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5" r:id="rId3"/>
    <p:sldId id="266" r:id="rId4"/>
    <p:sldId id="309" r:id="rId5"/>
    <p:sldId id="310" r:id="rId6"/>
    <p:sldId id="311" r:id="rId7"/>
    <p:sldId id="312" r:id="rId8"/>
    <p:sldId id="271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00" r:id="rId19"/>
    <p:sldId id="322" r:id="rId20"/>
    <p:sldId id="323" r:id="rId21"/>
    <p:sldId id="324" r:id="rId22"/>
    <p:sldId id="325" r:id="rId23"/>
    <p:sldId id="301" r:id="rId24"/>
    <p:sldId id="331" r:id="rId25"/>
    <p:sldId id="332" r:id="rId26"/>
    <p:sldId id="333" r:id="rId27"/>
    <p:sldId id="334" r:id="rId28"/>
    <p:sldId id="327" r:id="rId29"/>
    <p:sldId id="328" r:id="rId30"/>
    <p:sldId id="329" r:id="rId31"/>
    <p:sldId id="330" r:id="rId32"/>
    <p:sldId id="326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280" r:id="rId42"/>
    <p:sldId id="343" r:id="rId43"/>
    <p:sldId id="281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VLASÁK, Mgr. Ph.D." initials="TVMP" lastIdx="1" clrIdx="0">
    <p:extLst>
      <p:ext uri="{19B8F6BF-5375-455C-9EA6-DF929625EA0E}">
        <p15:presenceInfo xmlns:p15="http://schemas.microsoft.com/office/powerpoint/2012/main" userId="S-1-5-21-1768198499-4039846643-1440774581-3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E88"/>
    <a:srgbClr val="14387F"/>
    <a:srgbClr val="63C3D1"/>
    <a:srgbClr val="E73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86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3T13:51:35.499" idx="1">
    <p:pos x="10" y="10"/>
    <p:text>Pře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565D-35A1-4836-A6D3-67BC18F77635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3BB80-64B2-4A0D-A899-86BAF4B37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22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vo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00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44" y="2145342"/>
            <a:ext cx="4923691" cy="18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7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lo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"/>
            <a:ext cx="12193764" cy="689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44" y="2145342"/>
            <a:ext cx="4923691" cy="18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n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3448"/>
            <a:ext cx="12193764" cy="689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44" y="2145342"/>
            <a:ext cx="4923691" cy="18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2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68188" y="3123532"/>
            <a:ext cx="9144000" cy="1655762"/>
          </a:xfr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smtClean="0"/>
              <a:t>Jméno</a:t>
            </a:r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 hasCustomPrompt="1"/>
          </p:nvPr>
        </p:nvSpPr>
        <p:spPr>
          <a:xfrm>
            <a:off x="1568189" y="1666838"/>
            <a:ext cx="9144000" cy="1325563"/>
          </a:xfrm>
        </p:spPr>
        <p:txBody>
          <a:bodyPr>
            <a:noAutofit/>
          </a:bodyPr>
          <a:lstStyle>
            <a:lvl1pPr>
              <a:defRPr sz="5300" b="1" spc="170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9" y="6409496"/>
            <a:ext cx="896750" cy="1040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17" y="6172199"/>
            <a:ext cx="982364" cy="3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2318" y="1268620"/>
            <a:ext cx="10515600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3300"/>
              </a:spcAft>
              <a:buNone/>
              <a:defRPr sz="1800" baseline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77800" indent="-177800">
              <a:spcAft>
                <a:spcPts val="570"/>
              </a:spcAft>
              <a:buFont typeface="Times New Roman" panose="02020603050405020304" pitchFamily="18" charset="0"/>
              <a:buChar char="‒"/>
              <a:defRPr sz="200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Sem zadejte text</a:t>
            </a:r>
          </a:p>
          <a:p>
            <a:pPr lvl="1"/>
            <a:r>
              <a:rPr lang="cs-CZ" dirty="0" smtClean="0"/>
              <a:t>Věcného vytvořené pamětní</a:t>
            </a:r>
          </a:p>
          <a:p>
            <a:pPr lvl="1"/>
            <a:r>
              <a:rPr lang="cs-CZ" dirty="0" smtClean="0"/>
              <a:t>Co význam lhůty připadá</a:t>
            </a:r>
          </a:p>
        </p:txBody>
      </p:sp>
      <p:sp>
        <p:nvSpPr>
          <p:cNvPr id="10" name="Nadpis 3"/>
          <p:cNvSpPr>
            <a:spLocks noGrp="1"/>
          </p:cNvSpPr>
          <p:nvPr>
            <p:ph type="title"/>
          </p:nvPr>
        </p:nvSpPr>
        <p:spPr>
          <a:xfrm>
            <a:off x="542318" y="387580"/>
            <a:ext cx="10515600" cy="856929"/>
          </a:xfrm>
        </p:spPr>
        <p:txBody>
          <a:bodyPr/>
          <a:lstStyle>
            <a:lvl1pPr>
              <a:defRPr b="1" baseline="0">
                <a:solidFill>
                  <a:srgbClr val="023E8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17" y="6172199"/>
            <a:ext cx="979080" cy="3636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9" y="6409496"/>
            <a:ext cx="899740" cy="1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9"/>
          <p:cNvSpPr>
            <a:spLocks noGrp="1"/>
          </p:cNvSpPr>
          <p:nvPr>
            <p:ph type="pic" sz="quarter" idx="13"/>
          </p:nvPr>
        </p:nvSpPr>
        <p:spPr>
          <a:xfrm>
            <a:off x="544990" y="1622430"/>
            <a:ext cx="10679511" cy="385682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23E88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544990" y="5490431"/>
            <a:ext cx="10679511" cy="538162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17" y="6172199"/>
            <a:ext cx="979080" cy="3636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9" y="6409496"/>
            <a:ext cx="899740" cy="1044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2318" y="153262"/>
            <a:ext cx="10753649" cy="1325563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71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2238" y="2295164"/>
            <a:ext cx="2851429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40</a:t>
            </a:r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662238" y="2958355"/>
            <a:ext cx="2851429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5810" y="2295164"/>
            <a:ext cx="2849272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40</a:t>
            </a:r>
          </a:p>
        </p:txBody>
      </p:sp>
      <p:sp>
        <p:nvSpPr>
          <p:cNvPr id="16" name="Zástupný symbol pro text 9"/>
          <p:cNvSpPr>
            <a:spLocks noGrp="1"/>
          </p:cNvSpPr>
          <p:nvPr>
            <p:ph type="body" sz="quarter" idx="17"/>
          </p:nvPr>
        </p:nvSpPr>
        <p:spPr>
          <a:xfrm>
            <a:off x="4645810" y="2958355"/>
            <a:ext cx="2849272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text 9"/>
          <p:cNvSpPr>
            <a:spLocks noGrp="1"/>
          </p:cNvSpPr>
          <p:nvPr>
            <p:ph type="body" sz="quarter" idx="18" hasCustomPrompt="1"/>
          </p:nvPr>
        </p:nvSpPr>
        <p:spPr>
          <a:xfrm>
            <a:off x="8668464" y="2303844"/>
            <a:ext cx="2846601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40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8668464" y="2967035"/>
            <a:ext cx="2846601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17" y="6172199"/>
            <a:ext cx="979080" cy="36360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9" y="6409496"/>
            <a:ext cx="899740" cy="104400"/>
          </a:xfrm>
          <a:prstGeom prst="rect">
            <a:avLst/>
          </a:prstGeom>
        </p:spPr>
      </p:pic>
      <p:sp>
        <p:nvSpPr>
          <p:cNvPr id="21" name="Nadpis 3"/>
          <p:cNvSpPr>
            <a:spLocks noGrp="1"/>
          </p:cNvSpPr>
          <p:nvPr>
            <p:ph type="title"/>
          </p:nvPr>
        </p:nvSpPr>
        <p:spPr>
          <a:xfrm>
            <a:off x="542318" y="387580"/>
            <a:ext cx="10515600" cy="856929"/>
          </a:xfrm>
        </p:spPr>
        <p:txBody>
          <a:bodyPr/>
          <a:lstStyle>
            <a:lvl1pPr>
              <a:defRPr b="1" baseline="0">
                <a:solidFill>
                  <a:srgbClr val="023E8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74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prezentace">
    <p:bg>
      <p:bgPr>
        <a:solidFill>
          <a:srgbClr val="E7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84062" y="1577088"/>
            <a:ext cx="10515600" cy="1325563"/>
          </a:xfrm>
        </p:spPr>
        <p:txBody>
          <a:bodyPr>
            <a:normAutofit/>
          </a:bodyPr>
          <a:lstStyle>
            <a:lvl1pPr>
              <a:defRPr sz="4400" b="1" spc="110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Kapitola prezentace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9" y="6409496"/>
            <a:ext cx="896750" cy="1040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17" y="6172199"/>
            <a:ext cx="982364" cy="3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02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49007" y="1539749"/>
            <a:ext cx="8229314" cy="1325563"/>
          </a:xfrm>
        </p:spPr>
        <p:txBody>
          <a:bodyPr>
            <a:normAutofit/>
          </a:bodyPr>
          <a:lstStyle>
            <a:lvl1pPr>
              <a:defRPr sz="4000" b="1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1949008" y="3628720"/>
            <a:ext cx="8229313" cy="1197279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cs-CZ" dirty="0" smtClean="0"/>
              <a:t>Ing. Stanislava Drahokoupilová, Ph.D.</a:t>
            </a:r>
          </a:p>
          <a:p>
            <a:pPr lvl="0"/>
            <a:r>
              <a:rPr lang="cs-CZ" dirty="0" smtClean="0"/>
              <a:t> stanislava.drahokoupilova@chmi.cz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9" y="6409496"/>
            <a:ext cx="896750" cy="1040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5" y="4825999"/>
            <a:ext cx="1836055" cy="6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4472-466E-4052-B589-E1E111A72CE1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CFF1-F1D0-4020-8A00-0494ED639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7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70344" y="1037357"/>
            <a:ext cx="541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23E88"/>
                </a:solidFill>
              </a:rPr>
              <a:t>Geografický aspekt</a:t>
            </a:r>
            <a:endParaRPr lang="cs-CZ" sz="2000" dirty="0">
              <a:solidFill>
                <a:srgbClr val="023E88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532" y="2553349"/>
            <a:ext cx="3397368" cy="20186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928" y="4571999"/>
            <a:ext cx="3440091" cy="203495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44" y="3060249"/>
            <a:ext cx="5111215" cy="3023500"/>
          </a:xfrm>
          <a:prstGeom prst="rect">
            <a:avLst/>
          </a:prstGeom>
        </p:spPr>
      </p:pic>
      <p:sp>
        <p:nvSpPr>
          <p:cNvPr id="17" name="Šipka doprava 16"/>
          <p:cNvSpPr/>
          <p:nvPr/>
        </p:nvSpPr>
        <p:spPr>
          <a:xfrm rot="2569646">
            <a:off x="7741508" y="4473146"/>
            <a:ext cx="827903" cy="685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70344" y="16948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23E88"/>
                </a:solidFill>
              </a:rPr>
              <a:t>2006 - 2018</a:t>
            </a:r>
            <a:endParaRPr lang="cs-CZ" i="1" dirty="0">
              <a:solidFill>
                <a:srgbClr val="023E88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319800" y="173585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23E88"/>
                </a:solidFill>
              </a:rPr>
              <a:t>2018 - 2020</a:t>
            </a:r>
            <a:endParaRPr lang="cs-CZ" i="1" dirty="0">
              <a:solidFill>
                <a:srgbClr val="023E88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se hodnotilo a podle jakého kritéria ?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20796" y="1275277"/>
            <a:ext cx="8500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23E88"/>
                </a:solidFill>
              </a:rPr>
              <a:t>Časový aspekt – redukce počtu hodnocených výstrah</a:t>
            </a:r>
            <a:endParaRPr lang="cs-CZ" sz="2000" dirty="0">
              <a:solidFill>
                <a:srgbClr val="023E88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44" y="2250881"/>
            <a:ext cx="8169809" cy="24686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76699" y="188154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23E88"/>
                </a:solidFill>
              </a:rPr>
              <a:t>Povodeň červen 2013: </a:t>
            </a:r>
            <a:endParaRPr lang="cs-CZ" i="1" dirty="0">
              <a:solidFill>
                <a:srgbClr val="023E88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3859109" y="5723822"/>
            <a:ext cx="5602406" cy="936664"/>
            <a:chOff x="2340591" y="4490113"/>
            <a:chExt cx="5602406" cy="936664"/>
          </a:xfrm>
        </p:grpSpPr>
        <p:sp>
          <p:nvSpPr>
            <p:cNvPr id="7" name="Obdélník 6"/>
            <p:cNvSpPr/>
            <p:nvPr/>
          </p:nvSpPr>
          <p:spPr>
            <a:xfrm>
              <a:off x="2340591" y="4490113"/>
              <a:ext cx="539087" cy="2456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2610134" y="4835615"/>
              <a:ext cx="539087" cy="24566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2751511" y="5181117"/>
              <a:ext cx="2134388" cy="2456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7202955" y="5181117"/>
              <a:ext cx="740042" cy="2456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1832644" y="520478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23E88"/>
                </a:solidFill>
              </a:rPr>
              <a:t>Hodnocené</a:t>
            </a:r>
            <a:r>
              <a:rPr lang="cs-CZ" dirty="0" smtClean="0">
                <a:solidFill>
                  <a:srgbClr val="023E88"/>
                </a:solidFill>
              </a:rPr>
              <a:t> </a:t>
            </a:r>
            <a:r>
              <a:rPr lang="cs-CZ" i="1" dirty="0" smtClean="0">
                <a:solidFill>
                  <a:srgbClr val="023E88"/>
                </a:solidFill>
              </a:rPr>
              <a:t>výstrahy</a:t>
            </a:r>
            <a:r>
              <a:rPr lang="cs-CZ" dirty="0" smtClean="0">
                <a:solidFill>
                  <a:srgbClr val="023E88"/>
                </a:solidFill>
              </a:rPr>
              <a:t>: 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4749625" y="4731761"/>
            <a:ext cx="1910687" cy="678771"/>
          </a:xfrm>
          <a:prstGeom prst="downArrow">
            <a:avLst>
              <a:gd name="adj1" fmla="val 68571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se hodnotilo a podle jakého kritéria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5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625600" y="5810607"/>
            <a:ext cx="10484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23E88"/>
                </a:solidFill>
              </a:rPr>
              <a:t>Více výstrah v povodňových letech 2006/2009/2010/2013/2020.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023E88"/>
                </a:solidFill>
              </a:rPr>
              <a:t>Relativně malý počet výstrah. V průměru 4 povodňové výstrahy na kraj na rok! </a:t>
            </a:r>
            <a:r>
              <a:rPr lang="cs-CZ" dirty="0" smtClean="0">
                <a:solidFill>
                  <a:srgbClr val="023E88"/>
                </a:solidFill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" y="1410138"/>
            <a:ext cx="8407726" cy="406423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Četnost výstrah podle roku </a:t>
            </a:r>
            <a:r>
              <a:rPr lang="cs-CZ" dirty="0" smtClean="0"/>
              <a:t>vydání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4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1227" y="1362370"/>
            <a:ext cx="8228151" cy="411038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756229" y="5472751"/>
            <a:ext cx="103419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23E88"/>
                </a:solidFill>
              </a:rPr>
              <a:t>Některé kraje měly „menší štěstí“ na povodně.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23E88"/>
                </a:solidFill>
              </a:rPr>
              <a:t>O něco četnější výstrahy v krajích, kde jsou horské oblasti.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23E88"/>
                </a:solidFill>
              </a:rPr>
              <a:t>Záleží na nastavení SPA – různé doby opakování. (</a:t>
            </a:r>
            <a:r>
              <a:rPr lang="cs-CZ" sz="1200" i="1" dirty="0" err="1" smtClean="0">
                <a:solidFill>
                  <a:srgbClr val="023E88"/>
                </a:solidFill>
              </a:rPr>
              <a:t>Impact</a:t>
            </a:r>
            <a:r>
              <a:rPr lang="cs-CZ" sz="1200" i="1" dirty="0" smtClean="0">
                <a:solidFill>
                  <a:srgbClr val="023E88"/>
                </a:solidFill>
              </a:rPr>
              <a:t> </a:t>
            </a:r>
            <a:r>
              <a:rPr lang="cs-CZ" sz="1200" i="1" dirty="0" err="1" smtClean="0">
                <a:solidFill>
                  <a:srgbClr val="023E88"/>
                </a:solidFill>
              </a:rPr>
              <a:t>based</a:t>
            </a:r>
            <a:r>
              <a:rPr lang="cs-CZ" sz="1200" i="1" dirty="0" smtClean="0">
                <a:solidFill>
                  <a:srgbClr val="023E88"/>
                </a:solidFill>
              </a:rPr>
              <a:t> </a:t>
            </a:r>
            <a:r>
              <a:rPr lang="cs-CZ" sz="1200" i="1" dirty="0" err="1" smtClean="0">
                <a:solidFill>
                  <a:srgbClr val="023E88"/>
                </a:solidFill>
              </a:rPr>
              <a:t>warning</a:t>
            </a:r>
            <a:r>
              <a:rPr lang="cs-CZ" dirty="0" smtClean="0">
                <a:solidFill>
                  <a:srgbClr val="023E88"/>
                </a:solidFill>
              </a:rPr>
              <a:t>)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Četnost výstrah podle roku </a:t>
            </a:r>
            <a:r>
              <a:rPr lang="cs-CZ" dirty="0" smtClean="0"/>
              <a:t>kraje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7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6695" y="351115"/>
            <a:ext cx="1108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23E88"/>
                </a:solidFill>
              </a:rPr>
              <a:t>Proč bylo v roce 2020 tolik povodňových výstrah, když povodně nebyly horší než například v roce 2013?</a:t>
            </a:r>
            <a:endParaRPr lang="cs-CZ" sz="2400" b="1" dirty="0">
              <a:solidFill>
                <a:srgbClr val="023E88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1" y="1645468"/>
            <a:ext cx="5511591" cy="26642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558" y="1645468"/>
            <a:ext cx="5688119" cy="27436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7551" y="132347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23E88"/>
                </a:solidFill>
              </a:rPr>
              <a:t>Povodňové výstrahy: </a:t>
            </a:r>
            <a:endParaRPr lang="cs-CZ" b="1" i="1" dirty="0">
              <a:solidFill>
                <a:srgbClr val="023E88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42998" y="1276136"/>
            <a:ext cx="147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23E88"/>
                </a:solidFill>
              </a:rPr>
              <a:t>Počty SPA: </a:t>
            </a:r>
            <a:endParaRPr lang="cs-CZ" b="1" i="1" dirty="0">
              <a:solidFill>
                <a:srgbClr val="023E8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1748" y="5018061"/>
            <a:ext cx="1135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23E88"/>
                </a:solidFill>
              </a:rPr>
              <a:t>V roce 2020 více menších a kratších epizod v průběhu celého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rgbClr val="023E88"/>
                </a:solidFill>
              </a:rPr>
              <a:t>Změna strategie vydávání výstrah po přívalové povodni na Oskavě – povodňová výstraha i na přívalové povodně. Je to trvalá změna?</a:t>
            </a:r>
            <a:endParaRPr lang="cs-CZ" i="1" dirty="0">
              <a:solidFill>
                <a:srgbClr val="023E88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5222865" y="1928190"/>
            <a:ext cx="617837" cy="22483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1356400" y="1928190"/>
            <a:ext cx="617837" cy="22483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520519" y="4176215"/>
            <a:ext cx="6114197" cy="498146"/>
          </a:xfrm>
          <a:custGeom>
            <a:avLst/>
            <a:gdLst>
              <a:gd name="connsiteX0" fmla="*/ 0 w 6114197"/>
              <a:gd name="connsiteY0" fmla="*/ 0 h 498146"/>
              <a:gd name="connsiteX1" fmla="*/ 3309582 w 6114197"/>
              <a:gd name="connsiteY1" fmla="*/ 498143 h 498146"/>
              <a:gd name="connsiteX2" fmla="*/ 6114197 w 6114197"/>
              <a:gd name="connsiteY2" fmla="*/ 6824 h 49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4197" h="498146">
                <a:moveTo>
                  <a:pt x="0" y="0"/>
                </a:moveTo>
                <a:cubicBezTo>
                  <a:pt x="1145274" y="248503"/>
                  <a:pt x="2290549" y="497006"/>
                  <a:pt x="3309582" y="498143"/>
                </a:cubicBezTo>
                <a:cubicBezTo>
                  <a:pt x="4328615" y="499280"/>
                  <a:pt x="5221406" y="253052"/>
                  <a:pt x="6114197" y="68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0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29" y="2470510"/>
            <a:ext cx="5954931" cy="36739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" y="2604882"/>
            <a:ext cx="6380441" cy="369345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61354" y="2139724"/>
            <a:ext cx="521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23E88"/>
                </a:solidFill>
              </a:rPr>
              <a:t>Četnost překročení SPA v letech 2006 – 2020: </a:t>
            </a:r>
            <a:endParaRPr lang="cs-CZ" b="1" i="1" dirty="0">
              <a:solidFill>
                <a:srgbClr val="023E8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73109" y="2109959"/>
            <a:ext cx="28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23E88"/>
                </a:solidFill>
              </a:rPr>
              <a:t>Doba opakování 3.SPA: </a:t>
            </a:r>
            <a:endParaRPr lang="cs-CZ" b="1" i="1" dirty="0">
              <a:solidFill>
                <a:srgbClr val="023E88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Počty překročení SPA podle stanic a doby opakování 3.SPA na vybraných stanicích </a:t>
            </a:r>
          </a:p>
        </p:txBody>
      </p:sp>
    </p:spTree>
    <p:extLst>
      <p:ext uri="{BB962C8B-B14F-4D97-AF65-F5344CB8AC3E}">
        <p14:creationId xmlns:p14="http://schemas.microsoft.com/office/powerpoint/2010/main" val="21582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3762202" y="1708622"/>
            <a:ext cx="5430507" cy="4660142"/>
            <a:chOff x="554545" y="1146048"/>
            <a:chExt cx="5430507" cy="466014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545" y="1146048"/>
              <a:ext cx="5430507" cy="430030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346960" y="45780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0.5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163824" y="45780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0.4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053840" y="462686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0.2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834896" y="5292459"/>
              <a:ext cx="1191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žluté výstrahy</a:t>
              </a:r>
              <a:endParaRPr lang="cs-CZ" sz="14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718942" y="5498413"/>
              <a:ext cx="15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oranžové výstrahy</a:t>
              </a:r>
              <a:endParaRPr lang="cs-CZ" sz="14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640236" y="5247643"/>
              <a:ext cx="1418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červené výstrahy</a:t>
              </a:r>
              <a:endParaRPr lang="cs-CZ" sz="14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Vydáváme povodňové výstrahy s dlouhým předstihem mezi časem vydání a začátkem platnosti 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2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7" y="3390332"/>
            <a:ext cx="5047870" cy="34676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83" y="3319811"/>
            <a:ext cx="5147119" cy="35381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3" y="2791832"/>
            <a:ext cx="4786314" cy="66700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286256" y="2587216"/>
            <a:ext cx="451104" cy="204616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737360" y="2587216"/>
            <a:ext cx="451104" cy="2046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04934" y="2162872"/>
            <a:ext cx="520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023E88"/>
                </a:solidFill>
              </a:rPr>
              <a:t>v</a:t>
            </a:r>
            <a:r>
              <a:rPr lang="cs-CZ" i="1" dirty="0" smtClean="0">
                <a:solidFill>
                  <a:srgbClr val="023E88"/>
                </a:solidFill>
              </a:rPr>
              <a:t>ydání: 2.7. 11:15 - začátek </a:t>
            </a:r>
            <a:r>
              <a:rPr lang="cs-CZ" i="1" dirty="0">
                <a:solidFill>
                  <a:srgbClr val="023E88"/>
                </a:solidFill>
              </a:rPr>
              <a:t>platnosti:  3.7. </a:t>
            </a:r>
            <a:r>
              <a:rPr lang="cs-CZ" i="1" dirty="0" smtClean="0">
                <a:solidFill>
                  <a:srgbClr val="023E88"/>
                </a:solidFill>
              </a:rPr>
              <a:t>12:00 </a:t>
            </a:r>
            <a:endParaRPr lang="cs-CZ" i="1" dirty="0">
              <a:solidFill>
                <a:srgbClr val="023E8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497383" y="1288366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23E88"/>
                </a:solidFill>
              </a:rPr>
              <a:t>vydání: 20.7. 21:30 - začátek </a:t>
            </a:r>
            <a:r>
              <a:rPr lang="cs-CZ" i="1" dirty="0">
                <a:solidFill>
                  <a:srgbClr val="023E88"/>
                </a:solidFill>
              </a:rPr>
              <a:t>platnosti:  </a:t>
            </a:r>
            <a:r>
              <a:rPr lang="cs-CZ" i="1" dirty="0" smtClean="0">
                <a:solidFill>
                  <a:srgbClr val="023E88"/>
                </a:solidFill>
              </a:rPr>
              <a:t>20.7</a:t>
            </a:r>
            <a:r>
              <a:rPr lang="cs-CZ" i="1" dirty="0">
                <a:solidFill>
                  <a:srgbClr val="023E88"/>
                </a:solidFill>
              </a:rPr>
              <a:t>. </a:t>
            </a:r>
            <a:r>
              <a:rPr lang="cs-CZ" i="1" dirty="0" smtClean="0">
                <a:solidFill>
                  <a:srgbClr val="023E88"/>
                </a:solidFill>
              </a:rPr>
              <a:t>21:00</a:t>
            </a:r>
            <a:endParaRPr lang="cs-CZ" i="1" dirty="0">
              <a:solidFill>
                <a:srgbClr val="023E88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050" y="2722877"/>
            <a:ext cx="4848219" cy="667455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6497383" y="1522489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23E88"/>
                </a:solidFill>
              </a:rPr>
              <a:t>vydání: 21.7.  1:28  - začátek </a:t>
            </a:r>
            <a:r>
              <a:rPr lang="cs-CZ" i="1" dirty="0">
                <a:solidFill>
                  <a:srgbClr val="023E88"/>
                </a:solidFill>
              </a:rPr>
              <a:t>platnosti:  </a:t>
            </a:r>
            <a:r>
              <a:rPr lang="cs-CZ" i="1" dirty="0" smtClean="0">
                <a:solidFill>
                  <a:srgbClr val="023E88"/>
                </a:solidFill>
              </a:rPr>
              <a:t>21.7</a:t>
            </a:r>
            <a:r>
              <a:rPr lang="cs-CZ" i="1" dirty="0">
                <a:solidFill>
                  <a:srgbClr val="023E88"/>
                </a:solidFill>
              </a:rPr>
              <a:t>. </a:t>
            </a:r>
            <a:r>
              <a:rPr lang="cs-CZ" i="1" dirty="0" smtClean="0">
                <a:solidFill>
                  <a:srgbClr val="023E88"/>
                </a:solidFill>
              </a:rPr>
              <a:t>01:00</a:t>
            </a:r>
            <a:endParaRPr lang="cs-CZ" i="1" dirty="0">
              <a:solidFill>
                <a:srgbClr val="023E88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97383" y="1776272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23E88"/>
                </a:solidFill>
              </a:rPr>
              <a:t>vydání: 21.7. 10:30 - začátek </a:t>
            </a:r>
            <a:r>
              <a:rPr lang="cs-CZ" i="1" dirty="0">
                <a:solidFill>
                  <a:srgbClr val="023E88"/>
                </a:solidFill>
              </a:rPr>
              <a:t>platnosti:  </a:t>
            </a:r>
            <a:r>
              <a:rPr lang="cs-CZ" i="1" dirty="0" smtClean="0">
                <a:solidFill>
                  <a:srgbClr val="023E88"/>
                </a:solidFill>
              </a:rPr>
              <a:t>20.7</a:t>
            </a:r>
            <a:r>
              <a:rPr lang="cs-CZ" i="1" dirty="0">
                <a:solidFill>
                  <a:srgbClr val="023E88"/>
                </a:solidFill>
              </a:rPr>
              <a:t>. </a:t>
            </a:r>
            <a:r>
              <a:rPr lang="cs-CZ" i="1" dirty="0" smtClean="0">
                <a:solidFill>
                  <a:srgbClr val="023E88"/>
                </a:solidFill>
              </a:rPr>
              <a:t>10:00</a:t>
            </a:r>
            <a:endParaRPr lang="cs-CZ" i="1" dirty="0">
              <a:solidFill>
                <a:srgbClr val="023E88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9148572" y="2112146"/>
            <a:ext cx="451104" cy="15995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9258299" y="2285478"/>
            <a:ext cx="451104" cy="149486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9336024" y="2449681"/>
            <a:ext cx="585216" cy="165047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9884664" y="2548741"/>
            <a:ext cx="531876" cy="170937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9142476" y="5417820"/>
            <a:ext cx="335279" cy="56388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Vydáváme povodňové výstrahy s dlouhým předstihem mezi časem vydání a začátkem platnosti 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0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84062" y="1577088"/>
            <a:ext cx="10515600" cy="2832987"/>
          </a:xfrm>
        </p:spPr>
        <p:txBody>
          <a:bodyPr>
            <a:normAutofit/>
          </a:bodyPr>
          <a:lstStyle/>
          <a:p>
            <a:r>
              <a:rPr lang="cs-CZ" dirty="0"/>
              <a:t>Metodika hodnocení, co je to Hit, Miss a </a:t>
            </a:r>
            <a:r>
              <a:rPr lang="cs-CZ" dirty="0" err="1"/>
              <a:t>False</a:t>
            </a:r>
            <a:r>
              <a:rPr lang="cs-CZ" dirty="0"/>
              <a:t> Alarm</a:t>
            </a:r>
          </a:p>
        </p:txBody>
      </p:sp>
    </p:spTree>
    <p:extLst>
      <p:ext uri="{BB962C8B-B14F-4D97-AF65-F5344CB8AC3E}">
        <p14:creationId xmlns:p14="http://schemas.microsoft.com/office/powerpoint/2010/main" val="39793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8" y="1712576"/>
            <a:ext cx="3878650" cy="12318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96" y="3079938"/>
            <a:ext cx="8316604" cy="3686438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2770496" y="2999742"/>
            <a:ext cx="914400" cy="447675"/>
          </a:xfrm>
          <a:prstGeom prst="straightConnector1">
            <a:avLst/>
          </a:prstGeom>
          <a:ln w="133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73963" y="269423"/>
            <a:ext cx="10112609" cy="54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Hodnocení </a:t>
            </a:r>
            <a:r>
              <a:rPr lang="cs-CZ" sz="3000" b="1" dirty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úspěšnosti povodňových výstrah – metodika hodnocení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4587" y="1207728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Kategoriální (binární) hodnocení:</a:t>
            </a:r>
            <a:endParaRPr lang="cs-CZ" dirty="0">
              <a:solidFill>
                <a:srgbClr val="023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5543" y="1218725"/>
            <a:ext cx="10999675" cy="2387600"/>
          </a:xfrm>
        </p:spPr>
        <p:txBody>
          <a:bodyPr/>
          <a:lstStyle/>
          <a:p>
            <a:r>
              <a:rPr lang="cs-CZ" dirty="0"/>
              <a:t>Hodnocení úspěšnosti povodňových výstrah ČHMÚ vydaných v letech 2006 až 2020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3413" y="4201893"/>
            <a:ext cx="9144000" cy="1655762"/>
          </a:xfrm>
        </p:spPr>
        <p:txBody>
          <a:bodyPr/>
          <a:lstStyle/>
          <a:p>
            <a:r>
              <a:rPr lang="cs-CZ" dirty="0" smtClean="0"/>
              <a:t>Tomáš Vlasák, Jan Daňhelka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26" y="2944419"/>
            <a:ext cx="8197747" cy="37342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88" y="1603718"/>
            <a:ext cx="3878650" cy="1231846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2770496" y="2999742"/>
            <a:ext cx="914400" cy="447675"/>
          </a:xfrm>
          <a:prstGeom prst="straightConnector1">
            <a:avLst/>
          </a:prstGeom>
          <a:ln w="133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06688" y="1152297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Nahrazení 3 kategorií 15 respektive 6 kategoriemi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7677" y="4389120"/>
            <a:ext cx="21181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23E88"/>
                </a:solidFill>
              </a:rPr>
              <a:t>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rgbClr val="023E88"/>
                </a:solidFill>
              </a:rPr>
              <a:t>False</a:t>
            </a:r>
            <a:r>
              <a:rPr lang="cs-CZ" sz="2000" dirty="0" smtClean="0">
                <a:solidFill>
                  <a:srgbClr val="023E88"/>
                </a:solidFill>
              </a:rPr>
              <a:t> Alarm 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rgbClr val="023E88"/>
                </a:solidFill>
              </a:rPr>
              <a:t>False</a:t>
            </a:r>
            <a:r>
              <a:rPr lang="cs-CZ" sz="2000" dirty="0" smtClean="0">
                <a:solidFill>
                  <a:srgbClr val="023E88"/>
                </a:solidFill>
              </a:rPr>
              <a:t> Alarm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23E88"/>
                </a:solidFill>
              </a:rPr>
              <a:t>Miss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23E88"/>
                </a:solidFill>
              </a:rPr>
              <a:t>Miss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23E88"/>
                </a:solidFill>
              </a:rPr>
              <a:t>Miss !</a:t>
            </a:r>
            <a:endParaRPr lang="cs-CZ" sz="2000" dirty="0">
              <a:solidFill>
                <a:srgbClr val="023E8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3963" y="269423"/>
            <a:ext cx="10112609" cy="54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Hodnocení </a:t>
            </a:r>
            <a:r>
              <a:rPr lang="cs-CZ" sz="3000" b="1" dirty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úspěšnosti povodňových výstrah – metodika hodnocení</a:t>
            </a:r>
          </a:p>
        </p:txBody>
      </p:sp>
    </p:spTree>
    <p:extLst>
      <p:ext uri="{BB962C8B-B14F-4D97-AF65-F5344CB8AC3E}">
        <p14:creationId xmlns:p14="http://schemas.microsoft.com/office/powerpoint/2010/main" val="6487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11" y="2799944"/>
            <a:ext cx="8197747" cy="37342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88" y="1552919"/>
            <a:ext cx="3878650" cy="1231846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2770496" y="2999742"/>
            <a:ext cx="914400" cy="447675"/>
          </a:xfrm>
          <a:prstGeom prst="straightConnector1">
            <a:avLst/>
          </a:prstGeom>
          <a:ln w="133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95292" y="1052884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Nahrazení 3 kategorií 15 respektive 6 kategoriemi respektive 4 kategoriemi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654610" y="4832252"/>
            <a:ext cx="1420837" cy="555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</a:t>
            </a:r>
            <a:endParaRPr lang="cs-CZ" sz="3200" b="1" dirty="0"/>
          </a:p>
        </p:txBody>
      </p:sp>
      <p:sp>
        <p:nvSpPr>
          <p:cNvPr id="13" name="Obdélník 12"/>
          <p:cNvSpPr/>
          <p:nvPr/>
        </p:nvSpPr>
        <p:spPr>
          <a:xfrm>
            <a:off x="10496284" y="5929532"/>
            <a:ext cx="1420837" cy="555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9075447" y="5373858"/>
            <a:ext cx="1420837" cy="555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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10496284" y="5936566"/>
            <a:ext cx="1420837" cy="555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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7654610" y="4283612"/>
            <a:ext cx="1420837" cy="555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</a:t>
            </a:r>
            <a:endParaRPr lang="cs-CZ" sz="3200" b="1" dirty="0"/>
          </a:p>
        </p:txBody>
      </p:sp>
      <p:sp>
        <p:nvSpPr>
          <p:cNvPr id="21" name="Obdélník 20"/>
          <p:cNvSpPr/>
          <p:nvPr/>
        </p:nvSpPr>
        <p:spPr>
          <a:xfrm>
            <a:off x="9075447" y="4832194"/>
            <a:ext cx="1420837" cy="555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</a:t>
            </a:r>
            <a:endParaRPr lang="cs-CZ" sz="3200" b="1" dirty="0"/>
          </a:p>
        </p:txBody>
      </p:sp>
      <p:sp>
        <p:nvSpPr>
          <p:cNvPr id="22" name="Obdélník 21"/>
          <p:cNvSpPr/>
          <p:nvPr/>
        </p:nvSpPr>
        <p:spPr>
          <a:xfrm>
            <a:off x="10496283" y="5377375"/>
            <a:ext cx="1420837" cy="555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</a:t>
            </a:r>
            <a:endParaRPr lang="cs-CZ" sz="3200" b="1" dirty="0"/>
          </a:p>
        </p:txBody>
      </p:sp>
      <p:sp>
        <p:nvSpPr>
          <p:cNvPr id="23" name="Obdélník 22"/>
          <p:cNvSpPr/>
          <p:nvPr/>
        </p:nvSpPr>
        <p:spPr>
          <a:xfrm>
            <a:off x="9075447" y="5936566"/>
            <a:ext cx="1420837" cy="555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</a:t>
            </a:r>
            <a:endParaRPr lang="cs-CZ" sz="3200" b="1" dirty="0"/>
          </a:p>
        </p:txBody>
      </p:sp>
      <p:sp>
        <p:nvSpPr>
          <p:cNvPr id="24" name="Obdélník 23"/>
          <p:cNvSpPr/>
          <p:nvPr/>
        </p:nvSpPr>
        <p:spPr>
          <a:xfrm>
            <a:off x="7654609" y="5380834"/>
            <a:ext cx="1420837" cy="555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</a:t>
            </a:r>
            <a:endParaRPr lang="cs-CZ" sz="3200" b="1" dirty="0"/>
          </a:p>
        </p:txBody>
      </p:sp>
      <p:sp>
        <p:nvSpPr>
          <p:cNvPr id="25" name="Obdélník 24"/>
          <p:cNvSpPr/>
          <p:nvPr/>
        </p:nvSpPr>
        <p:spPr>
          <a:xfrm>
            <a:off x="6097785" y="4832194"/>
            <a:ext cx="1556823" cy="555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</a:t>
            </a:r>
            <a:endParaRPr lang="cs-CZ" sz="3200" b="1" dirty="0"/>
          </a:p>
        </p:txBody>
      </p:sp>
      <p:sp>
        <p:nvSpPr>
          <p:cNvPr id="26" name="Obdélník 25"/>
          <p:cNvSpPr/>
          <p:nvPr/>
        </p:nvSpPr>
        <p:spPr>
          <a:xfrm>
            <a:off x="9075445" y="4290530"/>
            <a:ext cx="1420837" cy="5556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</a:t>
            </a:r>
            <a:endParaRPr lang="cs-CZ" sz="3200" b="1" dirty="0"/>
          </a:p>
        </p:txBody>
      </p:sp>
      <p:sp>
        <p:nvSpPr>
          <p:cNvPr id="27" name="Obdélník 26"/>
          <p:cNvSpPr/>
          <p:nvPr/>
        </p:nvSpPr>
        <p:spPr>
          <a:xfrm>
            <a:off x="10496282" y="4821701"/>
            <a:ext cx="1420837" cy="5556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</a:t>
            </a:r>
            <a:endParaRPr lang="cs-CZ" sz="3200" b="1" dirty="0"/>
          </a:p>
        </p:txBody>
      </p:sp>
      <p:sp>
        <p:nvSpPr>
          <p:cNvPr id="28" name="Obdélník 27"/>
          <p:cNvSpPr/>
          <p:nvPr/>
        </p:nvSpPr>
        <p:spPr>
          <a:xfrm>
            <a:off x="7654608" y="5936566"/>
            <a:ext cx="1420837" cy="5556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</a:t>
            </a:r>
            <a:endParaRPr lang="cs-CZ" sz="3200" b="1" dirty="0"/>
          </a:p>
        </p:txBody>
      </p:sp>
      <p:sp>
        <p:nvSpPr>
          <p:cNvPr id="29" name="Obdélník 28"/>
          <p:cNvSpPr/>
          <p:nvPr/>
        </p:nvSpPr>
        <p:spPr>
          <a:xfrm>
            <a:off x="6097785" y="5928827"/>
            <a:ext cx="1556821" cy="5556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</a:t>
            </a:r>
            <a:endParaRPr lang="cs-CZ" sz="3200" b="1" dirty="0"/>
          </a:p>
        </p:txBody>
      </p:sp>
      <p:sp>
        <p:nvSpPr>
          <p:cNvPr id="30" name="Obdélník 29"/>
          <p:cNvSpPr/>
          <p:nvPr/>
        </p:nvSpPr>
        <p:spPr>
          <a:xfrm>
            <a:off x="6097784" y="5387394"/>
            <a:ext cx="1556822" cy="5556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</a:t>
            </a:r>
            <a:endParaRPr lang="cs-CZ" sz="3200" b="1" dirty="0"/>
          </a:p>
        </p:txBody>
      </p:sp>
      <p:sp>
        <p:nvSpPr>
          <p:cNvPr id="31" name="Obdélník 30"/>
          <p:cNvSpPr/>
          <p:nvPr/>
        </p:nvSpPr>
        <p:spPr>
          <a:xfrm>
            <a:off x="10496281" y="4280903"/>
            <a:ext cx="1420837" cy="555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!  !</a:t>
            </a:r>
            <a:endParaRPr lang="cs-CZ" sz="3200" b="1" dirty="0"/>
          </a:p>
        </p:txBody>
      </p:sp>
      <p:sp>
        <p:nvSpPr>
          <p:cNvPr id="32" name="Obdélník 31"/>
          <p:cNvSpPr/>
          <p:nvPr/>
        </p:nvSpPr>
        <p:spPr>
          <a:xfrm>
            <a:off x="206688" y="3564357"/>
            <a:ext cx="1420837" cy="555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</a:t>
            </a:r>
            <a:endParaRPr lang="cs-CZ" sz="3200" b="1" dirty="0"/>
          </a:p>
        </p:txBody>
      </p:sp>
      <p:sp>
        <p:nvSpPr>
          <p:cNvPr id="33" name="Obdélník 32"/>
          <p:cNvSpPr/>
          <p:nvPr/>
        </p:nvSpPr>
        <p:spPr>
          <a:xfrm>
            <a:off x="206688" y="4190131"/>
            <a:ext cx="1420837" cy="5556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</a:t>
            </a:r>
            <a:endParaRPr lang="cs-CZ" sz="3200" b="1" dirty="0"/>
          </a:p>
        </p:txBody>
      </p:sp>
      <p:sp>
        <p:nvSpPr>
          <p:cNvPr id="34" name="Obdélník 33"/>
          <p:cNvSpPr/>
          <p:nvPr/>
        </p:nvSpPr>
        <p:spPr>
          <a:xfrm>
            <a:off x="206688" y="4815905"/>
            <a:ext cx="1420837" cy="5556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</a:t>
            </a:r>
            <a:endParaRPr lang="cs-CZ" sz="3200" b="1" dirty="0"/>
          </a:p>
        </p:txBody>
      </p:sp>
      <p:sp>
        <p:nvSpPr>
          <p:cNvPr id="35" name="Obdélník 34"/>
          <p:cNvSpPr/>
          <p:nvPr/>
        </p:nvSpPr>
        <p:spPr>
          <a:xfrm>
            <a:off x="195292" y="5443635"/>
            <a:ext cx="1420837" cy="555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ym typeface="Wingdings" panose="05000000000000000000" pitchFamily="2" charset="2"/>
              </a:rPr>
              <a:t>!  !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82984" y="360405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úspěšná výstraha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694421" y="410416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méně úspěšná </a:t>
            </a:r>
          </a:p>
          <a:p>
            <a:r>
              <a:rPr lang="cs-CZ" dirty="0" smtClean="0">
                <a:solidFill>
                  <a:srgbClr val="023E88"/>
                </a:solidFill>
              </a:rPr>
              <a:t>výstraha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682984" y="490033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neúspěšná výstraha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671588" y="549277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průšvih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73963" y="269423"/>
            <a:ext cx="10112609" cy="54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Hodnocení </a:t>
            </a:r>
            <a:r>
              <a:rPr lang="cs-CZ" sz="3000" b="1" dirty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úspěšnosti povodňových výstrah – metodika hodnocení</a:t>
            </a:r>
          </a:p>
        </p:txBody>
      </p:sp>
    </p:spTree>
    <p:extLst>
      <p:ext uri="{BB962C8B-B14F-4D97-AF65-F5344CB8AC3E}">
        <p14:creationId xmlns:p14="http://schemas.microsoft.com/office/powerpoint/2010/main" val="22751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30565" y="835410"/>
            <a:ext cx="6433185" cy="53819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6554" y="2236038"/>
            <a:ext cx="4944793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>
                <a:solidFill>
                  <a:srgbClr val="023E8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Existuje velké množství variant kombinace výskytu SPA a vydání výstrahy – na každé bylo stanoveno pravidlo. Volba pravidel je do určité míry subjektivní a proto se výsledky hodnocení mohou lišit podle použitého přístupu. </a:t>
            </a:r>
            <a:endParaRPr lang="cs-CZ" sz="1400" dirty="0">
              <a:solidFill>
                <a:srgbClr val="023E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3963" y="269423"/>
            <a:ext cx="10112609" cy="54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Hodnocení </a:t>
            </a:r>
            <a:r>
              <a:rPr lang="cs-CZ" sz="3000" b="1" dirty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úspěšnosti povodňových výstrah – metodika hodnocení</a:t>
            </a:r>
          </a:p>
        </p:txBody>
      </p:sp>
    </p:spTree>
    <p:extLst>
      <p:ext uri="{BB962C8B-B14F-4D97-AF65-F5344CB8AC3E}">
        <p14:creationId xmlns:p14="http://schemas.microsoft.com/office/powerpoint/2010/main" val="39909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84062" y="1577088"/>
            <a:ext cx="10515600" cy="2832987"/>
          </a:xfrm>
        </p:spPr>
        <p:txBody>
          <a:bodyPr>
            <a:normAutofit/>
          </a:bodyPr>
          <a:lstStyle/>
          <a:p>
            <a:r>
              <a:rPr lang="cs-CZ" dirty="0"/>
              <a:t>Výsledky. Která kategorie obsahuje nejvíce výstrah?</a:t>
            </a:r>
          </a:p>
        </p:txBody>
      </p:sp>
    </p:spTree>
    <p:extLst>
      <p:ext uri="{BB962C8B-B14F-4D97-AF65-F5344CB8AC3E}">
        <p14:creationId xmlns:p14="http://schemas.microsoft.com/office/powerpoint/2010/main" val="34314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45" y="1912048"/>
            <a:ext cx="7814604" cy="49459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8" y="1729134"/>
            <a:ext cx="3717719" cy="164792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93108" y="4673625"/>
            <a:ext cx="450001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 smtClean="0">
                <a:solidFill>
                  <a:srgbClr val="023E88"/>
                </a:solidFill>
              </a:rPr>
              <a:t>Výsledky nevypadají dobře.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 smtClean="0">
                <a:solidFill>
                  <a:srgbClr val="023E88"/>
                </a:solidFill>
              </a:rPr>
              <a:t>Regionálně nejsou velké rozdíly.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 smtClean="0">
                <a:solidFill>
                  <a:srgbClr val="023E88"/>
                </a:solidFill>
              </a:rPr>
              <a:t>Podíl Miss/</a:t>
            </a:r>
            <a:r>
              <a:rPr lang="cs-CZ" dirty="0" err="1" smtClean="0">
                <a:solidFill>
                  <a:srgbClr val="023E88"/>
                </a:solidFill>
              </a:rPr>
              <a:t>False</a:t>
            </a:r>
            <a:r>
              <a:rPr lang="cs-CZ" dirty="0" smtClean="0">
                <a:solidFill>
                  <a:srgbClr val="023E88"/>
                </a:solidFill>
              </a:rPr>
              <a:t> Alarm je zhruba stejný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7677" y="58966"/>
            <a:ext cx="113103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Hodnocení úspěšnosti povodňových výstrah – výsledky hodnocení</a:t>
            </a:r>
            <a:endParaRPr lang="cs-CZ" sz="3000" dirty="0">
              <a:solidFill>
                <a:srgbClr val="023E8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5746" y="649914"/>
            <a:ext cx="3695700" cy="32670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93108" y="1232710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dělení do 3 základních kategorií</a:t>
            </a:r>
            <a:endParaRPr lang="cs-CZ" dirty="0">
              <a:solidFill>
                <a:srgbClr val="023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78" y="2012718"/>
            <a:ext cx="7028060" cy="46433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6" y="1547276"/>
            <a:ext cx="3717719" cy="169348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48226" y="4813854"/>
            <a:ext cx="319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Více než polovina výstrah se neliší od skutečnosti o více ne jeden stupeň na barevné škále nebezpečí 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8226" y="1119219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dělení do 6 kategorií</a:t>
            </a:r>
            <a:endParaRPr lang="cs-CZ" dirty="0">
              <a:solidFill>
                <a:srgbClr val="023E88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160" y="589480"/>
            <a:ext cx="4781440" cy="284647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37677" y="58966"/>
            <a:ext cx="113103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Hodnocení úspěšnosti povodňových výstrah – výsledky hodnocení</a:t>
            </a:r>
            <a:endParaRPr lang="cs-CZ" sz="3000" dirty="0">
              <a:solidFill>
                <a:srgbClr val="023E8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3799773" y="1581038"/>
            <a:ext cx="7723899" cy="5097428"/>
            <a:chOff x="4184402" y="1652755"/>
            <a:chExt cx="7723899" cy="5097428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4402" y="1652755"/>
              <a:ext cx="7723899" cy="5097428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4620950" y="5844451"/>
              <a:ext cx="165885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Úspěšná výstraha</a:t>
              </a:r>
            </a:p>
            <a:p>
              <a:r>
                <a:rPr lang="cs-CZ" sz="1200" dirty="0" smtClean="0"/>
                <a:t>Méně úspěšná výstraha</a:t>
              </a:r>
            </a:p>
            <a:p>
              <a:r>
                <a:rPr lang="cs-CZ" sz="1200" dirty="0" smtClean="0"/>
                <a:t>Neúspěšná výstraha</a:t>
              </a:r>
            </a:p>
            <a:p>
              <a:r>
                <a:rPr lang="cs-CZ" sz="1200" dirty="0" smtClean="0"/>
                <a:t>Průšvih</a:t>
              </a:r>
              <a:endParaRPr lang="cs-CZ" sz="1200" dirty="0"/>
            </a:p>
          </p:txBody>
        </p:sp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2" y="1836251"/>
            <a:ext cx="3717719" cy="164792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37211" y="4802244"/>
            <a:ext cx="382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¾ povodňových výstrah lze považovat za úspěšné.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3108" y="1106642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dělení do 4 kategorií</a:t>
            </a:r>
            <a:endParaRPr lang="cs-CZ" dirty="0">
              <a:solidFill>
                <a:srgbClr val="023E88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09" y="2007541"/>
            <a:ext cx="3684132" cy="154006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6351" y="500742"/>
            <a:ext cx="4226596" cy="253170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37677" y="58966"/>
            <a:ext cx="113103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Hodnocení úspěšnosti povodňových výstrah – výsledky hodnocení</a:t>
            </a:r>
            <a:endParaRPr lang="cs-CZ" sz="3000" dirty="0">
              <a:solidFill>
                <a:srgbClr val="023E8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7983" y="1139824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Jak vypadaly povodňové epizody s překročením 3.SPA, před kterými nebyla vydána povodňová výstraha ?</a:t>
            </a:r>
            <a:endParaRPr lang="cs-CZ" dirty="0">
              <a:solidFill>
                <a:srgbClr val="023E88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4" y="2217601"/>
            <a:ext cx="2686050" cy="40767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79" y="5252307"/>
            <a:ext cx="5269230" cy="15144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179" y="2217601"/>
            <a:ext cx="2759869" cy="27889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618" y="3571094"/>
            <a:ext cx="5953583" cy="157257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9984" y="1692069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23E88"/>
                </a:solidFill>
              </a:rPr>
              <a:t>22.6.2019  jihočeská Blanice  - přítok do nádrže Husinec</a:t>
            </a:r>
            <a:endParaRPr lang="cs-CZ" b="1" dirty="0">
              <a:solidFill>
                <a:srgbClr val="023E88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37677" y="58966"/>
            <a:ext cx="113103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Hodnocení úspěšnosti povodňových výstrah – výsledky hodnocení</a:t>
            </a:r>
            <a:endParaRPr lang="cs-CZ" sz="3000" dirty="0">
              <a:solidFill>
                <a:srgbClr val="023E8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37677" y="58966"/>
            <a:ext cx="746691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Hodnocení úspěšnosti povodňových výstrah – výsledky hodnocení</a:t>
            </a:r>
            <a:endParaRPr lang="cs-CZ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6695" y="717380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 vypadaly povodňové epizody s překročením 3.SPA, před kterými nebyla vydána povodňová </a:t>
            </a:r>
            <a:r>
              <a:rPr lang="cs-CZ" dirty="0"/>
              <a:t>výstraha 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7195" y="1314698"/>
            <a:ext cx="537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29.10.2017  Jizera – Jablonec nad Jizerou, Labe </a:t>
            </a:r>
            <a:r>
              <a:rPr lang="cs-CZ" b="1" dirty="0" err="1" smtClean="0"/>
              <a:t>Vestřev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2369216"/>
            <a:ext cx="2743200" cy="41433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99" y="2304446"/>
            <a:ext cx="3116580" cy="336331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342" y="2369216"/>
            <a:ext cx="2733675" cy="412432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0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7677" y="1081207"/>
            <a:ext cx="110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Jak vypadaly povodňové epizody s překročením 3.SPA, před kterými nebyla vydána povodňová </a:t>
            </a:r>
            <a:r>
              <a:rPr lang="cs-CZ" dirty="0">
                <a:solidFill>
                  <a:srgbClr val="023E88"/>
                </a:solidFill>
              </a:rPr>
              <a:t>výstraha 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2691" y="1595418"/>
            <a:ext cx="29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23E88"/>
                </a:solidFill>
              </a:rPr>
              <a:t>11.1.2015  Otava – Sušice</a:t>
            </a:r>
            <a:endParaRPr lang="cs-CZ" b="1" dirty="0">
              <a:solidFill>
                <a:srgbClr val="023E88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7" y="1966912"/>
            <a:ext cx="5048250" cy="43719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693" y="2288254"/>
            <a:ext cx="6556096" cy="3609625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9456420" y="2354580"/>
            <a:ext cx="640080" cy="3291840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049780" y="3352800"/>
            <a:ext cx="640080" cy="189738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37677" y="58966"/>
            <a:ext cx="113103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Hodnocení úspěšnosti povodňových výstrah – výsledky hodnocení</a:t>
            </a:r>
            <a:endParaRPr lang="cs-CZ" sz="3000" dirty="0">
              <a:solidFill>
                <a:srgbClr val="023E8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je role povodňových výstrah v ochraně před povodněmi</a:t>
            </a:r>
          </a:p>
        </p:txBody>
      </p:sp>
    </p:spTree>
    <p:extLst>
      <p:ext uri="{BB962C8B-B14F-4D97-AF65-F5344CB8AC3E}">
        <p14:creationId xmlns:p14="http://schemas.microsoft.com/office/powerpoint/2010/main" val="20009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7677" y="1000399"/>
            <a:ext cx="117519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Nejlépe předpovězená povodeň.   </a:t>
            </a:r>
            <a:r>
              <a:rPr lang="cs-CZ" sz="1600" i="1" dirty="0" smtClean="0">
                <a:solidFill>
                  <a:srgbClr val="023E88"/>
                </a:solidFill>
              </a:rPr>
              <a:t>(Podle počtu stanice, kde došlo k překročení 3.SPA a zároveň byla platná červená výstraha)</a:t>
            </a:r>
            <a:endParaRPr lang="cs-CZ" sz="1600" i="1" dirty="0">
              <a:solidFill>
                <a:srgbClr val="023E8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15299" y="4719225"/>
            <a:ext cx="3671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23E88"/>
                </a:solidFill>
              </a:rPr>
              <a:t>povodí Moravy květen 2010</a:t>
            </a:r>
            <a:endParaRPr lang="cs-CZ" sz="2800" b="1" dirty="0">
              <a:solidFill>
                <a:srgbClr val="023E88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7" y="1600200"/>
            <a:ext cx="2119346" cy="28317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730" y="1550232"/>
            <a:ext cx="2340293" cy="28817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76" y="1569720"/>
            <a:ext cx="2396217" cy="291269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300" y="1562100"/>
            <a:ext cx="2438082" cy="295656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0" y="3982401"/>
            <a:ext cx="2369033" cy="278103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107" y="3924300"/>
            <a:ext cx="2446754" cy="29337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7386" y="3904683"/>
            <a:ext cx="2481442" cy="2936473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337677" y="58966"/>
            <a:ext cx="113103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Hodnocení úspěšnosti povodňových výstrah – výsledky hodnocení</a:t>
            </a:r>
            <a:endParaRPr lang="cs-CZ" sz="3000" dirty="0">
              <a:solidFill>
                <a:srgbClr val="023E88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7" y="1240732"/>
            <a:ext cx="11478672" cy="543260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37677" y="321057"/>
            <a:ext cx="11310372" cy="55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Zlepšujeme se v úspěšnosti hydrologických výstrah?</a:t>
            </a:r>
          </a:p>
        </p:txBody>
      </p:sp>
    </p:spTree>
    <p:extLst>
      <p:ext uri="{BB962C8B-B14F-4D97-AF65-F5344CB8AC3E}">
        <p14:creationId xmlns:p14="http://schemas.microsoft.com/office/powerpoint/2010/main" val="14849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84062" y="1577088"/>
            <a:ext cx="10515600" cy="2832987"/>
          </a:xfrm>
        </p:spPr>
        <p:txBody>
          <a:bodyPr>
            <a:normAutofit/>
          </a:bodyPr>
          <a:lstStyle/>
          <a:p>
            <a:r>
              <a:rPr lang="cs-CZ" dirty="0"/>
              <a:t>Výsledky, hodnocení odspoda a časový předstih</a:t>
            </a:r>
          </a:p>
        </p:txBody>
      </p:sp>
    </p:spTree>
    <p:extLst>
      <p:ext uri="{BB962C8B-B14F-4D97-AF65-F5344CB8AC3E}">
        <p14:creationId xmlns:p14="http://schemas.microsoft.com/office/powerpoint/2010/main" val="18981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35" y="2832272"/>
            <a:ext cx="9651196" cy="4025728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 rot="16200000">
            <a:off x="-351966" y="2030348"/>
            <a:ext cx="1589352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Věřňovice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6200000">
            <a:off x="21338" y="2030348"/>
            <a:ext cx="1589351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Roudné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6200000">
            <a:off x="394642" y="2030349"/>
            <a:ext cx="1589350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Dluhonice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 rot="16200000">
            <a:off x="767944" y="2030349"/>
            <a:ext cx="1589349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Týniště nad O.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 rot="16200000">
            <a:off x="1138538" y="2030349"/>
            <a:ext cx="1589349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Svinov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 rot="16200000">
            <a:off x="1509132" y="2030349"/>
            <a:ext cx="1589349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Prádlo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 rot="16200000">
            <a:off x="1879725" y="2030349"/>
            <a:ext cx="1589349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Mitrov</a:t>
            </a:r>
            <a:endParaRPr lang="cs-CZ" dirty="0"/>
          </a:p>
        </p:txBody>
      </p:sp>
      <p:sp>
        <p:nvSpPr>
          <p:cNvPr id="14" name="Zaoblený obdélník 13"/>
          <p:cNvSpPr/>
          <p:nvPr/>
        </p:nvSpPr>
        <p:spPr>
          <a:xfrm rot="16200000">
            <a:off x="2250318" y="2030346"/>
            <a:ext cx="1589349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Nespeky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 rot="16200000">
            <a:off x="2991504" y="2030345"/>
            <a:ext cx="1589349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Mimoň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 rot="16200000">
            <a:off x="2620910" y="2030344"/>
            <a:ext cx="1589349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Heřmaň</a:t>
            </a:r>
            <a:endParaRPr lang="cs-CZ" dirty="0"/>
          </a:p>
        </p:txBody>
      </p:sp>
      <p:sp>
        <p:nvSpPr>
          <p:cNvPr id="17" name="Zaoblený obdélník 16"/>
          <p:cNvSpPr/>
          <p:nvPr/>
        </p:nvSpPr>
        <p:spPr>
          <a:xfrm rot="16200000">
            <a:off x="10887525" y="2003655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Proseč n. N.</a:t>
            </a:r>
            <a:endParaRPr lang="cs-CZ" dirty="0"/>
          </a:p>
        </p:txBody>
      </p:sp>
      <p:sp>
        <p:nvSpPr>
          <p:cNvPr id="18" name="Zaoblený obdélník 17"/>
          <p:cNvSpPr/>
          <p:nvPr/>
        </p:nvSpPr>
        <p:spPr>
          <a:xfrm rot="16200000">
            <a:off x="10535845" y="2003654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Labská</a:t>
            </a:r>
            <a:endParaRPr lang="cs-CZ" dirty="0"/>
          </a:p>
        </p:txBody>
      </p:sp>
      <p:sp>
        <p:nvSpPr>
          <p:cNvPr id="19" name="Zaoblený obdélník 18"/>
          <p:cNvSpPr/>
          <p:nvPr/>
        </p:nvSpPr>
        <p:spPr>
          <a:xfrm rot="16200000">
            <a:off x="10162541" y="2003654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Orlické Záhoří</a:t>
            </a:r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 rot="16200000">
            <a:off x="9785216" y="2003654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Hřensko (K.)</a:t>
            </a:r>
            <a:endParaRPr lang="cs-CZ" dirty="0"/>
          </a:p>
        </p:txBody>
      </p:sp>
      <p:sp>
        <p:nvSpPr>
          <p:cNvPr id="21" name="Zaoblený obdélník 20"/>
          <p:cNvSpPr/>
          <p:nvPr/>
        </p:nvSpPr>
        <p:spPr>
          <a:xfrm rot="16200000">
            <a:off x="9397022" y="2009538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Cerkvice</a:t>
            </a:r>
            <a:r>
              <a:rPr lang="cs-CZ" dirty="0" smtClean="0"/>
              <a:t> n. L.</a:t>
            </a:r>
            <a:endParaRPr lang="cs-CZ" dirty="0"/>
          </a:p>
        </p:txBody>
      </p:sp>
      <p:sp>
        <p:nvSpPr>
          <p:cNvPr id="22" name="Zaoblený obdélník 21"/>
          <p:cNvSpPr/>
          <p:nvPr/>
        </p:nvSpPr>
        <p:spPr>
          <a:xfrm rot="16200000">
            <a:off x="9008829" y="2009538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Veverská B.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 rot="16200000">
            <a:off x="8620636" y="2003654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Varnsdorf</a:t>
            </a:r>
            <a:endParaRPr lang="cs-CZ" dirty="0"/>
          </a:p>
        </p:txBody>
      </p:sp>
      <p:sp>
        <p:nvSpPr>
          <p:cNvPr id="24" name="Zaoblený obdélník 23"/>
          <p:cNvSpPr/>
          <p:nvPr/>
        </p:nvSpPr>
        <p:spPr>
          <a:xfrm rot="16200000">
            <a:off x="8238986" y="2003654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Raškov</a:t>
            </a:r>
            <a:endParaRPr lang="cs-CZ" dirty="0"/>
          </a:p>
        </p:txBody>
      </p:sp>
      <p:sp>
        <p:nvSpPr>
          <p:cNvPr id="25" name="Zaoblený obdélník 24"/>
          <p:cNvSpPr/>
          <p:nvPr/>
        </p:nvSpPr>
        <p:spPr>
          <a:xfrm rot="16200000">
            <a:off x="7841766" y="2003654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Podhradí n. D.</a:t>
            </a:r>
            <a:endParaRPr lang="cs-CZ" dirty="0"/>
          </a:p>
        </p:txBody>
      </p:sp>
      <p:sp>
        <p:nvSpPr>
          <p:cNvPr id="26" name="Zaoblený obdélník 25"/>
          <p:cNvSpPr/>
          <p:nvPr/>
        </p:nvSpPr>
        <p:spPr>
          <a:xfrm rot="16200000">
            <a:off x="7444546" y="2003654"/>
            <a:ext cx="1589352" cy="308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Špindler. Mlý</a:t>
            </a:r>
            <a:r>
              <a:rPr lang="cs-CZ" dirty="0"/>
              <a:t>n</a:t>
            </a:r>
          </a:p>
        </p:txBody>
      </p:sp>
      <p:sp>
        <p:nvSpPr>
          <p:cNvPr id="27" name="Obousměrná vodorovná šipka 26"/>
          <p:cNvSpPr/>
          <p:nvPr/>
        </p:nvSpPr>
        <p:spPr>
          <a:xfrm>
            <a:off x="4368006" y="1831155"/>
            <a:ext cx="3343452" cy="5334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484826" y="106349"/>
            <a:ext cx="113103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000" b="1" dirty="0" smtClean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Které </a:t>
            </a:r>
            <a:r>
              <a:rPr lang="cs-CZ" sz="3000" b="1" dirty="0">
                <a:solidFill>
                  <a:srgbClr val="023E8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stanice mají největší podíl SPA, na které bylo vydáno varování a které mají nejmenší </a:t>
            </a:r>
          </a:p>
        </p:txBody>
      </p:sp>
    </p:spTree>
    <p:extLst>
      <p:ext uri="{BB962C8B-B14F-4D97-AF65-F5344CB8AC3E}">
        <p14:creationId xmlns:p14="http://schemas.microsoft.com/office/powerpoint/2010/main" val="1216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35" y="1677318"/>
            <a:ext cx="7516142" cy="4979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 kolika případech byla vydaná výstraha, pokud došlo k překročení SPA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4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2" y="1225797"/>
            <a:ext cx="8827718" cy="48717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71599" y="1578388"/>
            <a:ext cx="396965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bez rozlišení barvy výstrah a SPA !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86940" y="5766554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do 100 km2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5053" y="5766554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100  - 300 km2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3166" y="5766553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300  - 500 km2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33110" y="5766553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500  - 1500 km2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99392" y="5766552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nad 1500 km2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93598" y="422783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26 h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800327" y="389660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34 h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90340" y="380211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</a:t>
            </a:r>
            <a:r>
              <a:rPr lang="cs-CZ" b="1" dirty="0" smtClean="0"/>
              <a:t>6 h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186285" y="359433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41 h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391453" y="316816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51 h</a:t>
            </a:r>
            <a:endParaRPr lang="cs-CZ" b="1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698314" y="146133"/>
            <a:ext cx="10753649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Časové předstihy vydání výstrahy před dosažením SPA  - graf podle plochy povodí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2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04" y="1594881"/>
            <a:ext cx="8866463" cy="48931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86383" y="1261636"/>
            <a:ext cx="51797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pouze 3. SPA při vydání jakékoliv barvy výstrahy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19911" y="6122156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do 100 km2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48024" y="6122156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100  - 300 km2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76137" y="6122155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300  - 500 km2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66081" y="6122155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500  - 1500 km2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32363" y="6122154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nad 1500 km2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67085" y="481661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23 h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501294" y="428368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35 h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705465" y="40865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41 h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912453" y="360941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50 h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071084" y="341906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55 h</a:t>
            </a:r>
            <a:endParaRPr lang="cs-CZ" b="1" dirty="0"/>
          </a:p>
        </p:txBody>
      </p:sp>
      <p:sp>
        <p:nvSpPr>
          <p:cNvPr id="19" name="Nadpis 15"/>
          <p:cNvSpPr>
            <a:spLocks noGrp="1"/>
          </p:cNvSpPr>
          <p:nvPr>
            <p:ph type="title"/>
          </p:nvPr>
        </p:nvSpPr>
        <p:spPr>
          <a:xfrm>
            <a:off x="770885" y="263841"/>
            <a:ext cx="10753649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Časové předstihy vydání výstrahy před dosažením SPA  - graf podle plochy povodí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1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05" y="1222854"/>
            <a:ext cx="8962791" cy="49208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71600" y="1578388"/>
            <a:ext cx="44615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pouze 3. SPA při vydání červené výstrahy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86940" y="5766554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do 100 km2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5053" y="5766554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100  - 300 km2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3166" y="5766553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300  - 500 km2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33110" y="5766553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500  - 1500 km2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99392" y="5766552"/>
            <a:ext cx="128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Povodí s plochou nad 1500 km2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91822" y="489025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13 h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756414" y="469823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17 h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198601" y="425956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27 h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89538" y="469823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17 h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401568" y="455871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19 h</a:t>
            </a:r>
            <a:endParaRPr lang="cs-CZ" b="1" dirty="0"/>
          </a:p>
        </p:txBody>
      </p:sp>
      <p:sp>
        <p:nvSpPr>
          <p:cNvPr id="21" name="Nadpis 15"/>
          <p:cNvSpPr>
            <a:spLocks noGrp="1"/>
          </p:cNvSpPr>
          <p:nvPr>
            <p:ph type="title"/>
          </p:nvPr>
        </p:nvSpPr>
        <p:spPr>
          <a:xfrm>
            <a:off x="698314" y="146133"/>
            <a:ext cx="10753649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Časové předstihy vydání výstrahy před dosažením SPA  - graf podle plochy povodí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2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09" y="422320"/>
            <a:ext cx="9173091" cy="643568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0547" y="1"/>
            <a:ext cx="10753649" cy="927418"/>
          </a:xfrm>
        </p:spPr>
        <p:txBody>
          <a:bodyPr>
            <a:normAutofit/>
          </a:bodyPr>
          <a:lstStyle/>
          <a:p>
            <a:r>
              <a:rPr lang="cs-CZ" sz="2000" dirty="0"/>
              <a:t>Hodnocení úspěšnosti povodňových výstrah – výsledky hodnocení z hlediska výskytu SPA na stanicích</a:t>
            </a:r>
          </a:p>
        </p:txBody>
      </p:sp>
    </p:spTree>
    <p:extLst>
      <p:ext uri="{BB962C8B-B14F-4D97-AF65-F5344CB8AC3E}">
        <p14:creationId xmlns:p14="http://schemas.microsoft.com/office/powerpoint/2010/main" val="22822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84062" y="1577088"/>
            <a:ext cx="10515600" cy="2832987"/>
          </a:xfrm>
        </p:spPr>
        <p:txBody>
          <a:bodyPr>
            <a:normAutofit/>
          </a:bodyPr>
          <a:lstStyle/>
          <a:p>
            <a:r>
              <a:rPr lang="cs-CZ" dirty="0"/>
              <a:t>Závěry, diskuze</a:t>
            </a:r>
          </a:p>
        </p:txBody>
      </p:sp>
    </p:spTree>
    <p:extLst>
      <p:ext uri="{BB962C8B-B14F-4D97-AF65-F5344CB8AC3E}">
        <p14:creationId xmlns:p14="http://schemas.microsoft.com/office/powerpoint/2010/main" val="11052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7539" y="1643685"/>
            <a:ext cx="11063037" cy="444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b="1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čem jsou povodňové výstrahy jiné od ostatních jevů.</a:t>
            </a:r>
            <a:endParaRPr lang="cs-CZ" sz="1400" dirty="0">
              <a:solidFill>
                <a:srgbClr val="023E8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všech přírodních živlů to byly povodně, které doposud způsobovaly v ČR největší škody. </a:t>
            </a:r>
            <a:endParaRPr lang="cs-CZ" sz="1400" dirty="0">
              <a:solidFill>
                <a:srgbClr val="023E8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Ekonomický potenciál povodňových výstrah </a:t>
            </a:r>
            <a:r>
              <a:rPr lang="cs-CZ" dirty="0" smtClean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vyšší </a:t>
            </a: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než u ostatních meteorologických </a:t>
            </a:r>
            <a:r>
              <a:rPr lang="cs-CZ" dirty="0" smtClean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jevů, </a:t>
            </a: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protože v případě povodní máme celou řadu možností, jak se před nimi chránit, pokud </a:t>
            </a:r>
            <a:r>
              <a:rPr lang="cs-CZ" dirty="0" smtClean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víme, </a:t>
            </a: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 přijdou.</a:t>
            </a:r>
            <a:endParaRPr lang="cs-CZ" sz="1400" dirty="0">
              <a:solidFill>
                <a:srgbClr val="023E8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Zkušenosti s povodněmi vedly k vybudování celého systému protipovodňové ochrany (plány, komise, přehrady, hráze), které má potenciál snižovat škoda a chránit životy. Přitom účinnost části těchto opatření (mobilní hráze, odpouštění přehrad, vyklízení nemovitostí) je přímo závislá a výstrahách a předpovědích ČHMÚ. </a:t>
            </a:r>
            <a:endParaRPr lang="cs-CZ" sz="1400" dirty="0">
              <a:solidFill>
                <a:srgbClr val="023E8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Potenciál ke snížení škod se pohybuje v … % </a:t>
            </a:r>
            <a:r>
              <a:rPr lang="cs-CZ" dirty="0" err="1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</a:t>
            </a: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mld. korun. Jak moc to pokryje náklady na provoz ČHMÚ (výstražné služby).</a:t>
            </a:r>
            <a:endParaRPr lang="cs-CZ" sz="1400" dirty="0">
              <a:solidFill>
                <a:srgbClr val="023E8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druhou stranu opatření prováděná před příchodem povodně stojí peníze, a proto není možné výstrahy vydávat zbytečně často jako falešné alarmy.  </a:t>
            </a:r>
            <a:endParaRPr lang="cs-CZ" dirty="0" smtClean="0">
              <a:solidFill>
                <a:srgbClr val="023E8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 smtClean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Úspěšnost </a:t>
            </a:r>
            <a:r>
              <a:rPr lang="cs-CZ" dirty="0">
                <a:solidFill>
                  <a:srgbClr val="023E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výstrah musí být proto vysoká při velmi malém počtu případů, které by vedly ke zbytečným opatřením a k finančním ztrátám. </a:t>
            </a:r>
            <a:endParaRPr lang="cs-CZ" sz="1400" dirty="0">
              <a:solidFill>
                <a:srgbClr val="023E8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Obecný úvod – povodňové výstrahy – hlavní informační nástroj předpovědní povodňové služby ČHMÚ</a:t>
            </a:r>
          </a:p>
        </p:txBody>
      </p:sp>
    </p:spTree>
    <p:extLst>
      <p:ext uri="{BB962C8B-B14F-4D97-AF65-F5344CB8AC3E}">
        <p14:creationId xmlns:p14="http://schemas.microsoft.com/office/powerpoint/2010/main" val="392243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cs-CZ" sz="2200" dirty="0"/>
              <a:t>Přestože povodně patří mezi nejnebezpečnější přírodní živly a stát organizuje rozsáhlý aparát protipovodňové ochrany, tak četnost vydaných výstrah je relativně malá a nedochází k zatěžování povodňových orgánů nadměrným varováním. V průměru za roky 2006 až 2020 byly na jeden kraj vydané ročně 4 výstrahy.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cs-CZ" sz="2200" dirty="0"/>
              <a:t>K dokonalé shodě mezi intenzitou (barvou) výstrahy maximálním dosaženým stupněm povodňové aktivity v daném kraji došlo ve 26 % procentech výstrah. Polovinu případů tvoří situace, kdy se intenzita výstrahy od velikosti SPA lišil pouze o jeden stupeň. Pouze ve 4 % případů nastala povodeň s možnými škodami (překročen 3. SPA), aniž by byla v platnosti povodňová výstraha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948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18" y="264208"/>
            <a:ext cx="10515600" cy="856929"/>
          </a:xfrm>
        </p:spPr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574" y="1193708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 startAt="3"/>
            </a:pPr>
            <a:r>
              <a:rPr lang="cs-CZ" sz="2200" dirty="0" smtClean="0"/>
              <a:t>Povodňové </a:t>
            </a:r>
            <a:r>
              <a:rPr lang="cs-CZ" sz="2200" dirty="0"/>
              <a:t>orgány v ČR se mohou spolehnout na to, že před naprostou většinou povodní budou od ČHMÚ varováni. Vzhledem k nejistotám hydrologických předpovědí musí ale počítat s tím, že předpovídaná a pozorovaná extremita povodně se může lišit. Jinými slovy výstrahu na nižší povodňové stupně, které fakticky neznamenají významné nebezpečí, není možné brát na lehkou váhu a musí v protipovodňové ochraně mít adekvátní reakci. Kromě toho čekáním na červenou výstrahu se výrazně zkracuje předstih varování a tím časový potenciál pro provedení protipovodňových opatření.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 startAt="3"/>
            </a:pPr>
            <a:r>
              <a:rPr lang="cs-CZ" sz="2200" dirty="0"/>
              <a:t>Rozdíly v možném předstihu výstrahy odráží různé hydrologické poměry povodí v kombinaci s různou schopností meteorologů předpovídat extrémní srážky. Správná intepretace povodňových výstrah vyžaduje buď znalosti těchto zákonitostí, nebo práci s pravděpodobnostními předpověďmi, nebo konzultaci s hydrology </a:t>
            </a:r>
            <a:r>
              <a:rPr lang="cs-CZ" sz="2200" dirty="0" smtClean="0"/>
              <a:t>prognostiky. </a:t>
            </a:r>
            <a:endParaRPr lang="cs-CZ" sz="2200" dirty="0"/>
          </a:p>
          <a:p>
            <a:pPr>
              <a:spcAft>
                <a:spcPts val="1200"/>
              </a:spcAft>
            </a:pPr>
            <a:endParaRPr lang="cs-CZ" sz="2200" dirty="0" smtClean="0"/>
          </a:p>
          <a:p>
            <a:pPr>
              <a:spcAft>
                <a:spcPts val="1200"/>
              </a:spcAft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4904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18" y="264208"/>
            <a:ext cx="10515600" cy="856929"/>
          </a:xfrm>
        </p:spPr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574" y="1193708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 startAt="5"/>
            </a:pPr>
            <a:r>
              <a:rPr lang="cs-CZ" sz="2000" dirty="0"/>
              <a:t>Zpětnou vazbou vyhodnocení pro předpovědní povodňovou službu ČHMÚ, je potřeba snížení počtu předpovědí a výstrah, které podhodnocují extremitu povodně. Tento přístup logicky povede ke zvýšení případů falešného varování.  Jejich počet ovšem nesmí překročit určitou mez, za kterou by povodňové výstrahy začaly devalvovat a ztrácet varovný efekt. </a:t>
            </a:r>
          </a:p>
          <a:p>
            <a:pPr>
              <a:spcAft>
                <a:spcPts val="1200"/>
              </a:spcAft>
            </a:pPr>
            <a:endParaRPr lang="cs-CZ" sz="2200" dirty="0" smtClean="0"/>
          </a:p>
          <a:p>
            <a:pPr>
              <a:spcAft>
                <a:spcPts val="1200"/>
              </a:spcAft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40459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9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44248" y="1244509"/>
            <a:ext cx="4961281" cy="537985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55384" y="3545738"/>
            <a:ext cx="44814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023E8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Hospodářské škody při povodních a při suchu</a:t>
            </a:r>
            <a:endParaRPr lang="cs-CZ" sz="1400" dirty="0">
              <a:solidFill>
                <a:srgbClr val="023E8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384" y="612552"/>
            <a:ext cx="10515600" cy="85692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Obecný </a:t>
            </a:r>
            <a:r>
              <a:rPr lang="cs-CZ" dirty="0"/>
              <a:t>úvod – povodňové výstrahy – hlavní informační nástroj předpovědní povodňové služby ČHMÚ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4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83976" y="1256848"/>
            <a:ext cx="10205587" cy="5601152"/>
          </a:xfrm>
          <a:prstGeom prst="rect">
            <a:avLst/>
          </a:prstGeom>
        </p:spPr>
      </p:pic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71347" y="583522"/>
            <a:ext cx="10515600" cy="85692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Obecný </a:t>
            </a:r>
            <a:r>
              <a:rPr lang="cs-CZ" dirty="0"/>
              <a:t>úvod – povodňové výstrahy – hlavní informační nástroj předpovědní povodňové služby ČHMÚ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4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9592" y="1366702"/>
            <a:ext cx="8232408" cy="549129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15905" y="2035855"/>
            <a:ext cx="313849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023E8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Plánování protipovodňové ochrany s ohledem na výstupy předpovědní povodňové služby</a:t>
            </a:r>
            <a:endParaRPr lang="cs-CZ" sz="1400" dirty="0">
              <a:solidFill>
                <a:srgbClr val="023E8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655384" y="612552"/>
            <a:ext cx="10515600" cy="85692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Obecný </a:t>
            </a:r>
            <a:r>
              <a:rPr lang="cs-CZ" dirty="0"/>
              <a:t>úvod – povodňové výstrahy – hlavní informační nástroj předpovědní povodňové služby ČHMÚ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3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84062" y="1577088"/>
            <a:ext cx="10515600" cy="2832987"/>
          </a:xfrm>
        </p:spPr>
        <p:txBody>
          <a:bodyPr>
            <a:normAutofit/>
          </a:bodyPr>
          <a:lstStyle/>
          <a:p>
            <a:r>
              <a:rPr lang="cs-CZ" dirty="0"/>
              <a:t>Jaké výstrahy se hodnotily, podle jaké kritéria a trochu statistiky</a:t>
            </a:r>
          </a:p>
        </p:txBody>
      </p:sp>
    </p:spTree>
    <p:extLst>
      <p:ext uri="{BB962C8B-B14F-4D97-AF65-F5344CB8AC3E}">
        <p14:creationId xmlns:p14="http://schemas.microsoft.com/office/powerpoint/2010/main" val="10556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70344" y="1530422"/>
            <a:ext cx="6058267" cy="513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7" y="1732686"/>
            <a:ext cx="5611353" cy="180382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69052" y="1072342"/>
            <a:ext cx="27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Hodnocený prvek 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33534" y="1072342"/>
            <a:ext cx="28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Kritérium hodnocení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80147" y="1530422"/>
            <a:ext cx="5240404" cy="513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89397" y="3611742"/>
            <a:ext cx="585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Výstrahy hodnoceny na úroveň krajů.</a:t>
            </a:r>
          </a:p>
        </p:txBody>
      </p:sp>
      <p:pic>
        <p:nvPicPr>
          <p:cNvPr id="12" name="Obráze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940994" y="2204379"/>
            <a:ext cx="4918709" cy="266426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900988" y="1530422"/>
            <a:ext cx="495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Překročení 1., 2., 3. SPA v některé ze zvolených 182 vodoměrných stanice.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00987" y="4944993"/>
            <a:ext cx="4958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23E88"/>
                </a:solidFill>
              </a:rPr>
              <a:t>Zdroj dat: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23E88"/>
                </a:solidFill>
              </a:rPr>
              <a:t>Záznam vodních stavů (lomové body převedené na hodinový krok).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23E88"/>
                </a:solidFill>
              </a:rPr>
              <a:t>Záznam průtoků pro očištění od případů vzdutí.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023E88"/>
                </a:solidFill>
              </a:rPr>
              <a:t>Evidence změn SPA.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89397" y="4145141"/>
            <a:ext cx="585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23E88"/>
                </a:solidFill>
              </a:rPr>
              <a:t>Zdroj dat:</a:t>
            </a:r>
          </a:p>
          <a:p>
            <a:r>
              <a:rPr lang="cs-CZ" dirty="0" smtClean="0">
                <a:solidFill>
                  <a:srgbClr val="023E88"/>
                </a:solidFill>
              </a:rPr>
              <a:t>XLS archiv CPP výstrah + digitalizování základních parametrů vytištěných archivovaných výstrah od května 2006 do 2011. 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 se hodnotilo a podle jakého kritéria </a:t>
            </a:r>
            <a:r>
              <a:rPr lang="pt-BR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0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MU_19_9" id="{274CFC56-019A-4B75-B2ED-E1D0966EDFE8}" vid="{55D50E2A-02F5-43C6-84BB-0BF6B202CC3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1615</Words>
  <Application>Microsoft Office PowerPoint</Application>
  <PresentationFormat>Širokoúhlá obrazovka</PresentationFormat>
  <Paragraphs>201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Motiv Office</vt:lpstr>
      <vt:lpstr>Prezentace aplikace PowerPoint</vt:lpstr>
      <vt:lpstr>Hodnocení úspěšnosti povodňových výstrah ČHMÚ vydaných v letech 2006 až 2020</vt:lpstr>
      <vt:lpstr>Jaká je role povodňových výstrah v ochraně před povodněmi</vt:lpstr>
      <vt:lpstr>Obecný úvod – povodňové výstrahy – hlavní informační nástroj předpovědní povodňové služby ČHMÚ</vt:lpstr>
      <vt:lpstr>Obecný úvod – povodňové výstrahy – hlavní informační nástroj předpovědní povodňové služby ČHMÚ </vt:lpstr>
      <vt:lpstr>Obecný úvod – povodňové výstrahy – hlavní informační nástroj předpovědní povodňové služby ČHMÚ </vt:lpstr>
      <vt:lpstr>Obecný úvod – povodňové výstrahy – hlavní informační nástroj předpovědní povodňové služby ČHMÚ </vt:lpstr>
      <vt:lpstr>Jaké výstrahy se hodnotily, podle jaké kritéria a trochu statistiky</vt:lpstr>
      <vt:lpstr>Co se hodnotilo a podle jakého kritéria ?</vt:lpstr>
      <vt:lpstr>Co se hodnotilo a podle jakého kritéria ? </vt:lpstr>
      <vt:lpstr>Co se hodnotilo a podle jakého kritéria ?</vt:lpstr>
      <vt:lpstr>Četnost výstrah podle roku vydání</vt:lpstr>
      <vt:lpstr>Četnost výstrah podle roku kraje</vt:lpstr>
      <vt:lpstr>Prezentace aplikace PowerPoint</vt:lpstr>
      <vt:lpstr>Počty překročení SPA podle stanic a doby opakování 3.SPA na vybraných stanicích </vt:lpstr>
      <vt:lpstr>Vydáváme povodňové výstrahy s dlouhým předstihem mezi časem vydání a začátkem platnosti ?</vt:lpstr>
      <vt:lpstr>Vydáváme povodňové výstrahy s dlouhým předstihem mezi časem vydání a začátkem platnosti ?</vt:lpstr>
      <vt:lpstr>Metodika hodnocení, co je to Hit, Miss a False Alarm</vt:lpstr>
      <vt:lpstr>Prezentace aplikace PowerPoint</vt:lpstr>
      <vt:lpstr>Prezentace aplikace PowerPoint</vt:lpstr>
      <vt:lpstr>Prezentace aplikace PowerPoint</vt:lpstr>
      <vt:lpstr>Prezentace aplikace PowerPoint</vt:lpstr>
      <vt:lpstr>Výsledky. Která kategorie obsahuje nejvíce výstrah?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Výsledky, hodnocení odspoda a časový předstih</vt:lpstr>
      <vt:lpstr>Prezentace aplikace PowerPoint</vt:lpstr>
      <vt:lpstr>V kolika případech byla vydaná výstraha, pokud došlo k překročení SPA </vt:lpstr>
      <vt:lpstr>Časové předstihy vydání výstrahy před dosažením SPA  - graf podle plochy povodí  </vt:lpstr>
      <vt:lpstr>Časové předstihy vydání výstrahy před dosažením SPA  - graf podle plochy povodí  </vt:lpstr>
      <vt:lpstr>Časové předstihy vydání výstrahy před dosažením SPA  - graf podle plochy povodí  </vt:lpstr>
      <vt:lpstr>Hodnocení úspěšnosti povodňových výstrah – výsledky hodnocení z hlediska výskytu SPA na stanicích</vt:lpstr>
      <vt:lpstr>Závěry, diskuze</vt:lpstr>
      <vt:lpstr>Závěry</vt:lpstr>
      <vt:lpstr>Závěry</vt:lpstr>
      <vt:lpstr>Závěry</vt:lpstr>
      <vt:lpstr>Děkujeme za pozornost</vt:lpstr>
    </vt:vector>
  </TitlesOfParts>
  <Company>ČHMÚ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DAŇHELKA, RNDr. Ph.D.</dc:creator>
  <cp:lastModifiedBy>TOMÁŠ VLASÁK, Mgr. Ph.D.</cp:lastModifiedBy>
  <cp:revision>41</cp:revision>
  <dcterms:created xsi:type="dcterms:W3CDTF">2020-02-04T07:50:32Z</dcterms:created>
  <dcterms:modified xsi:type="dcterms:W3CDTF">2021-03-09T12:47:45Z</dcterms:modified>
</cp:coreProperties>
</file>