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7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96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20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44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37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9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73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17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36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62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2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60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48E0-19C6-48D2-B92A-B70EF72C3E56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19C6-F569-45B1-A57E-2DFC91313F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6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270344" y="1530422"/>
            <a:ext cx="6058267" cy="513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70344" y="316210"/>
            <a:ext cx="1175020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úspěšnosti výstrah ČHMÚ před povodněmi v letech 2006 až 2017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97" y="1732686"/>
            <a:ext cx="5611353" cy="180382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769052" y="1072342"/>
            <a:ext cx="18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Hodnocený prvek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33534" y="1072342"/>
            <a:ext cx="2166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Kritérium hodnocení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780147" y="1530422"/>
            <a:ext cx="5240404" cy="513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9397" y="3611742"/>
            <a:ext cx="585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Výstrahy hodnoceny na úroveň krajů.</a:t>
            </a:r>
          </a:p>
        </p:txBody>
      </p:sp>
      <p:pic>
        <p:nvPicPr>
          <p:cNvPr id="12" name="Obrázek 11"/>
          <p:cNvPicPr/>
          <p:nvPr/>
        </p:nvPicPr>
        <p:blipFill>
          <a:blip r:embed="rId3"/>
          <a:stretch>
            <a:fillRect/>
          </a:stretch>
        </p:blipFill>
        <p:spPr>
          <a:xfrm>
            <a:off x="6940994" y="2204379"/>
            <a:ext cx="4918709" cy="266426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6900988" y="1530422"/>
            <a:ext cx="4958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Překročení 1., 2., 3. SPA v některé ze zvolených 182 vodoměrných stanice.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900987" y="5068471"/>
            <a:ext cx="4958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 dat: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Záznam vodních stavů (lomové body převedené na hodinový krok).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Záznam průtoků pro očištění od případů vzdutí.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Evidence změn SPA.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9397" y="4145141"/>
            <a:ext cx="585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 dat:</a:t>
            </a:r>
          </a:p>
          <a:p>
            <a:r>
              <a:rPr lang="cs-CZ" dirty="0" smtClean="0"/>
              <a:t>XLS archiv CPP výstrah + digitalizování základních parametrů vytištěných archivovaných výstrah od května 2006 do 2011.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0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4380" y="567932"/>
            <a:ext cx="11802978" cy="6133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povodně patří mezi nejnebezpečnější přírodní živly, a stát organizuje rozsáhlý aparát protipovodňové ochrany, tak četnost vydaných výstrah je relativně malá a nedochází k zatěžování povodňových orgánů nadměrným varováním.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průměru za roky 2006 až 2017 byly na jeden kraj vydané ročně 3 výstrahy.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dokonalé shodě mezi intenzitou (barvou) výstrahy maximálním dosaženým stupněm povodňové aktivity v daném kraji došlo ve 22 % procentech výstrah.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Polovinu případů tvoří situace, kdy se intenzita výstrahy od velikosti SPA lišil pouze o jeden stupeň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Pouze ve 4 % případů nastala povodeň s možnými škodami (překročen 3. SPA), aniž by byla v platnosti povodňová výstraha.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Povodňové orgány v ČR se mohou spolehnout na to,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před naprostou většinou povodní budou od ČHMÚ varováni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Vzhledem k nejistotám hydrologických předpovědí musí ale počítat s tím, že předpovídaná a pozorovaná extremita povodně se může lišit. Jinými slovy výstrahu na nižší povodňové stupně, které fakticky neznamenají významné nebezpečí, není možné brát na lehkou váhu a musí v protipovodňové ochraně mít adekvátní reakci. Kromě toho čekáním na červenou výstrahu se výrazně zkracuje předstih varování a tím časový potenciál pro provedení protipovodňových opatření.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Rozdíly v možném předstihu výstrahy, který ukázalo hodnocení, odráží různé hydrologické poměry povodí v kombinaci s různou schopností meteorologů předpovídat extrémní srážky.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Správná intepretace povodňových výstrah vyžaduje buď znalosti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těchto zákonitostí, nebo práci s pravděpodobnostními předpověďmi, nebo konzultaci s hydrology prognostikami.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Zpětnou vazbou vyhodnocení pro předpovědní povodňovou službu ČHMÚ, je potřeba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snížení předpovědí a výstrah, které podhodnocují extremitu povodně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Tento přístup logicky povede ke zvýšení případů falešného varování.  Jejich počet ovšem nesmí překročit určitou mez, za kterou by povodňové výstrahy začaly devalvovat a ztrácet varovný efekt.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5405" y="106267"/>
            <a:ext cx="1225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ZÁVĚRY: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468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38315" y="257463"/>
            <a:ext cx="76544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 výstrah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0490" y="1244600"/>
            <a:ext cx="5760720" cy="2882900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6006465" y="1373505"/>
            <a:ext cx="5760720" cy="287274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0490" y="760713"/>
            <a:ext cx="456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Četnost výstrah podle roku vydání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871210" y="825166"/>
            <a:ext cx="456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Četnost výstrah podle roku kraje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27472" y="4541275"/>
            <a:ext cx="11888328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V čase více výstrah v povodňových letech 2006/2009/2010/2013.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 něco četnější výstrahy v krajích, kde jsou horské oblasti.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Relativně malý počet výstrah. V průměru 3 povodňové výstrahy na kraj na rok.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92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8315" y="257463"/>
            <a:ext cx="76544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 hodnocení výstrah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5" y="800100"/>
            <a:ext cx="3598905" cy="1143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956" y="2466975"/>
            <a:ext cx="9175544" cy="4067174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>
            <a:off x="1628775" y="2238375"/>
            <a:ext cx="914400" cy="447675"/>
          </a:xfrm>
          <a:prstGeom prst="straightConnector1">
            <a:avLst/>
          </a:prstGeom>
          <a:ln w="133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4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8315" y="257463"/>
            <a:ext cx="76544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 hodnocení výstrah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5" y="800100"/>
            <a:ext cx="3598905" cy="1143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956" y="2466975"/>
            <a:ext cx="9175544" cy="4067174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>
            <a:off x="1628775" y="2238375"/>
            <a:ext cx="914400" cy="447675"/>
          </a:xfrm>
          <a:prstGeom prst="straightConnector1">
            <a:avLst/>
          </a:prstGeom>
          <a:ln w="133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353" y="2412298"/>
            <a:ext cx="9048750" cy="412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>
          <a:blip r:embed="rId2"/>
          <a:stretch>
            <a:fillRect/>
          </a:stretch>
        </p:blipFill>
        <p:spPr>
          <a:xfrm>
            <a:off x="2329814" y="780732"/>
            <a:ext cx="6433185" cy="538194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90690" y="247938"/>
            <a:ext cx="76544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 hodnocení výstrah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3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95440" y="266988"/>
            <a:ext cx="765445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Výsledky hodnocení</a:t>
            </a: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3289259" y="1581150"/>
            <a:ext cx="8731291" cy="50387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40" y="723900"/>
            <a:ext cx="3717719" cy="164792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93108" y="4865549"/>
            <a:ext cx="40943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dirty="0" smtClean="0"/>
              <a:t>Výsledky </a:t>
            </a:r>
            <a:r>
              <a:rPr lang="cs-CZ" b="1" dirty="0" smtClean="0"/>
              <a:t>nevypadají</a:t>
            </a:r>
            <a:r>
              <a:rPr lang="cs-CZ" dirty="0" smtClean="0"/>
              <a:t> dobře.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dirty="0" smtClean="0"/>
              <a:t>Regionálně nejsou velké rozdíly.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dirty="0" smtClean="0"/>
              <a:t>U neúspěšných výstrah převažují MISS.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7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759869" y="84220"/>
            <a:ext cx="8488278" cy="573304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95440" y="266988"/>
            <a:ext cx="765445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Výsledky hodnocení</a:t>
            </a: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40" y="723900"/>
            <a:ext cx="3717719" cy="16479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440" y="723899"/>
            <a:ext cx="3717719" cy="1693481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52502" y="4302794"/>
            <a:ext cx="3769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dirty="0" smtClean="0"/>
              <a:t>Výsledky </a:t>
            </a:r>
            <a:r>
              <a:rPr lang="cs-CZ" b="1" dirty="0" smtClean="0"/>
              <a:t>vypadají</a:t>
            </a:r>
            <a:r>
              <a:rPr lang="cs-CZ" dirty="0" smtClean="0"/>
              <a:t> dobře.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dirty="0" smtClean="0"/>
              <a:t>Regionálně nejsou velké rozdíly.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dirty="0" smtClean="0"/>
              <a:t>U neúspěšných výstrah </a:t>
            </a:r>
            <a:r>
              <a:rPr lang="cs-CZ" b="1" dirty="0" smtClean="0"/>
              <a:t>výrazně </a:t>
            </a:r>
            <a:r>
              <a:rPr lang="cs-CZ" dirty="0" smtClean="0"/>
              <a:t>převažují </a:t>
            </a:r>
            <a:r>
              <a:rPr lang="cs-CZ" dirty="0" smtClean="0"/>
              <a:t>MISS.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44588"/>
              </p:ext>
            </p:extLst>
          </p:nvPr>
        </p:nvGraphicFramePr>
        <p:xfrm>
          <a:off x="5408196" y="4904136"/>
          <a:ext cx="6557211" cy="1826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910">
                  <a:extLst>
                    <a:ext uri="{9D8B030D-6E8A-4147-A177-3AD203B41FA5}">
                      <a16:colId xmlns:a16="http://schemas.microsoft.com/office/drawing/2014/main" val="1685051251"/>
                    </a:ext>
                  </a:extLst>
                </a:gridCol>
                <a:gridCol w="542377">
                  <a:extLst>
                    <a:ext uri="{9D8B030D-6E8A-4147-A177-3AD203B41FA5}">
                      <a16:colId xmlns:a16="http://schemas.microsoft.com/office/drawing/2014/main" val="3621338145"/>
                    </a:ext>
                  </a:extLst>
                </a:gridCol>
                <a:gridCol w="765620">
                  <a:extLst>
                    <a:ext uri="{9D8B030D-6E8A-4147-A177-3AD203B41FA5}">
                      <a16:colId xmlns:a16="http://schemas.microsoft.com/office/drawing/2014/main" val="474186472"/>
                    </a:ext>
                  </a:extLst>
                </a:gridCol>
                <a:gridCol w="2256406">
                  <a:extLst>
                    <a:ext uri="{9D8B030D-6E8A-4147-A177-3AD203B41FA5}">
                      <a16:colId xmlns:a16="http://schemas.microsoft.com/office/drawing/2014/main" val="3614295955"/>
                    </a:ext>
                  </a:extLst>
                </a:gridCol>
                <a:gridCol w="1062278">
                  <a:extLst>
                    <a:ext uri="{9D8B030D-6E8A-4147-A177-3AD203B41FA5}">
                      <a16:colId xmlns:a16="http://schemas.microsoft.com/office/drawing/2014/main" val="3613996509"/>
                    </a:ext>
                  </a:extLst>
                </a:gridCol>
                <a:gridCol w="765620">
                  <a:extLst>
                    <a:ext uri="{9D8B030D-6E8A-4147-A177-3AD203B41FA5}">
                      <a16:colId xmlns:a16="http://schemas.microsoft.com/office/drawing/2014/main" val="29620849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Kategorie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procenta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souhrn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procenta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633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Hit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úspěšná výstraha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22%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062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Miss+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méně úspěšná výstraha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371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7408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False Alarm +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1915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Miss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neúspěšná výstraha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24%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9303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False Alarm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3461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Miss!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velmi neúspěšná výstraha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002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0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/>
          <a:stretch>
            <a:fillRect/>
          </a:stretch>
        </p:blipFill>
        <p:spPr>
          <a:xfrm>
            <a:off x="567689" y="1095376"/>
            <a:ext cx="7290435" cy="536924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95440" y="266988"/>
            <a:ext cx="765445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Výsledky hodnocení – hodnocení podle překročení SPA ve stanicích</a:t>
            </a: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600949" y="1656338"/>
            <a:ext cx="42576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Menší úspěšnost výstrah předpovědí 1.SPA do značné míry souvisí se strategií hydrologických předpovědních pracovišť: „</a:t>
            </a:r>
            <a:r>
              <a:rPr lang="cs-CZ" i="1" dirty="0" smtClean="0"/>
              <a:t>Nevydávej ani žlutou výstrahu, pokud není zvýšené riziko překročení vyšších SPA</a:t>
            </a:r>
            <a:r>
              <a:rPr lang="cs-CZ" dirty="0" smtClean="0"/>
              <a:t>“.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Nejvyšší úspěšnost mají výstrahy před překročením 3 .SPA!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Žluté a oranžové výstrahy jsou potřebným „obalem“, kterýma vykrýváme situace s menší úspěšností hydrologické předpovědi. </a:t>
            </a:r>
            <a:r>
              <a:rPr lang="cs-CZ" b="1" dirty="0" smtClean="0"/>
              <a:t>Tzn</a:t>
            </a:r>
            <a:r>
              <a:rPr lang="cs-CZ" b="1" dirty="0" smtClean="0"/>
              <a:t>., </a:t>
            </a:r>
            <a:r>
              <a:rPr lang="cs-CZ" b="1" dirty="0" smtClean="0"/>
              <a:t>že </a:t>
            </a:r>
            <a:r>
              <a:rPr lang="cs-CZ" b="1" dirty="0" smtClean="0"/>
              <a:t>žluté </a:t>
            </a:r>
            <a:r>
              <a:rPr lang="cs-CZ" b="1" dirty="0" smtClean="0"/>
              <a:t>výstrahy </a:t>
            </a:r>
            <a:r>
              <a:rPr lang="cs-CZ" b="1" dirty="0" smtClean="0"/>
              <a:t>by měly </a:t>
            </a:r>
            <a:r>
              <a:rPr lang="cs-CZ" b="1" dirty="0" smtClean="0"/>
              <a:t>zůstat součástí SIVS</a:t>
            </a:r>
            <a:r>
              <a:rPr lang="cs-CZ" dirty="0" smtClean="0"/>
              <a:t> 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4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24263" y="252662"/>
            <a:ext cx="9336505" cy="572101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203157" y="5973678"/>
            <a:ext cx="9306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Pozn. Pokud </a:t>
            </a: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hodnocení předstihu varování zahrneme pouze červené výstrahy a překročení 3. SPA, tak střední hodnota předstihu už je jen 17 hodin a 10 % případů mělo předstih pouze 2 hodiny.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611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363</Words>
  <Application>Microsoft Office PowerPoint</Application>
  <PresentationFormat>Širokoúhlá obrazovka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VLASÁK, Mgr. Ph.D.</dc:creator>
  <cp:lastModifiedBy>TOMÁŠ VLASÁK, Mgr. Ph.D.</cp:lastModifiedBy>
  <cp:revision>14</cp:revision>
  <dcterms:created xsi:type="dcterms:W3CDTF">2019-07-22T10:51:42Z</dcterms:created>
  <dcterms:modified xsi:type="dcterms:W3CDTF">2019-12-11T12:15:55Z</dcterms:modified>
</cp:coreProperties>
</file>