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64" r:id="rId4"/>
    <p:sldId id="259" r:id="rId5"/>
    <p:sldId id="270" r:id="rId6"/>
    <p:sldId id="260" r:id="rId7"/>
    <p:sldId id="268" r:id="rId8"/>
    <p:sldId id="271" r:id="rId9"/>
    <p:sldId id="269" r:id="rId10"/>
    <p:sldId id="265" r:id="rId11"/>
    <p:sldId id="274" r:id="rId12"/>
    <p:sldId id="275" r:id="rId13"/>
    <p:sldId id="272" r:id="rId14"/>
    <p:sldId id="277" r:id="rId15"/>
    <p:sldId id="257" r:id="rId16"/>
    <p:sldId id="273" r:id="rId17"/>
    <p:sldId id="279" r:id="rId18"/>
    <p:sldId id="295" r:id="rId19"/>
    <p:sldId id="278" r:id="rId20"/>
    <p:sldId id="276" r:id="rId21"/>
    <p:sldId id="283" r:id="rId22"/>
    <p:sldId id="280" r:id="rId23"/>
    <p:sldId id="284" r:id="rId24"/>
    <p:sldId id="267" r:id="rId25"/>
    <p:sldId id="281" r:id="rId26"/>
    <p:sldId id="286" r:id="rId27"/>
    <p:sldId id="287" r:id="rId28"/>
    <p:sldId id="294" r:id="rId29"/>
    <p:sldId id="296" r:id="rId30"/>
    <p:sldId id="293" r:id="rId31"/>
    <p:sldId id="288" r:id="rId32"/>
    <p:sldId id="289" r:id="rId33"/>
    <p:sldId id="290" r:id="rId34"/>
    <p:sldId id="291" r:id="rId35"/>
    <p:sldId id="256" r:id="rId36"/>
    <p:sldId id="292" r:id="rId37"/>
    <p:sldId id="297" r:id="rId38"/>
    <p:sldId id="266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771" autoAdjust="0"/>
  </p:normalViewPr>
  <p:slideViewPr>
    <p:cSldViewPr>
      <p:cViewPr varScale="1">
        <p:scale>
          <a:sx n="113" d="100"/>
          <a:sy n="113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87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1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29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89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652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086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49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77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592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297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3B4C8-D4DA-4224-BA54-B2BF4E35ADC8}" type="datetimeFigureOut">
              <a:rPr lang="cs-CZ" smtClean="0"/>
              <a:t>2.11.2015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46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asopis.vesmir.cz/clanky/cislo/cislo/94" TargetMode="External"/><Relationship Id="rId2" Type="http://schemas.openxmlformats.org/officeDocument/2006/relationships/hyperlink" Target="http://casopis.vesmir.cz/clanky/clanek/stranka/617/cislo/11/rok/1988/pismeno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SUCHO v ČR v roce 2015</a:t>
            </a:r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395536" y="2132856"/>
            <a:ext cx="8280920" cy="4350034"/>
            <a:chOff x="386658" y="2419904"/>
            <a:chExt cx="8280920" cy="435003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420888"/>
              <a:ext cx="4932674" cy="273630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584" y="2419904"/>
              <a:ext cx="3265882" cy="1829821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584" y="4320714"/>
              <a:ext cx="3266994" cy="244922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58" y="5220322"/>
              <a:ext cx="4932000" cy="154546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60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107869" cy="474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124744"/>
            <a:ext cx="553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Anomálie atmosférické cirkulace nad Evropou v létě 2015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841" y="1916832"/>
            <a:ext cx="4608512" cy="47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124744"/>
            <a:ext cx="7307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Extrémní sucho vzniklo kombinací deficitu srážek, a velkého výparu</a:t>
            </a:r>
            <a:endParaRPr 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51520" y="1628800"/>
            <a:ext cx="6264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Odčerpávání vody z půdy (výpar + transpirace rostlinami) zesiluje: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nízká vlhkost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vysoká teplota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dlouhý sluneční svit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aktivní vegetace (?) 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513932"/>
            <a:ext cx="6580279" cy="425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5733256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Pozn.: potenciální evaporace představuje výpar z dokonale nasycené půdy při daných atmosférických podmínkách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3345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383" y="2564905"/>
            <a:ext cx="6748617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124744"/>
            <a:ext cx="7307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Extrémní sucho vzniklo kombinací deficitu srážek, a velkého výparu</a:t>
            </a:r>
            <a:endParaRPr 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51520" y="1628800"/>
            <a:ext cx="6264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Odčerpávání vody z půdy (výpar + transpirace rostlinami) zesiluje: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nízká vlhkost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vysoká teplota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dlouhý sluneční svit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aktivní vegetace (?)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5805264"/>
            <a:ext cx="27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Pozn.: V kombinaci s nadprůměrným výparem vzniká na travním porostu sezónní vláhový deficit více jak 200 mm !!!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6419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79512" y="1124744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Sucho se projevilo v různých částech přírodních i socio-ekonomických sfér. 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179512" y="155679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1) Sucho v půdě.</a:t>
            </a:r>
            <a:endParaRPr lang="cs-CZ" b="1" dirty="0"/>
          </a:p>
        </p:txBody>
      </p:sp>
      <p:sp>
        <p:nvSpPr>
          <p:cNvPr id="16" name="Obdélník 15"/>
          <p:cNvSpPr/>
          <p:nvPr/>
        </p:nvSpPr>
        <p:spPr>
          <a:xfrm>
            <a:off x="179512" y="191683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2) Sucho v podzemních vodách, na řekách a v nádržích.</a:t>
            </a:r>
            <a:endParaRPr lang="cs-CZ" b="1" dirty="0"/>
          </a:p>
        </p:txBody>
      </p:sp>
      <p:sp>
        <p:nvSpPr>
          <p:cNvPr id="17" name="Obdélník 16"/>
          <p:cNvSpPr/>
          <p:nvPr/>
        </p:nvSpPr>
        <p:spPr>
          <a:xfrm>
            <a:off x="179512" y="227687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3) Sucho v hospodářství.</a:t>
            </a:r>
            <a:endParaRPr lang="cs-CZ" b="1" dirty="0"/>
          </a:p>
        </p:txBody>
      </p:sp>
      <p:grpSp>
        <p:nvGrpSpPr>
          <p:cNvPr id="3" name="Skupina 2"/>
          <p:cNvGrpSpPr/>
          <p:nvPr/>
        </p:nvGrpSpPr>
        <p:grpSpPr>
          <a:xfrm>
            <a:off x="327723" y="5126395"/>
            <a:ext cx="8496944" cy="1564652"/>
            <a:chOff x="251520" y="5151796"/>
            <a:chExt cx="8496944" cy="15646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157192"/>
              <a:ext cx="2016224" cy="1483171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5157192"/>
              <a:ext cx="2592288" cy="153068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5151796"/>
              <a:ext cx="3744416" cy="1564652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73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34076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Nejdříve nastává nedostatek vody ve svrchní vrstvě půdy, která je nejvíce vystaveny výparu a transpiraci rostlin. Zároveň ale tato vrstvy půdy se rychleji plní vodou u při relativně menším množství srážek.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Sucho v půdě je největším zdrojem škod, protože snižuje zemědělské výnosy.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Obsah vody ve spodních vrstvách půdy a podloží má větší setrvačnost z pohledu nástupu a ukončení vláhového deficitu.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1) Sucho v půdě.</a:t>
            </a:r>
            <a:endParaRPr lang="cs-CZ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638" y="5157192"/>
            <a:ext cx="6647014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56395"/>
            <a:ext cx="2206774" cy="1580228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důsledku suchého podzimu a zimy 2014/2015 výrazně klesal vlhkost půdy především v nejhlubší sledované vrstvě.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003505" cy="483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1) Sucho v půdě.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38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1861422"/>
            <a:ext cx="8096741" cy="487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důsledku suchého podzimu a zimy 2014/2015 výrazně klesal vlhkost půdy především v nejhlubší sledované vrstvě.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1) Sucho v půdě.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644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416894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Srážky v září a říjnu doplnil deficit pouze v horní vrstvě půdy. </a:t>
            </a:r>
          </a:p>
          <a:p>
            <a:endParaRPr lang="cs-CZ" dirty="0" smtClean="0"/>
          </a:p>
          <a:p>
            <a:r>
              <a:rPr lang="cs-CZ" dirty="0"/>
              <a:t>Střední a spodní půdní horizonty </a:t>
            </a:r>
            <a:r>
              <a:rPr lang="cs-CZ" dirty="0" smtClean="0"/>
              <a:t>jsou aktuálně stál extrémně suché. Tyto prostory se </a:t>
            </a:r>
            <a:r>
              <a:rPr lang="cs-CZ" dirty="0"/>
              <a:t>plní </a:t>
            </a:r>
            <a:r>
              <a:rPr lang="cs-CZ" dirty="0" smtClean="0"/>
              <a:t>obvykle </a:t>
            </a:r>
            <a:r>
              <a:rPr lang="cs-CZ" dirty="0"/>
              <a:t>v období mimo vegetační sezónu, kdy je minimální výpar odčerpávání vody vegetací</a:t>
            </a:r>
            <a:r>
              <a:rPr lang="cs-CZ" dirty="0" smtClean="0"/>
              <a:t>. Proto je důležité, aby po tomto extrémní létu přišly srážkově </a:t>
            </a:r>
            <a:r>
              <a:rPr lang="cs-CZ" dirty="0"/>
              <a:t>bohatá a teplotně </a:t>
            </a:r>
            <a:r>
              <a:rPr lang="cs-CZ" dirty="0" smtClean="0"/>
              <a:t>příznivé měsíce.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1) Sucho v půdě.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081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26876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 suchu v řekách a v podzemních vodách se více než v případě půdy projevil deficit srážek, který se vleče už od listopadu 2014.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783703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203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Kritériem pro hydrologické sucho na řekách je 355 denní průtok. Pod tuto limitu se dostal průtok prakticky na všech sledovaných tocích.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6720369" cy="394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6381328"/>
            <a:ext cx="6628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smtClean="0"/>
              <a:t>Přehled vodoměrných profilů ve kterých byl změřen průtok 355denní a menší</a:t>
            </a:r>
            <a:endParaRPr lang="cs-CZ" sz="1600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658" y="1556792"/>
            <a:ext cx="3100377" cy="21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82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6" y="22048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Jednotná </a:t>
            </a:r>
            <a:r>
              <a:rPr lang="cs-CZ" sz="2000" dirty="0"/>
              <a:t>kritéria pro kvantitativní vymezení </a:t>
            </a:r>
            <a:r>
              <a:rPr lang="cs-CZ" sz="2000" dirty="0" smtClean="0"/>
              <a:t>neexistují s ohledem </a:t>
            </a:r>
            <a:r>
              <a:rPr lang="cs-CZ" sz="2000" dirty="0"/>
              <a:t>na rozmanitá </a:t>
            </a:r>
            <a:r>
              <a:rPr lang="cs-CZ" sz="2000" dirty="0" smtClean="0"/>
              <a:t>hlediska: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definice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124744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sucho je velmi neurčitý, avšak v různých oborech často užívaný pojem, znamenající v zásadě nedostatek vody v půdě, </a:t>
            </a:r>
            <a:r>
              <a:rPr lang="cs-CZ" sz="2000" dirty="0" smtClean="0"/>
              <a:t>řekách, jezerech, rostlinách </a:t>
            </a:r>
            <a:r>
              <a:rPr lang="cs-CZ" sz="2000" dirty="0"/>
              <a:t>nebo i v atmosféře. </a:t>
            </a:r>
          </a:p>
          <a:p>
            <a:endParaRPr lang="cs-CZ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44829"/>
            <a:ext cx="2160240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51520" y="3212976"/>
            <a:ext cx="2232248" cy="576064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meteorologické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771800" y="2996952"/>
            <a:ext cx="208823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hydrologické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771800" y="3717032"/>
            <a:ext cx="280831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pedologické (půdní)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868144" y="3068960"/>
            <a:ext cx="208823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agronomické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187624" y="4437112"/>
            <a:ext cx="2088232" cy="432048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fyziologické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508104" y="4437112"/>
            <a:ext cx="2520280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socioekonomické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0079" y="5148494"/>
            <a:ext cx="6644175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Sucho na tocích se projevuje s mírným zpožděním nebo souběžně po suchu v půdě. Extrémních hodnot začne dosahovat, když vlivem sucha klesne i „základní odtok.“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736836" y="2276872"/>
            <a:ext cx="7219540" cy="4045836"/>
            <a:chOff x="736836" y="1681084"/>
            <a:chExt cx="7812360" cy="4641624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36" y="1681084"/>
              <a:ext cx="7812360" cy="4641624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808844" y="3789040"/>
              <a:ext cx="432048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755576" y="6381328"/>
            <a:ext cx="687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Pozn.: VVK = modelovaná využitelná vodní kapacita půdy s travním porostu v hloubce 0 – 100 cm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422498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560840" cy="49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993" y="3140969"/>
            <a:ext cx="6984776" cy="293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52490" y="3615428"/>
            <a:ext cx="182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Lužnice v Bechyni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80328" y="4941168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Blanice v Blanickém Mlýně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649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416824" cy="516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812361" y="486916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2015</a:t>
            </a:r>
            <a:endParaRPr lang="cs-CZ" sz="16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20272" y="479715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2003</a:t>
            </a:r>
            <a:endParaRPr lang="cs-CZ" sz="16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4843759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1990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347864" y="486916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1950</a:t>
            </a:r>
            <a:endParaRPr lang="cs-CZ" sz="1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067944" y="479715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1952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139952" y="443711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1953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153370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416824" cy="513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259632" y="450912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1904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907704" y="4585323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1911</a:t>
            </a:r>
            <a:endParaRPr lang="cs-CZ" sz="1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106439" y="4428568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1935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779912" y="450912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1947</a:t>
            </a:r>
            <a:endParaRPr lang="cs-CZ" sz="16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275424" y="4424219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1953</a:t>
            </a:r>
            <a:endParaRPr lang="cs-CZ" sz="1600" b="1" dirty="0"/>
          </a:p>
        </p:txBody>
      </p:sp>
      <p:sp>
        <p:nvSpPr>
          <p:cNvPr id="2" name="Zaoblený obdélník 1"/>
          <p:cNvSpPr/>
          <p:nvPr/>
        </p:nvSpPr>
        <p:spPr>
          <a:xfrm>
            <a:off x="5076056" y="1772816"/>
            <a:ext cx="3240360" cy="4248472"/>
          </a:xfrm>
          <a:prstGeom prst="roundRect">
            <a:avLst>
              <a:gd name="adj" fmla="val 6216"/>
            </a:avLst>
          </a:prstGeom>
          <a:solidFill>
            <a:schemeClr val="accent6">
              <a:lumMod val="20000"/>
              <a:lumOff val="80000"/>
              <a:alpha val="1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812360" y="378904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2015</a:t>
            </a:r>
            <a:endParaRPr lang="cs-CZ" sz="16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04048" y="1412776"/>
            <a:ext cx="33438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i="1" dirty="0" smtClean="0"/>
              <a:t>Ovlivněno výstavbou Vltavské kaskády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9098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51520" y="5013176"/>
            <a:ext cx="8655602" cy="1584000"/>
            <a:chOff x="251520" y="4941168"/>
            <a:chExt cx="8655602" cy="1584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941168"/>
              <a:ext cx="2673883" cy="1584000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941168"/>
              <a:ext cx="2380729" cy="1584000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941168"/>
              <a:ext cx="3471026" cy="1584000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41689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důsledku nadlepšování průtoků vypouštěním vodních nádrží došlo k zaklesnutí hladin a k omezení funkcí těchto vodních děl.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607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524328" cy="498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118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14" y="1671288"/>
            <a:ext cx="7475116" cy="507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847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91" y="1544051"/>
            <a:ext cx="7630826" cy="56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2) Sucho v podzemních vodách, na řekách a v </a:t>
            </a:r>
            <a:r>
              <a:rPr lang="cs-CZ" b="1" dirty="0" smtClean="0"/>
              <a:t>nádržích.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855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11" y="4450190"/>
            <a:ext cx="3357075" cy="237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BFBF7"/>
              </a:clrFrom>
              <a:clrTo>
                <a:srgbClr val="FB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844824"/>
            <a:ext cx="3633219" cy="229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054103" cy="228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2555776" y="2780928"/>
            <a:ext cx="1584176" cy="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5" name="tabl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4221088"/>
            <a:ext cx="3708400" cy="23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2467495"/>
            <a:ext cx="2088232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23528" y="1849760"/>
            <a:ext cx="741682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latin typeface="+mn-lt"/>
              </a:rPr>
              <a:t>Zásoby vody v ČR seřazené po velikosti objemu podle </a:t>
            </a:r>
            <a:r>
              <a:rPr lang="cs-CZ" altLang="cs-CZ" dirty="0">
                <a:latin typeface="+mn-lt"/>
              </a:rPr>
              <a:t>objemu: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Podzemní </a:t>
            </a:r>
            <a:r>
              <a:rPr lang="cs-CZ" altLang="cs-CZ" dirty="0">
                <a:latin typeface="+mn-lt"/>
              </a:rPr>
              <a:t>voda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Umělé </a:t>
            </a:r>
            <a:r>
              <a:rPr lang="cs-CZ" altLang="cs-CZ" dirty="0">
                <a:latin typeface="+mn-lt"/>
              </a:rPr>
              <a:t>nádrže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Řeky</a:t>
            </a:r>
            <a:endParaRPr lang="cs-CZ" altLang="cs-CZ" dirty="0">
              <a:latin typeface="+mn-lt"/>
            </a:endParaRP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Přirozená </a:t>
            </a:r>
            <a:r>
              <a:rPr lang="cs-CZ" altLang="cs-CZ" dirty="0">
                <a:latin typeface="+mn-lt"/>
              </a:rPr>
              <a:t>jezera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445393"/>
            <a:ext cx="5832226" cy="341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8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ČR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1196752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Ve střední Evropě se sucho vyskytuje </a:t>
            </a:r>
            <a:r>
              <a:rPr lang="cs-CZ" sz="2000" b="1" dirty="0" smtClean="0"/>
              <a:t>NAHODILE</a:t>
            </a:r>
            <a:r>
              <a:rPr lang="cs-CZ" sz="2000" dirty="0" smtClean="0"/>
              <a:t> jako důsledek </a:t>
            </a:r>
            <a:r>
              <a:rPr lang="cs-CZ" sz="2000" dirty="0"/>
              <a:t>nepravidelně se </a:t>
            </a:r>
            <a:r>
              <a:rPr lang="cs-CZ" sz="2000" dirty="0" smtClean="0"/>
              <a:t>vyskytujících období </a:t>
            </a:r>
            <a:r>
              <a:rPr lang="cs-CZ" sz="2000" dirty="0"/>
              <a:t>podnormálních srážek, </a:t>
            </a:r>
            <a:r>
              <a:rPr lang="cs-CZ" sz="2000" dirty="0" smtClean="0"/>
              <a:t>trvající </a:t>
            </a:r>
            <a:r>
              <a:rPr lang="cs-CZ" sz="2000" dirty="0"/>
              <a:t>několik týdnů, měsíců i roků. </a:t>
            </a:r>
            <a:endParaRPr lang="cs-CZ" sz="2000" dirty="0" smtClean="0"/>
          </a:p>
          <a:p>
            <a:pPr marL="342900" indent="-342900">
              <a:buFontTx/>
              <a:buChar char="-"/>
            </a:pPr>
            <a:endParaRPr lang="cs-CZ" sz="2000" dirty="0"/>
          </a:p>
          <a:p>
            <a:r>
              <a:rPr lang="cs-CZ" sz="2000" dirty="0" smtClean="0"/>
              <a:t>Ve vegetačním </a:t>
            </a:r>
            <a:r>
              <a:rPr lang="cs-CZ" sz="2000" dirty="0"/>
              <a:t>období bývá </a:t>
            </a:r>
            <a:r>
              <a:rPr lang="cs-CZ" sz="2000" b="1" dirty="0"/>
              <a:t>srážkový deficit </a:t>
            </a:r>
            <a:r>
              <a:rPr lang="cs-CZ" sz="2000" dirty="0" smtClean="0"/>
              <a:t>doprovázen </a:t>
            </a:r>
            <a:r>
              <a:rPr lang="cs-CZ" sz="2000" dirty="0"/>
              <a:t>často i 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nadnormálními </a:t>
            </a:r>
            <a:r>
              <a:rPr lang="cs-CZ" sz="2000" b="1" dirty="0"/>
              <a:t>teplotami, 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nižší poměrnou </a:t>
            </a:r>
            <a:r>
              <a:rPr lang="cs-CZ" sz="2000" b="1" dirty="0"/>
              <a:t>vlhkostí vzduchu, 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zmenšenou oblačností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větším </a:t>
            </a:r>
            <a:r>
              <a:rPr lang="cs-CZ" sz="2000" b="1" dirty="0"/>
              <a:t>počtem hodin slunečního </a:t>
            </a:r>
          </a:p>
        </p:txBody>
      </p:sp>
      <p:sp>
        <p:nvSpPr>
          <p:cNvPr id="6" name="Obdélník 5"/>
          <p:cNvSpPr/>
          <p:nvPr/>
        </p:nvSpPr>
        <p:spPr>
          <a:xfrm>
            <a:off x="395536" y="4221088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/>
              <a:t>Pozn. Tyto </a:t>
            </a:r>
            <a:r>
              <a:rPr lang="cs-CZ" sz="1600" i="1" dirty="0"/>
              <a:t>meteorologické prvky mají pak za </a:t>
            </a:r>
            <a:r>
              <a:rPr lang="cs-CZ" sz="1600" i="1" dirty="0" smtClean="0"/>
              <a:t>následek vyšší evapotranspiraci (výpar), čímž </a:t>
            </a:r>
            <a:r>
              <a:rPr lang="cs-CZ" sz="1600" i="1" dirty="0"/>
              <a:t>se dále zvyšuje </a:t>
            </a:r>
            <a:r>
              <a:rPr lang="cs-CZ" sz="1600" i="1" dirty="0" smtClean="0"/>
              <a:t>nedostatek </a:t>
            </a:r>
            <a:r>
              <a:rPr lang="cs-CZ" sz="1600" i="1" dirty="0"/>
              <a:t>vody (vláhy).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2" y="5157192"/>
            <a:ext cx="5978951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307" y="5157192"/>
            <a:ext cx="2788363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435003" cy="37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544" y="6093296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G: Objem celkového průměrného odtoku v ČR v porovnání se spotřebou vody</a:t>
            </a:r>
            <a:endParaRPr lang="cs-CZ" sz="14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1288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G: Struktura spotřeby vody podle odvětví v roce 2012</a:t>
            </a:r>
            <a:endParaRPr lang="cs-CZ" sz="1400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395686" cy="379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1268760"/>
            <a:ext cx="90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Sucho zasahuje široké spektrum lidských aktivit a proto jsou celkové škody obtížně vyčíslitelné.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Lesnictví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Průmysl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Energetika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Vodárenství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/>
              <a:t>Požáry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Turistika</a:t>
            </a: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9855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9592" y="350100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Podle Agrární komory (</a:t>
            </a:r>
            <a:r>
              <a:rPr lang="cs-CZ" sz="1400" i="1" dirty="0" smtClean="0"/>
              <a:t>11.10.2015</a:t>
            </a:r>
            <a:r>
              <a:rPr lang="cs-CZ" dirty="0" smtClean="0"/>
              <a:t>) budou škody na zemědělství způsobené suchem </a:t>
            </a:r>
            <a:r>
              <a:rPr lang="cs-CZ" b="1" dirty="0" smtClean="0"/>
              <a:t>1,3 – 1,5 </a:t>
            </a:r>
            <a:r>
              <a:rPr lang="cs-CZ" dirty="0" smtClean="0"/>
              <a:t>mld. Kč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99592" y="306896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Nižší výnosy, horší kvalita – neplatí pro všechny plodiny (např. ne pro víno)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9592" y="2132856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Protože v době nejdůležitější vegetační fázi květen a červen nebyl deficit srážek tak výrazný jako ve vrcholném létě , nebyly škody na zemědělské produkci extrémní.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11560" y="4581128"/>
            <a:ext cx="33983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l-PL" sz="2000" b="1"/>
              <a:t>“U nás slunce na hlad nesvítí,″</a:t>
            </a:r>
            <a:endParaRPr lang="cs-CZ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539552" y="5013176"/>
            <a:ext cx="790262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zní jedna výstižná rolnická sentence. Je lapidárním shrnutím dlouhodobých zkušeností našich zemědělců. V suchých letech se totiž u nás sice urodilo vždy méně, takže třebas nastávala “drahota a nouze″, ale největší neúrody a z nich vyplývající ty nejstrastiplnější životní situace byly z agrometeorologických příčin vždy následkem vysoce nadnormálního vývoje srážkové činnosti (viz Vesmír </a:t>
            </a:r>
            <a:r>
              <a:rPr lang="cs-CZ" sz="1100" dirty="0">
                <a:hlinkClick r:id="rId2"/>
              </a:rPr>
              <a:t>74, 617, 1988/11</a:t>
            </a:r>
            <a:r>
              <a:rPr lang="cs-CZ" sz="1100" dirty="0"/>
              <a:t>). Tak tomu bylo např. v letech 1002, 1017 a 1018, 1042 a 1043, 1059 a 1060, 1068, 1078, 1118, 1141 až 1144, 1150 a 1151, 1195 až 1198, 1208 a 1209, 1230, 1250, 1254 a 1255, 1264 a 1265, 1270, 1280 a 1281, 1310, 1316 a 1317, 1330 a 1331, 1342 až 1344, 1360, 1370, 1401, 1445 a 1446, 1480 a 1481, 1493 a 1494, 1501 a 1502, 1515, 1543, 1563, 1587, 1598, 1601 a 1602, 1614, 1628 a 1629, 1649 a 1650, 1675, 1692 až 1695, 1704 a 1705, 1714, 1716, 1730, 1736 a 1737, 1763, 1770 až 1772 ...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11560" y="6309320"/>
            <a:ext cx="361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Publikováno: Vesmír 75, 455, </a:t>
            </a:r>
            <a:r>
              <a:rPr lang="cs-CZ" dirty="0">
                <a:hlinkClick r:id="rId3"/>
              </a:rPr>
              <a:t>1996/8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7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Lesnictví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71600" y="314096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Podle odhadů Lesů ČR zničilo sucho 20 až 30 % výsadby stromů (jiné roky je to do 15%) škody jsou řádově ve stovkách miliónů.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71600" y="39330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důsledku sucha uschly některé stromy a výrazně narostlo množství stromů napadených kůrovcem.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71600" y="2132856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Sucho v horní vrstvě půdy a přemíra slunečního svitu poškodily hlavně výsadby nových stromků. Sucho ve středních a spodních půdních horizontech vedlo k oslabení nebo uschnutí vzrostlých stromů.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3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247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Průmysl a energetika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7584" y="2204864"/>
            <a:ext cx="751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Hlavní ztráty plynou z nevyrobené elektrické energie na vodních elektrárnách.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7584" y="263691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MVE vyrobily často jen zlomek obvyklého množství – nutnost zachování sanačního průtoku.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6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škody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34076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Vodárenství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285293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Výpadky dodávek pouze u  jednotlivců nebo lokálně omezených a samostatných veřejných vodovodů, které mají vlastní zdroje.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177281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Zásoby vody ve vodárenských nádržích jsou plánované na řádově roky </a:t>
            </a:r>
            <a:r>
              <a:rPr lang="cs-CZ" smtClean="0"/>
              <a:t>proto jedno </a:t>
            </a:r>
            <a:r>
              <a:rPr lang="cs-CZ" dirty="0" smtClean="0"/>
              <a:t>suché léto dodávky vody nemůže ohrozit. Obdobím sucha může utrpět hlavně kvalita vody. Obyvatelé napojení na velké vodovodní řády neměli problémy s </a:t>
            </a:r>
            <a:r>
              <a:rPr lang="cs-CZ" smtClean="0"/>
              <a:t>dodávkou vody.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676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67544" y="6237312"/>
            <a:ext cx="426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/>
              <a:t>Podíl obyvatel napojených na vodovodní řád v roce 2014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13049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Požáry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4752528" cy="424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83568" y="2348880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Lesy ČR evidovaly za červenec a srpen až dvojnásobný počet požárů se škodou 6 milionů Kč.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0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</a:t>
            </a:r>
            <a:r>
              <a:rPr lang="cs-CZ" b="1"/>
              <a:t>) </a:t>
            </a:r>
            <a:r>
              <a:rPr lang="cs-CZ" b="1" smtClean="0"/>
              <a:t>Sucho v hospodářství.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226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smtClean="0"/>
              <a:t>Turistika - vodáctví</a:t>
            </a:r>
            <a:endParaRPr lang="cs-CZ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683568" y="234888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mtClean="0"/>
              <a:t>Jedinou trvale sjízdnou řekou zůstala Vltava.</a:t>
            </a:r>
          </a:p>
          <a:p>
            <a:endParaRPr lang="cs-CZ" smtClean="0"/>
          </a:p>
          <a:p>
            <a:r>
              <a:rPr lang="cs-CZ" smtClean="0"/>
              <a:t>Obrat </a:t>
            </a:r>
            <a:r>
              <a:rPr lang="cs-CZ"/>
              <a:t>ekonomiky spojené s vodáctvím se odhaduje ročně na 1,3 mld. </a:t>
            </a:r>
            <a:r>
              <a:rPr lang="cs-CZ" smtClean="0"/>
              <a:t>Kč.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2700923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5013176"/>
            <a:ext cx="2808312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5013176"/>
            <a:ext cx="2849814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</a:t>
            </a:r>
            <a:endParaRPr lang="cs-CZ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187624" y="2852936"/>
            <a:ext cx="6408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Děkuji za pozornost 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2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/>
          <p:cNvGrpSpPr/>
          <p:nvPr/>
        </p:nvGrpSpPr>
        <p:grpSpPr>
          <a:xfrm>
            <a:off x="0" y="1484784"/>
            <a:ext cx="9144000" cy="5274259"/>
            <a:chOff x="0" y="1412776"/>
            <a:chExt cx="9144000" cy="5274259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2776"/>
              <a:ext cx="9144000" cy="5274259"/>
            </a:xfrm>
            <a:prstGeom prst="rect">
              <a:avLst/>
            </a:prstGeom>
          </p:spPr>
        </p:pic>
        <p:cxnSp>
          <p:nvCxnSpPr>
            <p:cNvPr id="6" name="Přímá spojnice 5"/>
            <p:cNvCxnSpPr/>
            <p:nvPr/>
          </p:nvCxnSpPr>
          <p:spPr>
            <a:xfrm>
              <a:off x="854218" y="3429000"/>
              <a:ext cx="7920880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flipV="1">
              <a:off x="4814658" y="2924944"/>
              <a:ext cx="0" cy="223224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>
              <a:off x="4814658" y="2924944"/>
              <a:ext cx="3888432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4798870" y="2512620"/>
              <a:ext cx="14262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Deficit srážek</a:t>
              </a:r>
              <a:endParaRPr lang="cs-CZ" i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397302" y="4094828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8001750" y="4347348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7596336" y="3673626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7199306" y="3520732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6801270" y="4001618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407712" y="2952562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12160" y="4607762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615624" y="2682286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5208242" y="3566106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814658" y="4274356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427984" y="2492896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023554" y="1844824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634912" y="2737522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3239360" y="2483034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2843808" y="4338470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2438394" y="2060848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2050736" y="3776226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1636934" y="3703212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839388" y="3695808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1249250" y="4585082"/>
              <a:ext cx="4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</a:t>
              </a:r>
              <a:endParaRPr lang="cs-CZ" b="1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6948264" y="1628800"/>
              <a:ext cx="1872208" cy="369332"/>
            </a:xfrm>
            <a:prstGeom prst="rect">
              <a:avLst/>
            </a:prstGeom>
            <a:solidFill>
              <a:schemeClr val="bg1">
                <a:lumMod val="95000"/>
                <a:alpha val="6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ym typeface="Wingdings"/>
                </a:rPr>
                <a:t> Jihočeský kraj</a:t>
              </a:r>
              <a:endParaRPr lang="cs-CZ" b="1" dirty="0"/>
            </a:p>
          </p:txBody>
        </p:sp>
      </p:grpSp>
      <p:sp>
        <p:nvSpPr>
          <p:cNvPr id="4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179512" y="1124744"/>
            <a:ext cx="282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Srážkový deficit v roce 2015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902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124744"/>
            <a:ext cx="282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Srážkový deficit v roce 2015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155679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Průměrný srážkový </a:t>
            </a:r>
            <a:r>
              <a:rPr lang="cs-CZ" dirty="0"/>
              <a:t>úhrn </a:t>
            </a:r>
            <a:r>
              <a:rPr lang="cs-CZ" dirty="0" smtClean="0"/>
              <a:t>na území ČR za </a:t>
            </a:r>
            <a:r>
              <a:rPr lang="cs-CZ" dirty="0"/>
              <a:t>letní sezonu (červen až srpen) 161 mm je pátý nejnižší srážkový úhrn </a:t>
            </a:r>
            <a:r>
              <a:rPr lang="cs-CZ" dirty="0" smtClean="0"/>
              <a:t>pro </a:t>
            </a:r>
            <a:r>
              <a:rPr lang="pl-PL" smtClean="0"/>
              <a:t>uvedené </a:t>
            </a:r>
            <a:r>
              <a:rPr lang="pl-PL"/>
              <a:t>období na území ČR od roku 1961.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79512" y="242088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Průměrné srážkové úhrny byly v západní části ČR, jinde všude výrazně podprůměrné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5400600" cy="372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1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" y="1574548"/>
            <a:ext cx="9036496" cy="5132200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3995936" y="2420888"/>
            <a:ext cx="1944216" cy="2952328"/>
          </a:xfrm>
          <a:prstGeom prst="roundRect">
            <a:avLst>
              <a:gd name="adj" fmla="val 52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7956376" y="2420888"/>
            <a:ext cx="864096" cy="2952328"/>
          </a:xfrm>
          <a:prstGeom prst="roundRect">
            <a:avLst>
              <a:gd name="adj" fmla="val 799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95936" y="1700808"/>
            <a:ext cx="4753994" cy="369332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Silně a mimořádně teplotně nadnormální měsíce</a:t>
            </a:r>
            <a:endParaRPr lang="cs-CZ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6372200" y="2060848"/>
            <a:ext cx="2016224" cy="360040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4860032" y="2060848"/>
            <a:ext cx="1512168" cy="360040"/>
          </a:xfrm>
          <a:prstGeom prst="straightConnector1">
            <a:avLst/>
          </a:prstGeom>
          <a:ln w="2222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124744"/>
            <a:ext cx="444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Extrémní teploty během letních měsíců 2015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303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124744"/>
            <a:ext cx="444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Extrémní teploty během letních měsíců 2015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155679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Průměrná teplota letních měsíců (červen až srpen) dosáhla pro území ČR hodnotu 19,2 °C,</a:t>
            </a:r>
          </a:p>
          <a:p>
            <a:r>
              <a:rPr lang="cs-CZ" dirty="0"/>
              <a:t>jde o druhé nejteplejší léto od roku 1961, dosud nejvyšší průměrná letní teplota 19,3 °C </a:t>
            </a:r>
            <a:r>
              <a:rPr lang="cs-CZ" dirty="0" smtClean="0"/>
              <a:t>byla zaznamenaná </a:t>
            </a:r>
            <a:r>
              <a:rPr lang="cs-CZ" dirty="0"/>
              <a:t>v roce 2003.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62320"/>
            <a:ext cx="6120680" cy="39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7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492896"/>
            <a:ext cx="8496944" cy="4137785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124744"/>
            <a:ext cx="444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Extrémní teploty během letních měsíců 2015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162880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Průměrná teplota měsíců červenec a srpen je v Českých Budějovicích rovněž nejvyšší za dobu měření.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00018" y="2897326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2015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15450" y="3286952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2003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99992" y="328498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1952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141702" y="3717032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1928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364502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1950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974898" y="336587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1994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757890" y="305120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1992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60224" y="364502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1911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7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příčiny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124744"/>
            <a:ext cx="444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Extrémní teploty během letních měsíců 2015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162880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Extremita se výrazně projevila v počtu tropických dnů tzn</a:t>
            </a:r>
            <a:r>
              <a:rPr lang="en-US" dirty="0" smtClean="0"/>
              <a:t>.</a:t>
            </a:r>
            <a:r>
              <a:rPr lang="cs-CZ" dirty="0" smtClean="0"/>
              <a:t> dnů, kdy Tmax </a:t>
            </a:r>
            <a:r>
              <a:rPr lang="en-US" dirty="0" smtClean="0"/>
              <a:t>&gt;= 30</a:t>
            </a:r>
            <a:r>
              <a:rPr lang="cs-CZ" dirty="0" smtClean="0"/>
              <a:t>°C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492896"/>
            <a:ext cx="8496944" cy="41418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244408" y="2852936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2015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24328" y="342900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2003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40326" y="351876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1947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951328" y="425660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1929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355976" y="427534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1950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948264" y="3933056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1994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888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1332</Words>
  <Application>Microsoft Office PowerPoint</Application>
  <PresentationFormat>Předvádění na obrazovce (4:3)</PresentationFormat>
  <Paragraphs>219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systému Office</vt:lpstr>
      <vt:lpstr>SUCHO v ČR v roce 2015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tvlasak</dc:creator>
  <cp:lastModifiedBy>tvlasak</cp:lastModifiedBy>
  <cp:revision>52</cp:revision>
  <dcterms:created xsi:type="dcterms:W3CDTF">2015-10-20T13:12:18Z</dcterms:created>
  <dcterms:modified xsi:type="dcterms:W3CDTF">2015-11-02T12:24:03Z</dcterms:modified>
</cp:coreProperties>
</file>