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comments/comment15.xml" ContentType="application/vnd.openxmlformats-officedocument.presentationml.comments+xml"/>
  <Override PartName="/ppt/comments/comment16.xml" ContentType="application/vnd.openxmlformats-officedocument.presentationml.comments+xml"/>
  <Override PartName="/ppt/comments/comment17.xml" ContentType="application/vnd.openxmlformats-officedocument.presentationml.comments+xml"/>
  <Override PartName="/ppt/comments/comment18.xml" ContentType="application/vnd.openxmlformats-officedocument.presentationml.comments+xml"/>
  <Override PartName="/ppt/comments/comment19.xml" ContentType="application/vnd.openxmlformats-officedocument.presentationml.comments+xml"/>
  <Override PartName="/ppt/comments/comment20.xml" ContentType="application/vnd.openxmlformats-officedocument.presentationml.comments+xml"/>
  <Override PartName="/ppt/comments/comment21.xml" ContentType="application/vnd.openxmlformats-officedocument.presentationml.comments+xml"/>
  <Override PartName="/ppt/comments/comment2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431" r:id="rId2"/>
    <p:sldId id="453" r:id="rId3"/>
    <p:sldId id="496" r:id="rId4"/>
    <p:sldId id="452" r:id="rId5"/>
    <p:sldId id="459" r:id="rId6"/>
    <p:sldId id="472" r:id="rId7"/>
    <p:sldId id="463" r:id="rId8"/>
    <p:sldId id="464" r:id="rId9"/>
    <p:sldId id="460" r:id="rId10"/>
    <p:sldId id="461" r:id="rId11"/>
    <p:sldId id="467" r:id="rId12"/>
    <p:sldId id="458" r:id="rId13"/>
    <p:sldId id="465" r:id="rId14"/>
    <p:sldId id="466" r:id="rId15"/>
    <p:sldId id="468" r:id="rId16"/>
    <p:sldId id="470" r:id="rId17"/>
    <p:sldId id="469" r:id="rId18"/>
    <p:sldId id="473" r:id="rId19"/>
    <p:sldId id="474" r:id="rId20"/>
    <p:sldId id="475" r:id="rId21"/>
    <p:sldId id="490" r:id="rId22"/>
    <p:sldId id="492" r:id="rId23"/>
    <p:sldId id="493" r:id="rId24"/>
    <p:sldId id="491" r:id="rId25"/>
    <p:sldId id="430" r:id="rId26"/>
    <p:sldId id="426" r:id="rId27"/>
    <p:sldId id="427" r:id="rId28"/>
    <p:sldId id="454" r:id="rId29"/>
    <p:sldId id="455" r:id="rId30"/>
    <p:sldId id="456" r:id="rId31"/>
    <p:sldId id="480" r:id="rId32"/>
    <p:sldId id="481" r:id="rId33"/>
    <p:sldId id="484" r:id="rId34"/>
    <p:sldId id="485" r:id="rId35"/>
    <p:sldId id="479" r:id="rId36"/>
    <p:sldId id="432" r:id="rId37"/>
    <p:sldId id="497" r:id="rId38"/>
    <p:sldId id="498" r:id="rId39"/>
    <p:sldId id="477" r:id="rId40"/>
    <p:sldId id="476" r:id="rId41"/>
    <p:sldId id="478" r:id="rId42"/>
    <p:sldId id="433" r:id="rId43"/>
    <p:sldId id="482" r:id="rId44"/>
    <p:sldId id="451" r:id="rId45"/>
    <p:sldId id="435" r:id="rId46"/>
    <p:sldId id="483" r:id="rId47"/>
    <p:sldId id="440" r:id="rId48"/>
    <p:sldId id="437" r:id="rId49"/>
    <p:sldId id="486" r:id="rId50"/>
    <p:sldId id="488" r:id="rId51"/>
    <p:sldId id="489" r:id="rId52"/>
    <p:sldId id="487" r:id="rId53"/>
    <p:sldId id="501" r:id="rId54"/>
    <p:sldId id="457" r:id="rId55"/>
    <p:sldId id="499" r:id="rId56"/>
    <p:sldId id="439" r:id="rId57"/>
    <p:sldId id="494" r:id="rId58"/>
    <p:sldId id="495" r:id="rId59"/>
    <p:sldId id="447" r:id="rId60"/>
    <p:sldId id="436" r:id="rId61"/>
    <p:sldId id="500" r:id="rId62"/>
  </p:sldIdLst>
  <p:sldSz cx="9144000" cy="6858000" type="screen4x3"/>
  <p:notesSz cx="6669088" cy="9928225"/>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vlasak" initials="t" lastIdx="10" clrIdx="0"/>
  <p:cmAuthor id="1" name="TOMÁŠ VLASÁK, Mgr. Ph.D." initials="TVMP" lastIdx="2" clrIdx="1">
    <p:extLst>
      <p:ext uri="{19B8F6BF-5375-455C-9EA6-DF929625EA0E}">
        <p15:presenceInfo xmlns:p15="http://schemas.microsoft.com/office/powerpoint/2012/main" userId="S-1-5-21-1768198499-4039846643-1440774581-38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FCD"/>
    <a:srgbClr val="FFFFE5"/>
    <a:srgbClr val="FF993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Střední styl 4 – zvýraznění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8" autoAdjust="0"/>
    <p:restoredTop sz="96395" autoAdjust="0"/>
  </p:normalViewPr>
  <p:slideViewPr>
    <p:cSldViewPr>
      <p:cViewPr varScale="1">
        <p:scale>
          <a:sx n="115" d="100"/>
          <a:sy n="115" d="100"/>
        </p:scale>
        <p:origin x="157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1-13T08:48:17.980" idx="2">
    <p:pos x="10" y="10"/>
    <p:text>zvýšení spolehlivosti předpovědi
větší časové a prostorové rozlišení
prodloužení předstihu
výpočet nejistoty předpovědi
předpověď dopadů 
výpočet nejistoty dopadů</p:text>
    <p:extLst>
      <p:ext uri="{C676402C-5697-4E1C-873F-D02D1690AC5C}">
        <p15:threadingInfo xmlns:p15="http://schemas.microsoft.com/office/powerpoint/2012/main" timeZoneBias="-6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8-10-09T15:21:50.271" idx="1">
    <p:pos x="10" y="10"/>
    <p:text>Velká nejisota kvůli nevýhodné poloze</p:text>
    <p:extLst>
      <p:ext uri="{C676402C-5697-4E1C-873F-D02D1690AC5C}">
        <p15:threadingInfo xmlns:p15="http://schemas.microsoft.com/office/powerpoint/2012/main" timeZoneBias="-1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8-10-09T15:21:50.271" idx="1">
    <p:pos x="10" y="10"/>
    <p:text>Velká nejisota kvůli nevýhodné poloze</p:text>
    <p:extLst>
      <p:ext uri="{C676402C-5697-4E1C-873F-D02D1690AC5C}">
        <p15:threadingInfo xmlns:p15="http://schemas.microsoft.com/office/powerpoint/2012/main" timeZoneBias="-1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8-10-09T15:21:50.271" idx="1">
    <p:pos x="10" y="10"/>
    <p:text>Velká nejisota kvůli nevýhodné poloze</p:text>
    <p:extLst>
      <p:ext uri="{C676402C-5697-4E1C-873F-D02D1690AC5C}">
        <p15:threadingInfo xmlns:p15="http://schemas.microsoft.com/office/powerpoint/2012/main" timeZoneBias="-1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8-10-09T15:21:50.271" idx="1">
    <p:pos x="10" y="10"/>
    <p:text>Velká nejisota kvůli nevýhodné poloze</p:text>
    <p:extLst>
      <p:ext uri="{C676402C-5697-4E1C-873F-D02D1690AC5C}">
        <p15:threadingInfo xmlns:p15="http://schemas.microsoft.com/office/powerpoint/2012/main" timeZoneBias="-12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8-10-09T15:21:50.271" idx="1">
    <p:pos x="10" y="10"/>
    <p:text>Velká nejisota kvůli nevýhodné poloze</p:text>
    <p:extLst>
      <p:ext uri="{C676402C-5697-4E1C-873F-D02D1690AC5C}">
        <p15:threadingInfo xmlns:p15="http://schemas.microsoft.com/office/powerpoint/2012/main" timeZoneBias="-12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8-10-09T15:21:50.271" idx="1">
    <p:pos x="10" y="10"/>
    <p:text>Velká nejisota kvůli nevýhodné poloze</p:text>
    <p:extLst>
      <p:ext uri="{C676402C-5697-4E1C-873F-D02D1690AC5C}">
        <p15:threadingInfo xmlns:p15="http://schemas.microsoft.com/office/powerpoint/2012/main" timeZoneBias="-12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8-10-09T15:21:50.271" idx="1">
    <p:pos x="10" y="10"/>
    <p:text>Velká nejisota kvůli nevýhodné poloze</p:text>
    <p:extLst>
      <p:ext uri="{C676402C-5697-4E1C-873F-D02D1690AC5C}">
        <p15:threadingInfo xmlns:p15="http://schemas.microsoft.com/office/powerpoint/2012/main" timeZoneBias="-12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18-10-09T15:21:50.271" idx="1">
    <p:pos x="10" y="10"/>
    <p:text>Velká nejisota kvůli nevýhodné poloze</p:text>
    <p:extLst>
      <p:ext uri="{C676402C-5697-4E1C-873F-D02D1690AC5C}">
        <p15:threadingInfo xmlns:p15="http://schemas.microsoft.com/office/powerpoint/2012/main" timeZoneBias="-12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18-10-09T15:21:50.271" idx="1">
    <p:pos x="10" y="10"/>
    <p:text>Velká nejisota kvůli nevýhodné poloze</p:text>
    <p:extLst>
      <p:ext uri="{C676402C-5697-4E1C-873F-D02D1690AC5C}">
        <p15:threadingInfo xmlns:p15="http://schemas.microsoft.com/office/powerpoint/2012/main" timeZoneBias="-120"/>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1" dt="2018-10-09T15:21:50.271" idx="1">
    <p:pos x="10" y="10"/>
    <p:text>Velká nejisota kvůli nevýhodné poloze</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10-09T15:21:50.271" idx="1">
    <p:pos x="10" y="10"/>
    <p:text>Velká nejisota kvůli nevýhodné poloze</p:text>
    <p:extLst>
      <p:ext uri="{C676402C-5697-4E1C-873F-D02D1690AC5C}">
        <p15:threadingInfo xmlns:p15="http://schemas.microsoft.com/office/powerpoint/2012/main" timeZoneBias="-12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1" dt="2018-10-09T15:21:50.271" idx="1">
    <p:pos x="10" y="10"/>
    <p:text>Velká nejisota kvůli nevýhodné poloze</p:text>
    <p:extLst>
      <p:ext uri="{C676402C-5697-4E1C-873F-D02D1690AC5C}">
        <p15:threadingInfo xmlns:p15="http://schemas.microsoft.com/office/powerpoint/2012/main" timeZoneBias="-120"/>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1" dt="2018-10-09T15:21:50.271" idx="1">
    <p:pos x="10" y="10"/>
    <p:text>Velká nejisota kvůli nevýhodné poloze</p:text>
    <p:extLst>
      <p:ext uri="{C676402C-5697-4E1C-873F-D02D1690AC5C}">
        <p15:threadingInfo xmlns:p15="http://schemas.microsoft.com/office/powerpoint/2012/main" timeZoneBias="-120"/>
      </p:ext>
    </p:extLst>
  </p:cm>
</p:cmLst>
</file>

<file path=ppt/comments/comment22.xml><?xml version="1.0" encoding="utf-8"?>
<p:cmLst xmlns:a="http://schemas.openxmlformats.org/drawingml/2006/main" xmlns:r="http://schemas.openxmlformats.org/officeDocument/2006/relationships" xmlns:p="http://schemas.openxmlformats.org/presentationml/2006/main">
  <p:cm authorId="1" dt="2018-10-09T15:21:50.271" idx="1">
    <p:pos x="10" y="10"/>
    <p:text>Velká nejisota kvůli nevýhodné poloze</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10-09T15:21:50.271" idx="1">
    <p:pos x="10" y="10"/>
    <p:text>Velká nejisota kvůli nevýhodné poloze</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10-09T15:21:50.271" idx="1">
    <p:pos x="10" y="10"/>
    <p:text>Velká nejisota kvůli nevýhodné poloze</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10-09T15:21:50.271" idx="1">
    <p:pos x="10" y="10"/>
    <p:text>Velká nejisota kvůli nevýhodné poloze</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10-09T15:21:50.271" idx="1">
    <p:pos x="10" y="10"/>
    <p:text>Velká nejisota kvůli nevýhodné poloze</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10-09T15:21:50.271" idx="1">
    <p:pos x="10" y="10"/>
    <p:text>Velká nejisota kvůli nevýhodné poloze</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10-09T15:21:50.271" idx="1">
    <p:pos x="10" y="10"/>
    <p:text>Velká nejisota kvůli nevýhodné poloze</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10-09T15:21:50.271" idx="1">
    <p:pos x="10" y="10"/>
    <p:text>Velká nejisota kvůli nevýhodné poloze</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BC9FB5B1-CBA5-4288-9E55-D5AAD1C87019}" type="datetimeFigureOut">
              <a:rPr lang="cs-CZ" smtClean="0"/>
              <a:t>16.11.2018</a:t>
            </a:fld>
            <a:endParaRPr lang="cs-CZ" dirty="0"/>
          </a:p>
        </p:txBody>
      </p:sp>
      <p:sp>
        <p:nvSpPr>
          <p:cNvPr id="4" name="Zástupný symbol pro zápatí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2DDB2FEA-0EC9-4485-A3B8-FDAD173F1B91}" type="slidenum">
              <a:rPr lang="cs-CZ" smtClean="0"/>
              <a:t>‹#›</a:t>
            </a:fld>
            <a:endParaRPr lang="cs-CZ" dirty="0"/>
          </a:p>
        </p:txBody>
      </p:sp>
    </p:spTree>
    <p:extLst>
      <p:ext uri="{BB962C8B-B14F-4D97-AF65-F5344CB8AC3E}">
        <p14:creationId xmlns:p14="http://schemas.microsoft.com/office/powerpoint/2010/main" val="2831234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938" cy="496411"/>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cs-CZ" dirty="0"/>
          </a:p>
        </p:txBody>
      </p:sp>
      <p:sp>
        <p:nvSpPr>
          <p:cNvPr id="3" name="Zástupný symbol pro datum 2"/>
          <p:cNvSpPr>
            <a:spLocks noGrp="1"/>
          </p:cNvSpPr>
          <p:nvPr>
            <p:ph type="dt" idx="1"/>
          </p:nvPr>
        </p:nvSpPr>
        <p:spPr>
          <a:xfrm>
            <a:off x="3777607" y="0"/>
            <a:ext cx="2889938" cy="496411"/>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61779AE-F216-4792-853E-27A3E94756EE}" type="datetimeFigureOut">
              <a:rPr lang="cs-CZ"/>
              <a:pPr>
                <a:defRPr/>
              </a:pPr>
              <a:t>16.11.2018</a:t>
            </a:fld>
            <a:endParaRPr lang="cs-CZ" dirty="0"/>
          </a:p>
        </p:txBody>
      </p:sp>
      <p:sp>
        <p:nvSpPr>
          <p:cNvPr id="4" name="Zástupný symbol pro obrázek snímku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cs-CZ" noProof="0" dirty="0"/>
          </a:p>
        </p:txBody>
      </p:sp>
      <p:sp>
        <p:nvSpPr>
          <p:cNvPr id="5" name="Zástupný symbol pro poznámky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cs-CZ" dirty="0"/>
          </a:p>
        </p:txBody>
      </p:sp>
      <p:sp>
        <p:nvSpPr>
          <p:cNvPr id="7" name="Zástupný symbol pro číslo snímku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7A63973-2306-4180-BCEF-DEC0A3ADAD41}" type="slidenum">
              <a:rPr lang="cs-CZ"/>
              <a:pPr>
                <a:defRPr/>
              </a:pPr>
              <a:t>‹#›</a:t>
            </a:fld>
            <a:endParaRPr lang="cs-CZ" dirty="0"/>
          </a:p>
        </p:txBody>
      </p:sp>
    </p:spTree>
    <p:extLst>
      <p:ext uri="{BB962C8B-B14F-4D97-AF65-F5344CB8AC3E}">
        <p14:creationId xmlns:p14="http://schemas.microsoft.com/office/powerpoint/2010/main" val="2164860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4" name="Obrázek 6" descr="2.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ctrTitle"/>
          </p:nvPr>
        </p:nvSpPr>
        <p:spPr>
          <a:xfrm>
            <a:off x="1336104" y="2130425"/>
            <a:ext cx="7772400" cy="1470025"/>
          </a:xfrm>
        </p:spPr>
        <p:txBody>
          <a:bodyPr/>
          <a:lstStyle>
            <a:lvl1pPr algn="l">
              <a:defRPr/>
            </a:lvl1pPr>
          </a:lstStyle>
          <a:p>
            <a:r>
              <a:rPr lang="cs-CZ" smtClean="0"/>
              <a:t>Klepnutím lze upravit styl předlohy nadpisů.</a:t>
            </a:r>
            <a:endParaRPr lang="cs-CZ" dirty="0"/>
          </a:p>
        </p:txBody>
      </p:sp>
      <p:sp>
        <p:nvSpPr>
          <p:cNvPr id="3" name="Podnadpis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dirty="0"/>
          </a:p>
        </p:txBody>
      </p:sp>
      <p:sp>
        <p:nvSpPr>
          <p:cNvPr id="5" name="Zástupný symbol pro datum 3"/>
          <p:cNvSpPr>
            <a:spLocks noGrp="1"/>
          </p:cNvSpPr>
          <p:nvPr>
            <p:ph type="dt" sz="half" idx="10"/>
          </p:nvPr>
        </p:nvSpPr>
        <p:spPr/>
        <p:txBody>
          <a:bodyPr/>
          <a:lstStyle>
            <a:lvl1pPr>
              <a:defRPr/>
            </a:lvl1pPr>
          </a:lstStyle>
          <a:p>
            <a:pPr>
              <a:defRPr/>
            </a:pPr>
            <a:fld id="{D706C05D-E6C0-4168-9654-68A51CF85168}" type="datetimeFigureOut">
              <a:rPr lang="cs-CZ"/>
              <a:pPr>
                <a:defRPr/>
              </a:pPr>
              <a:t>16.11.2018</a:t>
            </a:fld>
            <a:endParaRPr lang="cs-CZ" dirty="0"/>
          </a:p>
        </p:txBody>
      </p:sp>
      <p:sp>
        <p:nvSpPr>
          <p:cNvPr id="6" name="Zástupný symbol pro zápatí 4"/>
          <p:cNvSpPr>
            <a:spLocks noGrp="1"/>
          </p:cNvSpPr>
          <p:nvPr>
            <p:ph type="ftr" sz="quarter" idx="11"/>
          </p:nvPr>
        </p:nvSpPr>
        <p:spPr/>
        <p:txBody>
          <a:bodyPr/>
          <a:lstStyle>
            <a:lvl1pPr>
              <a:defRPr dirty="0"/>
            </a:lvl1pPr>
          </a:lstStyle>
          <a:p>
            <a:pPr>
              <a:defRPr/>
            </a:pPr>
            <a:endParaRPr lang="cs-CZ" dirty="0"/>
          </a:p>
        </p:txBody>
      </p:sp>
      <p:sp>
        <p:nvSpPr>
          <p:cNvPr id="7" name="Zástupný symbol pro číslo snímku 5"/>
          <p:cNvSpPr>
            <a:spLocks noGrp="1"/>
          </p:cNvSpPr>
          <p:nvPr>
            <p:ph type="sldNum" sz="quarter" idx="12"/>
          </p:nvPr>
        </p:nvSpPr>
        <p:spPr/>
        <p:txBody>
          <a:bodyPr/>
          <a:lstStyle>
            <a:lvl1pPr>
              <a:defRPr/>
            </a:lvl1pPr>
          </a:lstStyle>
          <a:p>
            <a:pPr>
              <a:defRPr/>
            </a:pPr>
            <a:fld id="{D414F31B-423F-4354-B957-7E14489DB41F}" type="slidenum">
              <a:rPr lang="cs-CZ"/>
              <a:pPr>
                <a:defRPr/>
              </a:pPr>
              <a:t>‹#›</a:t>
            </a:fld>
            <a:endParaRPr lang="cs-CZ" dirty="0"/>
          </a:p>
        </p:txBody>
      </p:sp>
    </p:spTree>
    <p:extLst>
      <p:ext uri="{BB962C8B-B14F-4D97-AF65-F5344CB8AC3E}">
        <p14:creationId xmlns:p14="http://schemas.microsoft.com/office/powerpoint/2010/main" val="3759073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6CA2FA3C-6B3E-4EA7-B8E8-A57D00288906}" type="datetimeFigureOut">
              <a:rPr lang="cs-CZ"/>
              <a:pPr>
                <a:defRPr/>
              </a:pPr>
              <a:t>16.11.2018</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dirty="0"/>
          </a:p>
        </p:txBody>
      </p:sp>
      <p:sp>
        <p:nvSpPr>
          <p:cNvPr id="6" name="Zástupný symbol pro číslo snímku 5"/>
          <p:cNvSpPr>
            <a:spLocks noGrp="1"/>
          </p:cNvSpPr>
          <p:nvPr>
            <p:ph type="sldNum" sz="quarter" idx="12"/>
          </p:nvPr>
        </p:nvSpPr>
        <p:spPr/>
        <p:txBody>
          <a:bodyPr/>
          <a:lstStyle>
            <a:lvl1pPr>
              <a:defRPr/>
            </a:lvl1pPr>
          </a:lstStyle>
          <a:p>
            <a:pPr>
              <a:defRPr/>
            </a:pPr>
            <a:fld id="{CB400D7B-043C-4BE1-A019-813449C443B0}" type="slidenum">
              <a:rPr lang="cs-CZ"/>
              <a:pPr>
                <a:defRPr/>
              </a:pPr>
              <a:t>‹#›</a:t>
            </a:fld>
            <a:endParaRPr lang="cs-CZ" dirty="0"/>
          </a:p>
        </p:txBody>
      </p:sp>
    </p:spTree>
    <p:extLst>
      <p:ext uri="{BB962C8B-B14F-4D97-AF65-F5344CB8AC3E}">
        <p14:creationId xmlns:p14="http://schemas.microsoft.com/office/powerpoint/2010/main" val="93322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BDB0E68B-EA19-45E4-B717-807F5451186A}" type="datetimeFigureOut">
              <a:rPr lang="cs-CZ"/>
              <a:pPr>
                <a:defRPr/>
              </a:pPr>
              <a:t>16.11.2018</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dirty="0"/>
          </a:p>
        </p:txBody>
      </p:sp>
      <p:sp>
        <p:nvSpPr>
          <p:cNvPr id="6" name="Zástupný symbol pro číslo snímku 5"/>
          <p:cNvSpPr>
            <a:spLocks noGrp="1"/>
          </p:cNvSpPr>
          <p:nvPr>
            <p:ph type="sldNum" sz="quarter" idx="12"/>
          </p:nvPr>
        </p:nvSpPr>
        <p:spPr/>
        <p:txBody>
          <a:bodyPr/>
          <a:lstStyle>
            <a:lvl1pPr>
              <a:defRPr/>
            </a:lvl1pPr>
          </a:lstStyle>
          <a:p>
            <a:pPr>
              <a:defRPr/>
            </a:pPr>
            <a:fld id="{AB12ED0C-FC28-4130-B089-D686A4229B90}" type="slidenum">
              <a:rPr lang="cs-CZ"/>
              <a:pPr>
                <a:defRPr/>
              </a:pPr>
              <a:t>‹#›</a:t>
            </a:fld>
            <a:endParaRPr lang="cs-CZ" dirty="0"/>
          </a:p>
        </p:txBody>
      </p:sp>
    </p:spTree>
    <p:extLst>
      <p:ext uri="{BB962C8B-B14F-4D97-AF65-F5344CB8AC3E}">
        <p14:creationId xmlns:p14="http://schemas.microsoft.com/office/powerpoint/2010/main" val="2577995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pic>
        <p:nvPicPr>
          <p:cNvPr id="4" name="Obrázek 6" descr="8.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13C61604-2AA2-4C90-995F-DF18F32F04AE}" type="datetimeFigureOut">
              <a:rPr lang="cs-CZ"/>
              <a:pPr>
                <a:defRPr/>
              </a:pPr>
              <a:t>16.11.2018</a:t>
            </a:fld>
            <a:endParaRPr lang="cs-CZ" dirty="0"/>
          </a:p>
        </p:txBody>
      </p:sp>
      <p:sp>
        <p:nvSpPr>
          <p:cNvPr id="6" name="Zástupný symbol pro zápatí 4"/>
          <p:cNvSpPr>
            <a:spLocks noGrp="1"/>
          </p:cNvSpPr>
          <p:nvPr>
            <p:ph type="ftr" sz="quarter" idx="11"/>
          </p:nvPr>
        </p:nvSpPr>
        <p:spPr/>
        <p:txBody>
          <a:bodyPr/>
          <a:lstStyle>
            <a:lvl1pPr>
              <a:defRPr dirty="0"/>
            </a:lvl1pPr>
          </a:lstStyle>
          <a:p>
            <a:pPr>
              <a:defRPr/>
            </a:pPr>
            <a:endParaRPr lang="cs-CZ" dirty="0"/>
          </a:p>
        </p:txBody>
      </p:sp>
      <p:sp>
        <p:nvSpPr>
          <p:cNvPr id="7" name="Zástupný symbol pro číslo snímku 5"/>
          <p:cNvSpPr>
            <a:spLocks noGrp="1"/>
          </p:cNvSpPr>
          <p:nvPr>
            <p:ph type="sldNum" sz="quarter" idx="12"/>
          </p:nvPr>
        </p:nvSpPr>
        <p:spPr/>
        <p:txBody>
          <a:bodyPr/>
          <a:lstStyle>
            <a:lvl1pPr>
              <a:defRPr/>
            </a:lvl1pPr>
          </a:lstStyle>
          <a:p>
            <a:pPr>
              <a:defRPr/>
            </a:pPr>
            <a:fld id="{116316BF-98DE-4E3D-82DC-7139D6450FE2}" type="slidenum">
              <a:rPr lang="cs-CZ"/>
              <a:pPr>
                <a:defRPr/>
              </a:pPr>
              <a:t>‹#›</a:t>
            </a:fld>
            <a:endParaRPr lang="cs-CZ" dirty="0"/>
          </a:p>
        </p:txBody>
      </p:sp>
    </p:spTree>
    <p:extLst>
      <p:ext uri="{BB962C8B-B14F-4D97-AF65-F5344CB8AC3E}">
        <p14:creationId xmlns:p14="http://schemas.microsoft.com/office/powerpoint/2010/main" val="662721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pic>
        <p:nvPicPr>
          <p:cNvPr id="4" name="Obrázek 6" descr="82.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0311D8D4-3388-4601-9764-8CB73BBDDE78}" type="datetimeFigureOut">
              <a:rPr lang="cs-CZ"/>
              <a:pPr>
                <a:defRPr/>
              </a:pPr>
              <a:t>16.11.2018</a:t>
            </a:fld>
            <a:endParaRPr lang="cs-CZ" dirty="0"/>
          </a:p>
        </p:txBody>
      </p:sp>
      <p:sp>
        <p:nvSpPr>
          <p:cNvPr id="6" name="Zástupný symbol pro zápatí 4"/>
          <p:cNvSpPr>
            <a:spLocks noGrp="1"/>
          </p:cNvSpPr>
          <p:nvPr>
            <p:ph type="ftr" sz="quarter" idx="11"/>
          </p:nvPr>
        </p:nvSpPr>
        <p:spPr/>
        <p:txBody>
          <a:bodyPr/>
          <a:lstStyle>
            <a:lvl1pPr>
              <a:defRPr dirty="0"/>
            </a:lvl1pPr>
          </a:lstStyle>
          <a:p>
            <a:pPr>
              <a:defRPr/>
            </a:pPr>
            <a:endParaRPr lang="cs-CZ" dirty="0"/>
          </a:p>
        </p:txBody>
      </p:sp>
      <p:sp>
        <p:nvSpPr>
          <p:cNvPr id="7" name="Zástupný symbol pro číslo snímku 5"/>
          <p:cNvSpPr>
            <a:spLocks noGrp="1"/>
          </p:cNvSpPr>
          <p:nvPr>
            <p:ph type="sldNum" sz="quarter" idx="12"/>
          </p:nvPr>
        </p:nvSpPr>
        <p:spPr/>
        <p:txBody>
          <a:bodyPr/>
          <a:lstStyle>
            <a:lvl1pPr>
              <a:defRPr/>
            </a:lvl1pPr>
          </a:lstStyle>
          <a:p>
            <a:pPr>
              <a:defRPr/>
            </a:pPr>
            <a:fld id="{934D95E1-1A5A-4712-9BFD-69D4121EFF34}" type="slidenum">
              <a:rPr lang="cs-CZ"/>
              <a:pPr>
                <a:defRPr/>
              </a:pPr>
              <a:t>‹#›</a:t>
            </a:fld>
            <a:endParaRPr lang="cs-CZ" dirty="0"/>
          </a:p>
        </p:txBody>
      </p:sp>
    </p:spTree>
    <p:extLst>
      <p:ext uri="{BB962C8B-B14F-4D97-AF65-F5344CB8AC3E}">
        <p14:creationId xmlns:p14="http://schemas.microsoft.com/office/powerpoint/2010/main" val="3281472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46BB16EE-2E40-4B24-BF5F-1120812BF39C}" type="datetimeFigureOut">
              <a:rPr lang="cs-CZ"/>
              <a:pPr>
                <a:defRPr/>
              </a:pPr>
              <a:t>16.11.2018</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dirty="0"/>
          </a:p>
        </p:txBody>
      </p:sp>
      <p:sp>
        <p:nvSpPr>
          <p:cNvPr id="7" name="Zástupný symbol pro číslo snímku 5"/>
          <p:cNvSpPr>
            <a:spLocks noGrp="1"/>
          </p:cNvSpPr>
          <p:nvPr>
            <p:ph type="sldNum" sz="quarter" idx="12"/>
          </p:nvPr>
        </p:nvSpPr>
        <p:spPr/>
        <p:txBody>
          <a:bodyPr/>
          <a:lstStyle>
            <a:lvl1pPr>
              <a:defRPr/>
            </a:lvl1pPr>
          </a:lstStyle>
          <a:p>
            <a:pPr>
              <a:defRPr/>
            </a:pPr>
            <a:fld id="{C5F65C06-07A4-43FB-A8A3-6823D02F7EFE}" type="slidenum">
              <a:rPr lang="cs-CZ"/>
              <a:pPr>
                <a:defRPr/>
              </a:pPr>
              <a:t>‹#›</a:t>
            </a:fld>
            <a:endParaRPr lang="cs-CZ" dirty="0"/>
          </a:p>
        </p:txBody>
      </p:sp>
    </p:spTree>
    <p:extLst>
      <p:ext uri="{BB962C8B-B14F-4D97-AF65-F5344CB8AC3E}">
        <p14:creationId xmlns:p14="http://schemas.microsoft.com/office/powerpoint/2010/main" val="1847807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1E4AAD7C-2E0E-40C1-9E53-2161626649CB}" type="datetimeFigureOut">
              <a:rPr lang="cs-CZ"/>
              <a:pPr>
                <a:defRPr/>
              </a:pPr>
              <a:t>16.11.2018</a:t>
            </a:fld>
            <a:endParaRPr lang="cs-CZ" dirty="0"/>
          </a:p>
        </p:txBody>
      </p:sp>
      <p:sp>
        <p:nvSpPr>
          <p:cNvPr id="8" name="Zástupný symbol pro zápatí 4"/>
          <p:cNvSpPr>
            <a:spLocks noGrp="1"/>
          </p:cNvSpPr>
          <p:nvPr>
            <p:ph type="ftr" sz="quarter" idx="11"/>
          </p:nvPr>
        </p:nvSpPr>
        <p:spPr/>
        <p:txBody>
          <a:bodyPr/>
          <a:lstStyle>
            <a:lvl1pPr>
              <a:defRPr/>
            </a:lvl1pPr>
          </a:lstStyle>
          <a:p>
            <a:pPr>
              <a:defRPr/>
            </a:pPr>
            <a:endParaRPr lang="cs-CZ" dirty="0"/>
          </a:p>
        </p:txBody>
      </p:sp>
      <p:sp>
        <p:nvSpPr>
          <p:cNvPr id="9" name="Zástupný symbol pro číslo snímku 5"/>
          <p:cNvSpPr>
            <a:spLocks noGrp="1"/>
          </p:cNvSpPr>
          <p:nvPr>
            <p:ph type="sldNum" sz="quarter" idx="12"/>
          </p:nvPr>
        </p:nvSpPr>
        <p:spPr/>
        <p:txBody>
          <a:bodyPr/>
          <a:lstStyle>
            <a:lvl1pPr>
              <a:defRPr/>
            </a:lvl1pPr>
          </a:lstStyle>
          <a:p>
            <a:pPr>
              <a:defRPr/>
            </a:pPr>
            <a:fld id="{A1F6B009-CB83-4BBA-B33D-56E558C855E9}" type="slidenum">
              <a:rPr lang="cs-CZ"/>
              <a:pPr>
                <a:defRPr/>
              </a:pPr>
              <a:t>‹#›</a:t>
            </a:fld>
            <a:endParaRPr lang="cs-CZ" dirty="0"/>
          </a:p>
        </p:txBody>
      </p:sp>
    </p:spTree>
    <p:extLst>
      <p:ext uri="{BB962C8B-B14F-4D97-AF65-F5344CB8AC3E}">
        <p14:creationId xmlns:p14="http://schemas.microsoft.com/office/powerpoint/2010/main" val="3623051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3"/>
          <p:cNvSpPr>
            <a:spLocks noGrp="1"/>
          </p:cNvSpPr>
          <p:nvPr>
            <p:ph type="dt" sz="half" idx="10"/>
          </p:nvPr>
        </p:nvSpPr>
        <p:spPr/>
        <p:txBody>
          <a:bodyPr/>
          <a:lstStyle>
            <a:lvl1pPr>
              <a:defRPr/>
            </a:lvl1pPr>
          </a:lstStyle>
          <a:p>
            <a:pPr>
              <a:defRPr/>
            </a:pPr>
            <a:fld id="{5CB75A85-85FA-403E-A806-60CB02A05AFF}" type="datetimeFigureOut">
              <a:rPr lang="cs-CZ"/>
              <a:pPr>
                <a:defRPr/>
              </a:pPr>
              <a:t>16.11.2018</a:t>
            </a:fld>
            <a:endParaRPr lang="cs-CZ" dirty="0"/>
          </a:p>
        </p:txBody>
      </p:sp>
      <p:sp>
        <p:nvSpPr>
          <p:cNvPr id="4" name="Zástupný symbol pro zápatí 4"/>
          <p:cNvSpPr>
            <a:spLocks noGrp="1"/>
          </p:cNvSpPr>
          <p:nvPr>
            <p:ph type="ftr" sz="quarter" idx="11"/>
          </p:nvPr>
        </p:nvSpPr>
        <p:spPr/>
        <p:txBody>
          <a:bodyPr/>
          <a:lstStyle>
            <a:lvl1pPr>
              <a:defRPr/>
            </a:lvl1pPr>
          </a:lstStyle>
          <a:p>
            <a:pPr>
              <a:defRPr/>
            </a:pPr>
            <a:endParaRPr lang="cs-CZ" dirty="0"/>
          </a:p>
        </p:txBody>
      </p:sp>
      <p:sp>
        <p:nvSpPr>
          <p:cNvPr id="5" name="Zástupný symbol pro číslo snímku 5"/>
          <p:cNvSpPr>
            <a:spLocks noGrp="1"/>
          </p:cNvSpPr>
          <p:nvPr>
            <p:ph type="sldNum" sz="quarter" idx="12"/>
          </p:nvPr>
        </p:nvSpPr>
        <p:spPr/>
        <p:txBody>
          <a:bodyPr/>
          <a:lstStyle>
            <a:lvl1pPr>
              <a:defRPr/>
            </a:lvl1pPr>
          </a:lstStyle>
          <a:p>
            <a:pPr>
              <a:defRPr/>
            </a:pPr>
            <a:fld id="{39F47576-5FD3-46D9-BDB2-CA7945EA29B9}" type="slidenum">
              <a:rPr lang="cs-CZ"/>
              <a:pPr>
                <a:defRPr/>
              </a:pPr>
              <a:t>‹#›</a:t>
            </a:fld>
            <a:endParaRPr lang="cs-CZ" dirty="0"/>
          </a:p>
        </p:txBody>
      </p:sp>
    </p:spTree>
    <p:extLst>
      <p:ext uri="{BB962C8B-B14F-4D97-AF65-F5344CB8AC3E}">
        <p14:creationId xmlns:p14="http://schemas.microsoft.com/office/powerpoint/2010/main" val="1729620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7186D5E2-07A0-44B4-A85C-7F91CFE4A3CC}" type="datetimeFigureOut">
              <a:rPr lang="cs-CZ"/>
              <a:pPr>
                <a:defRPr/>
              </a:pPr>
              <a:t>16.11.2018</a:t>
            </a:fld>
            <a:endParaRPr lang="cs-CZ" dirty="0"/>
          </a:p>
        </p:txBody>
      </p:sp>
      <p:sp>
        <p:nvSpPr>
          <p:cNvPr id="3" name="Zástupný symbol pro zápatí 4"/>
          <p:cNvSpPr>
            <a:spLocks noGrp="1"/>
          </p:cNvSpPr>
          <p:nvPr>
            <p:ph type="ftr" sz="quarter" idx="11"/>
          </p:nvPr>
        </p:nvSpPr>
        <p:spPr/>
        <p:txBody>
          <a:bodyPr/>
          <a:lstStyle>
            <a:lvl1pPr>
              <a:defRPr/>
            </a:lvl1pPr>
          </a:lstStyle>
          <a:p>
            <a:pPr>
              <a:defRPr/>
            </a:pPr>
            <a:endParaRPr lang="cs-CZ" dirty="0"/>
          </a:p>
        </p:txBody>
      </p:sp>
      <p:sp>
        <p:nvSpPr>
          <p:cNvPr id="4" name="Zástupný symbol pro číslo snímku 5"/>
          <p:cNvSpPr>
            <a:spLocks noGrp="1"/>
          </p:cNvSpPr>
          <p:nvPr>
            <p:ph type="sldNum" sz="quarter" idx="12"/>
          </p:nvPr>
        </p:nvSpPr>
        <p:spPr/>
        <p:txBody>
          <a:bodyPr/>
          <a:lstStyle>
            <a:lvl1pPr>
              <a:defRPr/>
            </a:lvl1pPr>
          </a:lstStyle>
          <a:p>
            <a:pPr>
              <a:defRPr/>
            </a:pPr>
            <a:fld id="{0CFFFC71-5A80-4361-91D0-3A1CC6D974B2}" type="slidenum">
              <a:rPr lang="cs-CZ"/>
              <a:pPr>
                <a:defRPr/>
              </a:pPr>
              <a:t>‹#›</a:t>
            </a:fld>
            <a:endParaRPr lang="cs-CZ" dirty="0"/>
          </a:p>
        </p:txBody>
      </p:sp>
    </p:spTree>
    <p:extLst>
      <p:ext uri="{BB962C8B-B14F-4D97-AF65-F5344CB8AC3E}">
        <p14:creationId xmlns:p14="http://schemas.microsoft.com/office/powerpoint/2010/main" val="3402660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5776AA9F-0EE9-434B-9EC1-6D0E9D8EB629}" type="datetimeFigureOut">
              <a:rPr lang="cs-CZ"/>
              <a:pPr>
                <a:defRPr/>
              </a:pPr>
              <a:t>16.11.2018</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dirty="0"/>
          </a:p>
        </p:txBody>
      </p:sp>
      <p:sp>
        <p:nvSpPr>
          <p:cNvPr id="7" name="Zástupný symbol pro číslo snímku 5"/>
          <p:cNvSpPr>
            <a:spLocks noGrp="1"/>
          </p:cNvSpPr>
          <p:nvPr>
            <p:ph type="sldNum" sz="quarter" idx="12"/>
          </p:nvPr>
        </p:nvSpPr>
        <p:spPr/>
        <p:txBody>
          <a:bodyPr/>
          <a:lstStyle>
            <a:lvl1pPr>
              <a:defRPr/>
            </a:lvl1pPr>
          </a:lstStyle>
          <a:p>
            <a:pPr>
              <a:defRPr/>
            </a:pPr>
            <a:fld id="{4B584420-E0E5-43CB-BB22-EB7EE7E4501A}" type="slidenum">
              <a:rPr lang="cs-CZ"/>
              <a:pPr>
                <a:defRPr/>
              </a:pPr>
              <a:t>‹#›</a:t>
            </a:fld>
            <a:endParaRPr lang="cs-CZ" dirty="0"/>
          </a:p>
        </p:txBody>
      </p:sp>
    </p:spTree>
    <p:extLst>
      <p:ext uri="{BB962C8B-B14F-4D97-AF65-F5344CB8AC3E}">
        <p14:creationId xmlns:p14="http://schemas.microsoft.com/office/powerpoint/2010/main" val="1660359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dirty="0" smtClean="0"/>
              <a:t>Klepnutím na ikonu přidáte obrázek.</a:t>
            </a:r>
            <a:endParaRPr lang="cs-CZ" noProof="0" dirty="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918C3ADB-63A7-44BE-8448-59772A53563A}" type="datetimeFigureOut">
              <a:rPr lang="cs-CZ"/>
              <a:pPr>
                <a:defRPr/>
              </a:pPr>
              <a:t>16.11.2018</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dirty="0"/>
          </a:p>
        </p:txBody>
      </p:sp>
      <p:sp>
        <p:nvSpPr>
          <p:cNvPr id="7" name="Zástupný symbol pro číslo snímku 5"/>
          <p:cNvSpPr>
            <a:spLocks noGrp="1"/>
          </p:cNvSpPr>
          <p:nvPr>
            <p:ph type="sldNum" sz="quarter" idx="12"/>
          </p:nvPr>
        </p:nvSpPr>
        <p:spPr/>
        <p:txBody>
          <a:bodyPr/>
          <a:lstStyle>
            <a:lvl1pPr>
              <a:defRPr/>
            </a:lvl1pPr>
          </a:lstStyle>
          <a:p>
            <a:pPr>
              <a:defRPr/>
            </a:pPr>
            <a:fld id="{564298C9-12FA-4C61-AE71-5AFBADD08C1B}" type="slidenum">
              <a:rPr lang="cs-CZ"/>
              <a:pPr>
                <a:defRPr/>
              </a:pPr>
              <a:t>‹#›</a:t>
            </a:fld>
            <a:endParaRPr lang="cs-CZ" dirty="0"/>
          </a:p>
        </p:txBody>
      </p:sp>
    </p:spTree>
    <p:extLst>
      <p:ext uri="{BB962C8B-B14F-4D97-AF65-F5344CB8AC3E}">
        <p14:creationId xmlns:p14="http://schemas.microsoft.com/office/powerpoint/2010/main" val="2670757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2051"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97AC857-E292-4426-A179-3453289AA1EE}" type="datetimeFigureOut">
              <a:rPr lang="cs-CZ"/>
              <a:pPr>
                <a:defRPr/>
              </a:pPr>
              <a:t>16.11.2018</a:t>
            </a:fld>
            <a:endParaRPr lang="cs-CZ" dirty="0"/>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cs-CZ" dirty="0"/>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6FA9E08-9D10-46A7-B207-DB04FD96FA17}"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16.gif"/><Relationship Id="rId7" Type="http://schemas.openxmlformats.org/officeDocument/2006/relationships/image" Target="../media/image20.gif"/><Relationship Id="rId12" Type="http://schemas.openxmlformats.org/officeDocument/2006/relationships/comments" Target="../comments/comment8.xml"/><Relationship Id="rId2" Type="http://schemas.openxmlformats.org/officeDocument/2006/relationships/image" Target="../media/image15.gif"/><Relationship Id="rId1" Type="http://schemas.openxmlformats.org/officeDocument/2006/relationships/slideLayout" Target="../slideLayouts/slideLayout2.xml"/><Relationship Id="rId6" Type="http://schemas.openxmlformats.org/officeDocument/2006/relationships/image" Target="../media/image19.gif"/><Relationship Id="rId11" Type="http://schemas.openxmlformats.org/officeDocument/2006/relationships/image" Target="../media/image24.gif"/><Relationship Id="rId5" Type="http://schemas.openxmlformats.org/officeDocument/2006/relationships/image" Target="../media/image18.gif"/><Relationship Id="rId10" Type="http://schemas.openxmlformats.org/officeDocument/2006/relationships/image" Target="../media/image23.gif"/><Relationship Id="rId4" Type="http://schemas.openxmlformats.org/officeDocument/2006/relationships/image" Target="../media/image17.gif"/><Relationship Id="rId9" Type="http://schemas.openxmlformats.org/officeDocument/2006/relationships/image" Target="../media/image22.gif"/></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portal.chmi.cz/files/portal/docs/poboc/CB/pruvodce/predpovedimesp.html" TargetMode="External"/><Relationship Id="rId1" Type="http://schemas.openxmlformats.org/officeDocument/2006/relationships/slideLayout" Target="../slideLayouts/slideLayout2.xml"/><Relationship Id="rId4" Type="http://schemas.openxmlformats.org/officeDocument/2006/relationships/comments" Target="../comments/comment12.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comments" Target="../comments/comment17.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9.xm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20.xm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omments" Target="../comments/comment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portal.chmi.cz/files/portal/docs/poboc/CB/pruvodce/predpovedilaef.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portal.chmi.cz/files/portal/docs/poboc/CB/pruvodce/predpovedivarianty.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jpeg"/></Relationships>
</file>

<file path=ppt/slides/_rels/slide5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jpeg"/><Relationship Id="rId4" Type="http://schemas.openxmlformats.org/officeDocument/2006/relationships/image" Target="../media/image69.jpeg"/></Relationships>
</file>

<file path=ppt/slides/_rels/slide52.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image" Target="../media/image72.gif"/><Relationship Id="rId1" Type="http://schemas.openxmlformats.org/officeDocument/2006/relationships/slideLayout" Target="../slideLayouts/slideLayout2.xml"/><Relationship Id="rId5" Type="http://schemas.openxmlformats.org/officeDocument/2006/relationships/image" Target="../media/image75.gif"/><Relationship Id="rId4" Type="http://schemas.openxmlformats.org/officeDocument/2006/relationships/image" Target="../media/image74.gif"/></Relationships>
</file>

<file path=ppt/slides/_rels/slide53.xml.rels><?xml version="1.0" encoding="UTF-8" standalone="yes"?>
<Relationships xmlns="http://schemas.openxmlformats.org/package/2006/relationships"><Relationship Id="rId3" Type="http://schemas.openxmlformats.org/officeDocument/2006/relationships/hyperlink" Target="http://portal.chmi.cz/files/portal/docs/poboc/CB/pruvodce/kviz.html" TargetMode="External"/><Relationship Id="rId2" Type="http://schemas.openxmlformats.org/officeDocument/2006/relationships/hyperlink" Target="http://portal.chmi.cz/files/portal/docs/poboc/CB/pruvodce/pruvodce.htm" TargetMode="External"/><Relationship Id="rId1" Type="http://schemas.openxmlformats.org/officeDocument/2006/relationships/slideLayout" Target="../slideLayouts/slideLayout2.xml"/><Relationship Id="rId4" Type="http://schemas.openxmlformats.org/officeDocument/2006/relationships/hyperlink" Target="http://portal.chmi.cz/files/portal/docs/poboc/CB/hra/hra_prehrada.html"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mailto:ohp@chmi.cz" TargetMode="External"/><Relationship Id="rId2" Type="http://schemas.openxmlformats.org/officeDocument/2006/relationships/hyperlink" Target="https://www.efas.eu/efas-forecasting.html" TargetMode="External"/><Relationship Id="rId1" Type="http://schemas.openxmlformats.org/officeDocument/2006/relationships/slideLayout" Target="../slideLayouts/slideLayout2.xml"/><Relationship Id="rId4" Type="http://schemas.openxmlformats.org/officeDocument/2006/relationships/comments" Target="../comments/comment22.xml"/></Relationships>
</file>

<file path=ppt/slides/_rels/slide5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image" Target="../media/image63.gif"/><Relationship Id="rId1" Type="http://schemas.openxmlformats.org/officeDocument/2006/relationships/slideLayout" Target="../slideLayouts/slideLayout2.xml"/><Relationship Id="rId5" Type="http://schemas.openxmlformats.org/officeDocument/2006/relationships/image" Target="../media/image78.gif"/><Relationship Id="rId4" Type="http://schemas.openxmlformats.org/officeDocument/2006/relationships/image" Target="../media/image64.gif"/></Relationships>
</file>

<file path=ppt/slides/_rels/slide58.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image" Target="../media/image74.gif"/><Relationship Id="rId1" Type="http://schemas.openxmlformats.org/officeDocument/2006/relationships/slideLayout" Target="../slideLayouts/slideLayout2.xml"/><Relationship Id="rId5" Type="http://schemas.openxmlformats.org/officeDocument/2006/relationships/image" Target="../media/image80.gif"/><Relationship Id="rId4" Type="http://schemas.openxmlformats.org/officeDocument/2006/relationships/image" Target="../media/image75.gif"/></Relationships>
</file>

<file path=ppt/slides/_rels/slide5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536" y="908720"/>
            <a:ext cx="8136904" cy="2369880"/>
          </a:xfrm>
          <a:prstGeom prst="rect">
            <a:avLst/>
          </a:prstGeom>
        </p:spPr>
        <p:txBody>
          <a:bodyPr wrap="square">
            <a:spAutoFit/>
          </a:bodyPr>
          <a:lstStyle/>
          <a:p>
            <a:pPr algn="ctr"/>
            <a:r>
              <a:rPr lang="cs-CZ" sz="3200" dirty="0"/>
              <a:t>Střednědobé a ansámblové hydrologické předpovědi </a:t>
            </a:r>
            <a:endParaRPr lang="cs-CZ" sz="3200" dirty="0" smtClean="0"/>
          </a:p>
          <a:p>
            <a:endParaRPr lang="cs-CZ" sz="2800" dirty="0" smtClean="0"/>
          </a:p>
          <a:p>
            <a:pPr algn="ctr"/>
            <a:r>
              <a:rPr lang="cs-CZ" sz="2800" i="1" dirty="0" smtClean="0"/>
              <a:t>zkušenosti </a:t>
            </a:r>
            <a:r>
              <a:rPr lang="cs-CZ" sz="2800" i="1" dirty="0"/>
              <a:t>z operativního provozu, statistika, vyhodnocení, možnosti </a:t>
            </a:r>
            <a:r>
              <a:rPr lang="cs-CZ" sz="2800" i="1" dirty="0" smtClean="0"/>
              <a:t>uplatnění</a:t>
            </a:r>
            <a:endParaRPr lang="cs-CZ" sz="2800" i="1" dirty="0"/>
          </a:p>
        </p:txBody>
      </p:sp>
      <p:sp>
        <p:nvSpPr>
          <p:cNvPr id="3" name="Obdélník 2"/>
          <p:cNvSpPr/>
          <p:nvPr/>
        </p:nvSpPr>
        <p:spPr>
          <a:xfrm>
            <a:off x="251520" y="5949280"/>
            <a:ext cx="1903726" cy="461665"/>
          </a:xfrm>
          <a:prstGeom prst="rect">
            <a:avLst/>
          </a:prstGeom>
        </p:spPr>
        <p:txBody>
          <a:bodyPr wrap="none">
            <a:spAutoFit/>
          </a:bodyPr>
          <a:lstStyle/>
          <a:p>
            <a:r>
              <a:rPr lang="cs-CZ" sz="2400" b="1" dirty="0" smtClean="0">
                <a:latin typeface="+mn-lt"/>
                <a:cs typeface="Arial" pitchFamily="34" charset="0"/>
              </a:rPr>
              <a:t>Tomáš Vlasák</a:t>
            </a:r>
            <a:endParaRPr lang="cs-CZ" sz="2400" dirty="0">
              <a:latin typeface="+mn-lt"/>
            </a:endParaRPr>
          </a:p>
        </p:txBody>
      </p:sp>
      <p:sp>
        <p:nvSpPr>
          <p:cNvPr id="4" name="Obdélník 3"/>
          <p:cNvSpPr/>
          <p:nvPr/>
        </p:nvSpPr>
        <p:spPr>
          <a:xfrm>
            <a:off x="5724128" y="5976882"/>
            <a:ext cx="3293209" cy="461665"/>
          </a:xfrm>
          <a:prstGeom prst="rect">
            <a:avLst/>
          </a:prstGeom>
        </p:spPr>
        <p:txBody>
          <a:bodyPr wrap="none">
            <a:spAutoFit/>
          </a:bodyPr>
          <a:lstStyle/>
          <a:p>
            <a:r>
              <a:rPr lang="cs-CZ" sz="2400" b="1" dirty="0" smtClean="0">
                <a:latin typeface="+mn-lt"/>
                <a:cs typeface="Arial" pitchFamily="34" charset="0"/>
              </a:rPr>
              <a:t>ČHMÚ České Budějovice</a:t>
            </a:r>
            <a:endParaRPr lang="cs-CZ" sz="2400" dirty="0">
              <a:latin typeface="+mn-lt"/>
            </a:endParaRPr>
          </a:p>
        </p:txBody>
      </p:sp>
    </p:spTree>
    <p:extLst>
      <p:ext uri="{BB962C8B-B14F-4D97-AF65-F5344CB8AC3E}">
        <p14:creationId xmlns:p14="http://schemas.microsoft.com/office/powerpoint/2010/main" val="964433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0" y="1663934"/>
            <a:ext cx="9144689" cy="4971916"/>
          </a:xfrm>
          <a:prstGeom prst="rect">
            <a:avLst/>
          </a:prstGeom>
        </p:spPr>
      </p:pic>
      <p:sp>
        <p:nvSpPr>
          <p:cNvPr id="5" name="TextovéPole 4"/>
          <p:cNvSpPr txBox="1"/>
          <p:nvPr/>
        </p:nvSpPr>
        <p:spPr>
          <a:xfrm>
            <a:off x="142673" y="908720"/>
            <a:ext cx="8064896" cy="646331"/>
          </a:xfrm>
          <a:prstGeom prst="rect">
            <a:avLst/>
          </a:prstGeom>
          <a:noFill/>
        </p:spPr>
        <p:txBody>
          <a:bodyPr wrap="square" rtlCol="0">
            <a:spAutoFit/>
          </a:bodyPr>
          <a:lstStyle/>
          <a:p>
            <a:r>
              <a:rPr lang="cs-CZ" dirty="0" smtClean="0"/>
              <a:t>Některé nastavení nejsou plně přenositelná z krátkodobé předpovědi </a:t>
            </a:r>
            <a:r>
              <a:rPr lang="cs-CZ" dirty="0" smtClean="0">
                <a:sym typeface="Wingdings" panose="05000000000000000000" pitchFamily="2" charset="2"/>
              </a:rPr>
              <a:t></a:t>
            </a:r>
            <a:r>
              <a:rPr lang="en-US" dirty="0" smtClean="0">
                <a:sym typeface="Wingdings" panose="05000000000000000000" pitchFamily="2" charset="2"/>
              </a:rPr>
              <a:t> </a:t>
            </a:r>
            <a:r>
              <a:rPr lang="en-US" dirty="0" smtClean="0"/>
              <a:t>pot</a:t>
            </a:r>
            <a:r>
              <a:rPr lang="cs-CZ" dirty="0" smtClean="0"/>
              <a:t>řeba dvou samostatných výpočtů</a:t>
            </a:r>
          </a:p>
        </p:txBody>
      </p:sp>
      <p:sp>
        <p:nvSpPr>
          <p:cNvPr id="6" name="TextovéPole 5"/>
          <p:cNvSpPr txBox="1"/>
          <p:nvPr/>
        </p:nvSpPr>
        <p:spPr>
          <a:xfrm>
            <a:off x="141893" y="404664"/>
            <a:ext cx="5110694" cy="415498"/>
          </a:xfrm>
          <a:prstGeom prst="rect">
            <a:avLst/>
          </a:prstGeom>
          <a:noFill/>
        </p:spPr>
        <p:txBody>
          <a:bodyPr wrap="none" rtlCol="0">
            <a:spAutoFit/>
          </a:bodyPr>
          <a:lstStyle/>
          <a:p>
            <a:r>
              <a:rPr lang="cs-CZ" sz="2100" b="1" dirty="0" smtClean="0"/>
              <a:t>Střednědobé hydrologické předpovědi</a:t>
            </a:r>
          </a:p>
        </p:txBody>
      </p:sp>
      <p:sp>
        <p:nvSpPr>
          <p:cNvPr id="7" name="TextovéPole 6"/>
          <p:cNvSpPr txBox="1"/>
          <p:nvPr/>
        </p:nvSpPr>
        <p:spPr>
          <a:xfrm>
            <a:off x="3761656" y="2921955"/>
            <a:ext cx="2592288" cy="738664"/>
          </a:xfrm>
          <a:prstGeom prst="rect">
            <a:avLst/>
          </a:prstGeom>
          <a:solidFill>
            <a:schemeClr val="bg1">
              <a:alpha val="92000"/>
            </a:schemeClr>
          </a:solidFill>
        </p:spPr>
        <p:txBody>
          <a:bodyPr wrap="square" rtlCol="0">
            <a:spAutoFit/>
          </a:bodyPr>
          <a:lstStyle/>
          <a:p>
            <a:r>
              <a:rPr lang="cs-CZ" sz="1400" i="1" dirty="0" smtClean="0"/>
              <a:t>Předpovězený průtok po nevhodné metodě updatingu klesl 365 denní průtok.</a:t>
            </a:r>
            <a:endParaRPr lang="cs-CZ" sz="1400" i="1" dirty="0"/>
          </a:p>
        </p:txBody>
      </p:sp>
    </p:spTree>
    <p:extLst>
      <p:ext uri="{BB962C8B-B14F-4D97-AF65-F5344CB8AC3E}">
        <p14:creationId xmlns:p14="http://schemas.microsoft.com/office/powerpoint/2010/main" val="539276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47664" y="2000591"/>
            <a:ext cx="4806569" cy="4220201"/>
          </a:xfrm>
          <a:prstGeom prst="rect">
            <a:avLst/>
          </a:prstGeom>
        </p:spPr>
      </p:pic>
      <p:pic>
        <p:nvPicPr>
          <p:cNvPr id="8" name="Obrázek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47663" y="2000591"/>
            <a:ext cx="4806569" cy="4220201"/>
          </a:xfrm>
          <a:prstGeom prst="rect">
            <a:avLst/>
          </a:prstGeom>
        </p:spPr>
      </p:pic>
      <p:pic>
        <p:nvPicPr>
          <p:cNvPr id="9" name="Obrázek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41580" y="2010485"/>
            <a:ext cx="4806570" cy="4220201"/>
          </a:xfrm>
          <a:prstGeom prst="rect">
            <a:avLst/>
          </a:prstGeom>
        </p:spPr>
      </p:pic>
      <p:pic>
        <p:nvPicPr>
          <p:cNvPr id="10" name="Obrázek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35497" y="2000591"/>
            <a:ext cx="4806572" cy="4220203"/>
          </a:xfrm>
          <a:prstGeom prst="rect">
            <a:avLst/>
          </a:prstGeom>
        </p:spPr>
      </p:pic>
      <p:pic>
        <p:nvPicPr>
          <p:cNvPr id="11" name="Obrázek 1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535496" y="2007037"/>
            <a:ext cx="4806820" cy="4220421"/>
          </a:xfrm>
          <a:prstGeom prst="rect">
            <a:avLst/>
          </a:prstGeom>
        </p:spPr>
      </p:pic>
      <p:pic>
        <p:nvPicPr>
          <p:cNvPr id="12" name="Obrázek 1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535495" y="2013484"/>
            <a:ext cx="4806819" cy="4220420"/>
          </a:xfrm>
          <a:prstGeom prst="rect">
            <a:avLst/>
          </a:prstGeom>
        </p:spPr>
      </p:pic>
      <p:pic>
        <p:nvPicPr>
          <p:cNvPr id="13" name="Obrázek 12"/>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535495" y="2011848"/>
            <a:ext cx="4807067" cy="4220638"/>
          </a:xfrm>
          <a:prstGeom prst="rect">
            <a:avLst/>
          </a:prstGeom>
        </p:spPr>
      </p:pic>
      <p:pic>
        <p:nvPicPr>
          <p:cNvPr id="14" name="Obrázek 13"/>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541207" y="2007037"/>
            <a:ext cx="4807315" cy="4220856"/>
          </a:xfrm>
          <a:prstGeom prst="rect">
            <a:avLst/>
          </a:prstGeom>
        </p:spPr>
      </p:pic>
      <p:pic>
        <p:nvPicPr>
          <p:cNvPr id="15" name="Obrázek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540835" y="2007037"/>
            <a:ext cx="4807563" cy="4221073"/>
          </a:xfrm>
          <a:prstGeom prst="rect">
            <a:avLst/>
          </a:prstGeom>
        </p:spPr>
      </p:pic>
      <p:pic>
        <p:nvPicPr>
          <p:cNvPr id="16" name="Obrázek 15"/>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547662" y="1999501"/>
            <a:ext cx="4807811" cy="4221291"/>
          </a:xfrm>
          <a:prstGeom prst="rect">
            <a:avLst/>
          </a:prstGeom>
        </p:spPr>
      </p:pic>
      <p:sp>
        <p:nvSpPr>
          <p:cNvPr id="3" name="TextovéPole 2"/>
          <p:cNvSpPr txBox="1"/>
          <p:nvPr/>
        </p:nvSpPr>
        <p:spPr>
          <a:xfrm>
            <a:off x="8676456" y="476672"/>
            <a:ext cx="288032" cy="369332"/>
          </a:xfrm>
          <a:prstGeom prst="rect">
            <a:avLst/>
          </a:prstGeom>
          <a:noFill/>
        </p:spPr>
        <p:txBody>
          <a:bodyPr wrap="square" rtlCol="0">
            <a:spAutoFit/>
          </a:bodyPr>
          <a:lstStyle/>
          <a:p>
            <a:r>
              <a:rPr lang="cs-CZ" dirty="0"/>
              <a:t>A</a:t>
            </a:r>
          </a:p>
        </p:txBody>
      </p:sp>
      <p:sp>
        <p:nvSpPr>
          <p:cNvPr id="17" name="TextovéPole 16"/>
          <p:cNvSpPr txBox="1"/>
          <p:nvPr/>
        </p:nvSpPr>
        <p:spPr>
          <a:xfrm>
            <a:off x="141893" y="404664"/>
            <a:ext cx="5110694" cy="738664"/>
          </a:xfrm>
          <a:prstGeom prst="rect">
            <a:avLst/>
          </a:prstGeom>
          <a:noFill/>
        </p:spPr>
        <p:txBody>
          <a:bodyPr wrap="none" rtlCol="0">
            <a:spAutoFit/>
          </a:bodyPr>
          <a:lstStyle/>
          <a:p>
            <a:r>
              <a:rPr lang="cs-CZ" sz="2100" b="1" dirty="0" smtClean="0"/>
              <a:t>Střednědobé hydrologické předpovědi</a:t>
            </a:r>
          </a:p>
          <a:p>
            <a:r>
              <a:rPr lang="cs-CZ" sz="2100" b="1" dirty="0" smtClean="0"/>
              <a:t>Vyhodnocení úspěšnosti předpovědí</a:t>
            </a:r>
          </a:p>
        </p:txBody>
      </p:sp>
      <p:sp>
        <p:nvSpPr>
          <p:cNvPr id="18" name="TextovéPole 17"/>
          <p:cNvSpPr txBox="1"/>
          <p:nvPr/>
        </p:nvSpPr>
        <p:spPr>
          <a:xfrm>
            <a:off x="107504" y="1340768"/>
            <a:ext cx="8064896" cy="369332"/>
          </a:xfrm>
          <a:prstGeom prst="rect">
            <a:avLst/>
          </a:prstGeom>
          <a:noFill/>
        </p:spPr>
        <p:txBody>
          <a:bodyPr wrap="square" rtlCol="0">
            <a:spAutoFit/>
          </a:bodyPr>
          <a:lstStyle/>
          <a:p>
            <a:r>
              <a:rPr lang="cs-CZ" b="1" dirty="0" smtClean="0"/>
              <a:t>Úspěšnost předpovědi klesá s předstihem předpovědi.</a:t>
            </a:r>
            <a:endParaRPr lang="cs-CZ" b="1" dirty="0"/>
          </a:p>
        </p:txBody>
      </p:sp>
      <p:sp>
        <p:nvSpPr>
          <p:cNvPr id="19" name="TextovéPole 18"/>
          <p:cNvSpPr txBox="1"/>
          <p:nvPr/>
        </p:nvSpPr>
        <p:spPr>
          <a:xfrm>
            <a:off x="467544" y="6250528"/>
            <a:ext cx="8064896" cy="338554"/>
          </a:xfrm>
          <a:prstGeom prst="rect">
            <a:avLst/>
          </a:prstGeom>
          <a:noFill/>
        </p:spPr>
        <p:txBody>
          <a:bodyPr wrap="square" rtlCol="0">
            <a:spAutoFit/>
          </a:bodyPr>
          <a:lstStyle/>
          <a:p>
            <a:pPr algn="ctr"/>
            <a:r>
              <a:rPr lang="cs-CZ" sz="1600" i="1" dirty="0" smtClean="0"/>
              <a:t>Předpovědi průměrného denní přítoku do VD Orlík</a:t>
            </a:r>
            <a:endParaRPr lang="cs-CZ" sz="1600" i="1" dirty="0"/>
          </a:p>
        </p:txBody>
      </p:sp>
    </p:spTree>
    <p:extLst>
      <p:ext uri="{BB962C8B-B14F-4D97-AF65-F5344CB8AC3E}">
        <p14:creationId xmlns:p14="http://schemas.microsoft.com/office/powerpoint/2010/main" val="191466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nodeType="afterEffect">
                                  <p:stCondLst>
                                    <p:cond delay="1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2000"/>
                            </p:stCondLst>
                            <p:childTnLst>
                              <p:par>
                                <p:cTn id="18" presetID="10" presetClass="entr" presetSubtype="0" fill="hold" nodeType="afterEffect">
                                  <p:stCondLst>
                                    <p:cond delay="100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3500"/>
                            </p:stCondLst>
                            <p:childTnLst>
                              <p:par>
                                <p:cTn id="22" presetID="10" presetClass="entr" presetSubtype="0" fill="hold" nodeType="afterEffect">
                                  <p:stCondLst>
                                    <p:cond delay="10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50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childTnLst>
                          </p:cTn>
                        </p:par>
                        <p:par>
                          <p:cTn id="29" fill="hold">
                            <p:stCondLst>
                              <p:cond delay="6000"/>
                            </p:stCondLst>
                            <p:childTnLst>
                              <p:par>
                                <p:cTn id="30" presetID="10"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childTnLst>
                          </p:cTn>
                        </p:par>
                        <p:par>
                          <p:cTn id="33" fill="hold">
                            <p:stCondLst>
                              <p:cond delay="7000"/>
                            </p:stCondLst>
                            <p:childTnLst>
                              <p:par>
                                <p:cTn id="34" presetID="10"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childTnLst>
                                </p:cTn>
                              </p:par>
                            </p:childTnLst>
                          </p:cTn>
                        </p:par>
                        <p:par>
                          <p:cTn id="37" fill="hold">
                            <p:stCondLst>
                              <p:cond delay="8000"/>
                            </p:stCondLst>
                            <p:childTnLst>
                              <p:par>
                                <p:cTn id="38" presetID="10" presetClass="entr" presetSubtype="0" fill="hold" nodeType="afterEffect">
                                  <p:stCondLst>
                                    <p:cond delay="100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par>
                          <p:cTn id="41" fill="hold">
                            <p:stCondLst>
                              <p:cond delay="9500"/>
                            </p:stCondLst>
                            <p:childTnLst>
                              <p:par>
                                <p:cTn id="42" presetID="10" presetClass="entr" presetSubtype="0" fill="hold" nodeType="afterEffect">
                                  <p:stCondLst>
                                    <p:cond delay="100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107504" y="1340768"/>
            <a:ext cx="8064896" cy="369332"/>
          </a:xfrm>
          <a:prstGeom prst="rect">
            <a:avLst/>
          </a:prstGeom>
          <a:noFill/>
        </p:spPr>
        <p:txBody>
          <a:bodyPr wrap="square" rtlCol="0">
            <a:spAutoFit/>
          </a:bodyPr>
          <a:lstStyle/>
          <a:p>
            <a:r>
              <a:rPr lang="cs-CZ" b="1" dirty="0" smtClean="0"/>
              <a:t>Úspěšnost klesá s předstihem předpovědi.</a:t>
            </a:r>
            <a:endParaRPr lang="cs-CZ" b="1" dirty="0"/>
          </a:p>
        </p:txBody>
      </p:sp>
      <p:sp>
        <p:nvSpPr>
          <p:cNvPr id="5" name="TextovéPole 4"/>
          <p:cNvSpPr txBox="1"/>
          <p:nvPr/>
        </p:nvSpPr>
        <p:spPr>
          <a:xfrm>
            <a:off x="361147" y="1738038"/>
            <a:ext cx="8064896" cy="369332"/>
          </a:xfrm>
          <a:prstGeom prst="rect">
            <a:avLst/>
          </a:prstGeom>
          <a:noFill/>
        </p:spPr>
        <p:txBody>
          <a:bodyPr wrap="square" rtlCol="0">
            <a:spAutoFit/>
          </a:bodyPr>
          <a:lstStyle/>
          <a:p>
            <a:pPr marL="285750" indent="-285750">
              <a:buFont typeface="Arial" panose="020B0604020202020204" pitchFamily="34" charset="0"/>
              <a:buChar char="•"/>
            </a:pPr>
            <a:r>
              <a:rPr lang="cs-CZ" dirty="0" smtClean="0"/>
              <a:t>více u horních povodí, které jsou více závislé na předpovědi srážek</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1600" y="2348880"/>
            <a:ext cx="7060647" cy="4032448"/>
          </a:xfrm>
          <a:prstGeom prst="rect">
            <a:avLst/>
          </a:prstGeom>
        </p:spPr>
      </p:pic>
      <p:sp>
        <p:nvSpPr>
          <p:cNvPr id="7" name="TextovéPole 6"/>
          <p:cNvSpPr txBox="1"/>
          <p:nvPr/>
        </p:nvSpPr>
        <p:spPr>
          <a:xfrm>
            <a:off x="141893" y="404664"/>
            <a:ext cx="5110694" cy="738664"/>
          </a:xfrm>
          <a:prstGeom prst="rect">
            <a:avLst/>
          </a:prstGeom>
          <a:noFill/>
        </p:spPr>
        <p:txBody>
          <a:bodyPr wrap="none" rtlCol="0">
            <a:spAutoFit/>
          </a:bodyPr>
          <a:lstStyle/>
          <a:p>
            <a:r>
              <a:rPr lang="cs-CZ" sz="2100" b="1" dirty="0" smtClean="0"/>
              <a:t>Střednědobé hydrologické předpovědi</a:t>
            </a:r>
          </a:p>
          <a:p>
            <a:r>
              <a:rPr lang="cs-CZ" sz="2100" b="1" dirty="0" smtClean="0"/>
              <a:t>úspěšnost předpovědí</a:t>
            </a:r>
          </a:p>
        </p:txBody>
      </p:sp>
    </p:spTree>
    <p:extLst>
      <p:ext uri="{BB962C8B-B14F-4D97-AF65-F5344CB8AC3E}">
        <p14:creationId xmlns:p14="http://schemas.microsoft.com/office/powerpoint/2010/main" val="1539184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107504" y="1340768"/>
            <a:ext cx="8064896" cy="369332"/>
          </a:xfrm>
          <a:prstGeom prst="rect">
            <a:avLst/>
          </a:prstGeom>
          <a:noFill/>
        </p:spPr>
        <p:txBody>
          <a:bodyPr wrap="square" rtlCol="0">
            <a:spAutoFit/>
          </a:bodyPr>
          <a:lstStyle/>
          <a:p>
            <a:r>
              <a:rPr lang="cs-CZ" b="1" dirty="0" smtClean="0"/>
              <a:t>Úspěšnost klesá s předstihem předpovědi.</a:t>
            </a:r>
            <a:endParaRPr lang="cs-CZ" b="1" dirty="0"/>
          </a:p>
        </p:txBody>
      </p:sp>
      <p:sp>
        <p:nvSpPr>
          <p:cNvPr id="5" name="TextovéPole 4"/>
          <p:cNvSpPr txBox="1"/>
          <p:nvPr/>
        </p:nvSpPr>
        <p:spPr>
          <a:xfrm>
            <a:off x="361147" y="1738038"/>
            <a:ext cx="8064896" cy="369332"/>
          </a:xfrm>
          <a:prstGeom prst="rect">
            <a:avLst/>
          </a:prstGeom>
          <a:noFill/>
        </p:spPr>
        <p:txBody>
          <a:bodyPr wrap="square" rtlCol="0">
            <a:spAutoFit/>
          </a:bodyPr>
          <a:lstStyle/>
          <a:p>
            <a:pPr marL="285750" indent="-285750">
              <a:buFont typeface="Arial" panose="020B0604020202020204" pitchFamily="34" charset="0"/>
              <a:buChar char="•"/>
            </a:pPr>
            <a:r>
              <a:rPr lang="cs-CZ" dirty="0" smtClean="0"/>
              <a:t>více u horních povodí, které jsou více závislé na předpovědi srážek</a:t>
            </a:r>
            <a:endParaRPr lang="cs-CZ" dirty="0"/>
          </a:p>
        </p:txBody>
      </p:sp>
      <p:sp>
        <p:nvSpPr>
          <p:cNvPr id="7" name="TextovéPole 6"/>
          <p:cNvSpPr txBox="1"/>
          <p:nvPr/>
        </p:nvSpPr>
        <p:spPr>
          <a:xfrm>
            <a:off x="141893" y="404664"/>
            <a:ext cx="5110694" cy="738664"/>
          </a:xfrm>
          <a:prstGeom prst="rect">
            <a:avLst/>
          </a:prstGeom>
          <a:noFill/>
        </p:spPr>
        <p:txBody>
          <a:bodyPr wrap="none" rtlCol="0">
            <a:spAutoFit/>
          </a:bodyPr>
          <a:lstStyle/>
          <a:p>
            <a:r>
              <a:rPr lang="cs-CZ" sz="2100" b="1" dirty="0" smtClean="0"/>
              <a:t>Střednědobé hydrologické předpovědi</a:t>
            </a:r>
          </a:p>
          <a:p>
            <a:r>
              <a:rPr lang="cs-CZ" sz="2100" b="1" dirty="0" smtClean="0"/>
              <a:t>úspěšnost předpovědí</a:t>
            </a:r>
          </a:p>
        </p:txBody>
      </p:sp>
      <p:pic>
        <p:nvPicPr>
          <p:cNvPr id="3" name="Obrázek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3625" y="2158237"/>
            <a:ext cx="6772653" cy="4283219"/>
          </a:xfrm>
          <a:prstGeom prst="rect">
            <a:avLst/>
          </a:prstGeom>
        </p:spPr>
      </p:pic>
    </p:spTree>
    <p:extLst>
      <p:ext uri="{BB962C8B-B14F-4D97-AF65-F5344CB8AC3E}">
        <p14:creationId xmlns:p14="http://schemas.microsoft.com/office/powerpoint/2010/main" val="2879192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107504" y="1340768"/>
            <a:ext cx="8064896" cy="369332"/>
          </a:xfrm>
          <a:prstGeom prst="rect">
            <a:avLst/>
          </a:prstGeom>
          <a:noFill/>
        </p:spPr>
        <p:txBody>
          <a:bodyPr wrap="square" rtlCol="0">
            <a:spAutoFit/>
          </a:bodyPr>
          <a:lstStyle/>
          <a:p>
            <a:r>
              <a:rPr lang="cs-CZ" b="1" dirty="0" smtClean="0"/>
              <a:t>Úspěšnost klesá s předstihem předpovědi.</a:t>
            </a:r>
            <a:endParaRPr lang="cs-CZ" b="1" dirty="0"/>
          </a:p>
        </p:txBody>
      </p:sp>
      <p:sp>
        <p:nvSpPr>
          <p:cNvPr id="5" name="TextovéPole 4"/>
          <p:cNvSpPr txBox="1"/>
          <p:nvPr/>
        </p:nvSpPr>
        <p:spPr>
          <a:xfrm>
            <a:off x="361147" y="1738038"/>
            <a:ext cx="8064896" cy="646331"/>
          </a:xfrm>
          <a:prstGeom prst="rect">
            <a:avLst/>
          </a:prstGeom>
          <a:noFill/>
        </p:spPr>
        <p:txBody>
          <a:bodyPr wrap="square" rtlCol="0">
            <a:spAutoFit/>
          </a:bodyPr>
          <a:lstStyle/>
          <a:p>
            <a:pPr marL="285750" indent="-285750">
              <a:buFont typeface="Arial" panose="020B0604020202020204" pitchFamily="34" charset="0"/>
              <a:buChar char="•"/>
            </a:pPr>
            <a:r>
              <a:rPr lang="cs-CZ" dirty="0" smtClean="0">
                <a:solidFill>
                  <a:schemeClr val="bg1">
                    <a:lumMod val="85000"/>
                  </a:schemeClr>
                </a:solidFill>
              </a:rPr>
              <a:t>více u horních povodí, které jsou více závislé na předpovědi srážek</a:t>
            </a:r>
          </a:p>
          <a:p>
            <a:pPr marL="285750" indent="-285750">
              <a:buFont typeface="Arial" panose="020B0604020202020204" pitchFamily="34" charset="0"/>
              <a:buChar char="•"/>
            </a:pPr>
            <a:r>
              <a:rPr lang="cs-CZ" dirty="0" smtClean="0"/>
              <a:t>horší úspěšnost u profilů pod velkými nádržemi</a:t>
            </a:r>
            <a:endParaRPr lang="cs-CZ" dirty="0"/>
          </a:p>
        </p:txBody>
      </p:sp>
      <p:sp>
        <p:nvSpPr>
          <p:cNvPr id="7" name="TextovéPole 6"/>
          <p:cNvSpPr txBox="1"/>
          <p:nvPr/>
        </p:nvSpPr>
        <p:spPr>
          <a:xfrm>
            <a:off x="141893" y="404664"/>
            <a:ext cx="5110694" cy="738664"/>
          </a:xfrm>
          <a:prstGeom prst="rect">
            <a:avLst/>
          </a:prstGeom>
          <a:noFill/>
        </p:spPr>
        <p:txBody>
          <a:bodyPr wrap="none" rtlCol="0">
            <a:spAutoFit/>
          </a:bodyPr>
          <a:lstStyle/>
          <a:p>
            <a:r>
              <a:rPr lang="cs-CZ" sz="2100" b="1" dirty="0" smtClean="0"/>
              <a:t>Střednědobé hydrologické předpovědi</a:t>
            </a:r>
          </a:p>
          <a:p>
            <a:r>
              <a:rPr lang="cs-CZ" sz="2100" b="1" dirty="0" smtClean="0"/>
              <a:t>úspěšnost předpovědí</a:t>
            </a:r>
          </a:p>
        </p:txBody>
      </p:sp>
      <p:pic>
        <p:nvPicPr>
          <p:cNvPr id="8" name="Obrázek 7"/>
          <p:cNvPicPr>
            <a:picLocks noChangeAspect="1"/>
          </p:cNvPicPr>
          <p:nvPr/>
        </p:nvPicPr>
        <p:blipFill>
          <a:blip r:embed="rId2"/>
          <a:stretch>
            <a:fillRect/>
          </a:stretch>
        </p:blipFill>
        <p:spPr>
          <a:xfrm>
            <a:off x="141893" y="2408243"/>
            <a:ext cx="6878379" cy="3923001"/>
          </a:xfrm>
          <a:prstGeom prst="rect">
            <a:avLst/>
          </a:prstGeom>
        </p:spPr>
      </p:pic>
    </p:spTree>
    <p:extLst>
      <p:ext uri="{BB962C8B-B14F-4D97-AF65-F5344CB8AC3E}">
        <p14:creationId xmlns:p14="http://schemas.microsoft.com/office/powerpoint/2010/main" val="3461881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41893" y="404664"/>
            <a:ext cx="5110694" cy="738664"/>
          </a:xfrm>
          <a:prstGeom prst="rect">
            <a:avLst/>
          </a:prstGeom>
          <a:noFill/>
        </p:spPr>
        <p:txBody>
          <a:bodyPr wrap="none" rtlCol="0">
            <a:spAutoFit/>
          </a:bodyPr>
          <a:lstStyle/>
          <a:p>
            <a:r>
              <a:rPr lang="cs-CZ" sz="2100" b="1" dirty="0" smtClean="0"/>
              <a:t>Střednědobé hydrologické předpovědi</a:t>
            </a:r>
          </a:p>
          <a:p>
            <a:r>
              <a:rPr lang="cs-CZ" sz="2100" b="1" dirty="0" smtClean="0"/>
              <a:t>Vyhodnocení úspěšnosti předpovědí</a:t>
            </a:r>
          </a:p>
        </p:txBody>
      </p:sp>
      <p:pic>
        <p:nvPicPr>
          <p:cNvPr id="2" name="Obrázek 1">
            <a:hlinkClick r:id="rId2"/>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520" y="1268760"/>
            <a:ext cx="5376959" cy="5040560"/>
          </a:xfrm>
          <a:prstGeom prst="rect">
            <a:avLst/>
          </a:prstGeom>
        </p:spPr>
      </p:pic>
    </p:spTree>
    <p:extLst>
      <p:ext uri="{BB962C8B-B14F-4D97-AF65-F5344CB8AC3E}">
        <p14:creationId xmlns:p14="http://schemas.microsoft.com/office/powerpoint/2010/main" val="1148920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41893" y="404664"/>
            <a:ext cx="5110694" cy="738664"/>
          </a:xfrm>
          <a:prstGeom prst="rect">
            <a:avLst/>
          </a:prstGeom>
          <a:noFill/>
        </p:spPr>
        <p:txBody>
          <a:bodyPr wrap="none" rtlCol="0">
            <a:spAutoFit/>
          </a:bodyPr>
          <a:lstStyle/>
          <a:p>
            <a:r>
              <a:rPr lang="cs-CZ" sz="2100" b="1" dirty="0" smtClean="0"/>
              <a:t>Střednědobé hydrologické předpovědi</a:t>
            </a:r>
          </a:p>
          <a:p>
            <a:r>
              <a:rPr lang="cs-CZ" sz="2100" b="1" dirty="0" smtClean="0"/>
              <a:t>Shrnutí + využití:</a:t>
            </a:r>
          </a:p>
        </p:txBody>
      </p:sp>
      <p:sp>
        <p:nvSpPr>
          <p:cNvPr id="5" name="TextovéPole 4"/>
          <p:cNvSpPr txBox="1"/>
          <p:nvPr/>
        </p:nvSpPr>
        <p:spPr>
          <a:xfrm>
            <a:off x="126291" y="1412776"/>
            <a:ext cx="8724259" cy="3323987"/>
          </a:xfrm>
          <a:prstGeom prst="rect">
            <a:avLst/>
          </a:prstGeom>
          <a:noFill/>
        </p:spPr>
        <p:txBody>
          <a:bodyPr wrap="square" rtlCol="0">
            <a:spAutoFit/>
          </a:bodyPr>
          <a:lstStyle/>
          <a:p>
            <a:pPr marL="342900" indent="-342900">
              <a:buFont typeface="Arial" panose="020B0604020202020204" pitchFamily="34" charset="0"/>
              <a:buChar char="•"/>
            </a:pPr>
            <a:r>
              <a:rPr lang="cs-CZ" sz="2100" dirty="0" smtClean="0"/>
              <a:t>Pro výstražnou službu využitelné zejména při situacích, kdy  </a:t>
            </a:r>
          </a:p>
          <a:p>
            <a:pPr marL="914400" lvl="1" indent="-457200">
              <a:buAutoNum type="alphaLcParenR"/>
            </a:pPr>
            <a:r>
              <a:rPr lang="cs-CZ" sz="2100" dirty="0" smtClean="0"/>
              <a:t>stav povodí má na předpověď větší vliv než meteorologická předpověď,</a:t>
            </a:r>
          </a:p>
          <a:p>
            <a:pPr marL="914400" lvl="1" indent="-457200">
              <a:buAutoNum type="alphaLcParenR"/>
            </a:pPr>
            <a:r>
              <a:rPr lang="cs-CZ" sz="2100" dirty="0" smtClean="0"/>
              <a:t>meteorologická předpověď má větší spolehlivost</a:t>
            </a:r>
          </a:p>
          <a:p>
            <a:pPr marL="342900" indent="-342900">
              <a:buFont typeface="Arial" panose="020B0604020202020204" pitchFamily="34" charset="0"/>
              <a:buChar char="•"/>
            </a:pPr>
            <a:endParaRPr lang="cs-CZ" sz="2100" dirty="0"/>
          </a:p>
          <a:p>
            <a:pPr marL="342900" indent="-342900">
              <a:buFont typeface="Arial" panose="020B0604020202020204" pitchFamily="34" charset="0"/>
              <a:buChar char="•"/>
            </a:pPr>
            <a:r>
              <a:rPr lang="cs-CZ" sz="2100" dirty="0" smtClean="0"/>
              <a:t>Větší význam mají střednědobé předpovědi pro vodoměrné stanice s delší doběhovou dobou.</a:t>
            </a:r>
          </a:p>
          <a:p>
            <a:pPr marL="342900" indent="-342900">
              <a:buFont typeface="Arial" panose="020B0604020202020204" pitchFamily="34" charset="0"/>
              <a:buChar char="•"/>
            </a:pPr>
            <a:endParaRPr lang="cs-CZ" sz="2100" dirty="0"/>
          </a:p>
          <a:p>
            <a:pPr marL="342900" indent="-342900">
              <a:buFont typeface="Arial" panose="020B0604020202020204" pitchFamily="34" charset="0"/>
              <a:buChar char="•"/>
            </a:pPr>
            <a:r>
              <a:rPr lang="cs-CZ" sz="2100" dirty="0" smtClean="0"/>
              <a:t>U delšího předstihu je využití střednědobé předpovědi možné pouze s použitím ansámblové předpovědi.</a:t>
            </a:r>
          </a:p>
        </p:txBody>
      </p:sp>
    </p:spTree>
    <p:extLst>
      <p:ext uri="{BB962C8B-B14F-4D97-AF65-F5344CB8AC3E}">
        <p14:creationId xmlns:p14="http://schemas.microsoft.com/office/powerpoint/2010/main" val="4030653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p:cNvSpPr txBox="1"/>
          <p:nvPr/>
        </p:nvSpPr>
        <p:spPr>
          <a:xfrm>
            <a:off x="1619672" y="2996952"/>
            <a:ext cx="6202339" cy="415498"/>
          </a:xfrm>
          <a:prstGeom prst="rect">
            <a:avLst/>
          </a:prstGeom>
          <a:noFill/>
        </p:spPr>
        <p:txBody>
          <a:bodyPr wrap="none" rtlCol="0">
            <a:spAutoFit/>
          </a:bodyPr>
          <a:lstStyle/>
          <a:p>
            <a:r>
              <a:rPr lang="cs-CZ" sz="2100" b="1" dirty="0" smtClean="0"/>
              <a:t>Část II – ansámblové hydrologické předpovědi </a:t>
            </a:r>
            <a:endParaRPr lang="cs-CZ" sz="2100" b="1" dirty="0"/>
          </a:p>
        </p:txBody>
      </p:sp>
    </p:spTree>
    <p:extLst>
      <p:ext uri="{BB962C8B-B14F-4D97-AF65-F5344CB8AC3E}">
        <p14:creationId xmlns:p14="http://schemas.microsoft.com/office/powerpoint/2010/main" val="3521137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07504" y="404664"/>
            <a:ext cx="5981125" cy="415498"/>
          </a:xfrm>
          <a:prstGeom prst="rect">
            <a:avLst/>
          </a:prstGeom>
          <a:noFill/>
        </p:spPr>
        <p:txBody>
          <a:bodyPr wrap="none" rtlCol="0">
            <a:spAutoFit/>
          </a:bodyPr>
          <a:lstStyle/>
          <a:p>
            <a:r>
              <a:rPr lang="cs-CZ" sz="2100" b="1" dirty="0" smtClean="0"/>
              <a:t>Pravděpodobnostní hydrologické předpovědi</a:t>
            </a:r>
            <a:endParaRPr lang="cs-CZ" sz="2100" b="1" dirty="0"/>
          </a:p>
        </p:txBody>
      </p:sp>
      <p:sp>
        <p:nvSpPr>
          <p:cNvPr id="4" name="TextovéPole 3"/>
          <p:cNvSpPr txBox="1"/>
          <p:nvPr/>
        </p:nvSpPr>
        <p:spPr>
          <a:xfrm>
            <a:off x="107504" y="980728"/>
            <a:ext cx="5033750" cy="415498"/>
          </a:xfrm>
          <a:prstGeom prst="rect">
            <a:avLst/>
          </a:prstGeom>
          <a:noFill/>
        </p:spPr>
        <p:txBody>
          <a:bodyPr wrap="none" rtlCol="0">
            <a:spAutoFit/>
          </a:bodyPr>
          <a:lstStyle/>
          <a:p>
            <a:r>
              <a:rPr lang="cs-CZ" sz="2100" b="1" dirty="0" smtClean="0"/>
              <a:t>V čem jsou lepší než deterministické?</a:t>
            </a:r>
            <a:endParaRPr lang="cs-CZ" sz="2100" b="1" dirty="0"/>
          </a:p>
        </p:txBody>
      </p:sp>
      <p:sp>
        <p:nvSpPr>
          <p:cNvPr id="2" name="Obdélník 1"/>
          <p:cNvSpPr/>
          <p:nvPr/>
        </p:nvSpPr>
        <p:spPr>
          <a:xfrm>
            <a:off x="251520" y="1562017"/>
            <a:ext cx="8136904" cy="2769989"/>
          </a:xfrm>
          <a:prstGeom prst="rect">
            <a:avLst/>
          </a:prstGeom>
        </p:spPr>
        <p:txBody>
          <a:bodyPr wrap="square">
            <a:spAutoFit/>
          </a:bodyPr>
          <a:lstStyle/>
          <a:p>
            <a:pPr>
              <a:spcBef>
                <a:spcPts val="1200"/>
              </a:spcBef>
              <a:buFont typeface="Arial" panose="020B0604020202020204" pitchFamily="34" charset="0"/>
              <a:buChar char="•"/>
            </a:pPr>
            <a:r>
              <a:rPr lang="cs-CZ" dirty="0" smtClean="0"/>
              <a:t> Pravděpodobnostní </a:t>
            </a:r>
            <a:r>
              <a:rPr lang="cs-CZ" dirty="0"/>
              <a:t>předpovědi jsou z vědeckého hlediska korektnější než deterministické, protože neskrývají nejistotu předpovědi. </a:t>
            </a:r>
          </a:p>
          <a:p>
            <a:pPr>
              <a:spcBef>
                <a:spcPts val="1200"/>
              </a:spcBef>
              <a:buFont typeface="Arial" panose="020B0604020202020204" pitchFamily="34" charset="0"/>
              <a:buChar char="•"/>
            </a:pPr>
            <a:r>
              <a:rPr lang="cs-CZ" dirty="0" smtClean="0"/>
              <a:t> Umožňují </a:t>
            </a:r>
            <a:r>
              <a:rPr lang="cs-CZ" dirty="0"/>
              <a:t>protipovodňové ochraně stanovit riziková kritéria pro povodňové stupně a hydrologům dovolují kvantifikovat nejistotu předpovědi. </a:t>
            </a:r>
          </a:p>
          <a:p>
            <a:pPr>
              <a:spcBef>
                <a:spcPts val="1200"/>
              </a:spcBef>
              <a:buFont typeface="Arial" panose="020B0604020202020204" pitchFamily="34" charset="0"/>
              <a:buChar char="•"/>
            </a:pPr>
            <a:r>
              <a:rPr lang="cs-CZ" dirty="0" smtClean="0"/>
              <a:t> Poskytují </a:t>
            </a:r>
            <a:r>
              <a:rPr lang="cs-CZ" dirty="0"/>
              <a:t>informace pro racionální rozhodnutí – provádět pouze taková opatření, jejichž náklady odpovídají míře rizika. </a:t>
            </a:r>
          </a:p>
          <a:p>
            <a:pPr>
              <a:spcBef>
                <a:spcPts val="1200"/>
              </a:spcBef>
              <a:buFont typeface="Arial" panose="020B0604020202020204" pitchFamily="34" charset="0"/>
              <a:buChar char="•"/>
            </a:pPr>
            <a:r>
              <a:rPr lang="cs-CZ" dirty="0" smtClean="0"/>
              <a:t> Přinášejí </a:t>
            </a:r>
            <a:r>
              <a:rPr lang="cs-CZ" dirty="0"/>
              <a:t>společnosti hospodářský profit plynoucí z efektivnější protipovodňové ochrany. </a:t>
            </a:r>
            <a:endParaRPr lang="cs-CZ" dirty="0">
              <a:effectLst/>
            </a:endParaRPr>
          </a:p>
        </p:txBody>
      </p:sp>
    </p:spTree>
    <p:extLst>
      <p:ext uri="{BB962C8B-B14F-4D97-AF65-F5344CB8AC3E}">
        <p14:creationId xmlns:p14="http://schemas.microsoft.com/office/powerpoint/2010/main" val="625281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07504" y="404664"/>
            <a:ext cx="5981125" cy="415498"/>
          </a:xfrm>
          <a:prstGeom prst="rect">
            <a:avLst/>
          </a:prstGeom>
          <a:noFill/>
        </p:spPr>
        <p:txBody>
          <a:bodyPr wrap="none" rtlCol="0">
            <a:spAutoFit/>
          </a:bodyPr>
          <a:lstStyle/>
          <a:p>
            <a:r>
              <a:rPr lang="cs-CZ" sz="2100" b="1" dirty="0" smtClean="0"/>
              <a:t>Pravděpodobnostní hydrologické předpovědi</a:t>
            </a:r>
            <a:endParaRPr lang="cs-CZ" sz="2100" b="1" dirty="0"/>
          </a:p>
        </p:txBody>
      </p:sp>
      <p:sp>
        <p:nvSpPr>
          <p:cNvPr id="4" name="TextovéPole 3"/>
          <p:cNvSpPr txBox="1"/>
          <p:nvPr/>
        </p:nvSpPr>
        <p:spPr>
          <a:xfrm>
            <a:off x="107504" y="980728"/>
            <a:ext cx="5033750" cy="415498"/>
          </a:xfrm>
          <a:prstGeom prst="rect">
            <a:avLst/>
          </a:prstGeom>
          <a:noFill/>
        </p:spPr>
        <p:txBody>
          <a:bodyPr wrap="none" rtlCol="0">
            <a:spAutoFit/>
          </a:bodyPr>
          <a:lstStyle/>
          <a:p>
            <a:r>
              <a:rPr lang="cs-CZ" sz="2100" b="1" dirty="0" smtClean="0"/>
              <a:t>V čem jsou lepší než deterministické?</a:t>
            </a:r>
            <a:endParaRPr lang="cs-CZ" sz="2100" b="1" dirty="0"/>
          </a:p>
        </p:txBody>
      </p:sp>
      <p:sp>
        <p:nvSpPr>
          <p:cNvPr id="2" name="Obdélník 1"/>
          <p:cNvSpPr/>
          <p:nvPr/>
        </p:nvSpPr>
        <p:spPr>
          <a:xfrm>
            <a:off x="251520" y="1562017"/>
            <a:ext cx="8136904" cy="3200876"/>
          </a:xfrm>
          <a:prstGeom prst="rect">
            <a:avLst/>
          </a:prstGeom>
        </p:spPr>
        <p:txBody>
          <a:bodyPr wrap="square">
            <a:spAutoFit/>
          </a:bodyPr>
          <a:lstStyle/>
          <a:p>
            <a:pPr>
              <a:spcBef>
                <a:spcPts val="1200"/>
              </a:spcBef>
              <a:buFont typeface="Arial" panose="020B0604020202020204" pitchFamily="34" charset="0"/>
              <a:buChar char="•"/>
            </a:pPr>
            <a:r>
              <a:rPr lang="cs-CZ" dirty="0" smtClean="0"/>
              <a:t> Pravděpodobnostní </a:t>
            </a:r>
            <a:r>
              <a:rPr lang="cs-CZ" dirty="0"/>
              <a:t>předpovědi jsou z vědeckého hlediska korektnější než deterministické, protože neskrývají nejistotu předpovědi. </a:t>
            </a:r>
          </a:p>
          <a:p>
            <a:pPr>
              <a:spcBef>
                <a:spcPts val="1200"/>
              </a:spcBef>
              <a:buFont typeface="Arial" panose="020B0604020202020204" pitchFamily="34" charset="0"/>
              <a:buChar char="•"/>
            </a:pPr>
            <a:r>
              <a:rPr lang="cs-CZ" dirty="0" smtClean="0"/>
              <a:t> Umožňují </a:t>
            </a:r>
            <a:r>
              <a:rPr lang="cs-CZ" dirty="0"/>
              <a:t>protipovodňové ochraně stanovit riziková kritéria pro povodňové stupně a hydrologům dovolují kvantifikovat nejistotu předpovědi. </a:t>
            </a:r>
          </a:p>
          <a:p>
            <a:pPr>
              <a:spcBef>
                <a:spcPts val="1200"/>
              </a:spcBef>
              <a:buFont typeface="Arial" panose="020B0604020202020204" pitchFamily="34" charset="0"/>
              <a:buChar char="•"/>
            </a:pPr>
            <a:r>
              <a:rPr lang="cs-CZ" dirty="0" smtClean="0"/>
              <a:t> Poskytují </a:t>
            </a:r>
            <a:r>
              <a:rPr lang="cs-CZ" dirty="0"/>
              <a:t>informace pro racionální rozhodnutí – provádět pouze taková opatření, jejichž náklady odpovídají míře rizika. </a:t>
            </a:r>
          </a:p>
          <a:p>
            <a:pPr>
              <a:spcBef>
                <a:spcPts val="1200"/>
              </a:spcBef>
              <a:buFont typeface="Arial" panose="020B0604020202020204" pitchFamily="34" charset="0"/>
              <a:buChar char="•"/>
            </a:pPr>
            <a:r>
              <a:rPr lang="cs-CZ" dirty="0" smtClean="0"/>
              <a:t> Přinášejí </a:t>
            </a:r>
            <a:r>
              <a:rPr lang="cs-CZ" dirty="0"/>
              <a:t>společnosti hospodářský profit plynoucí z efektivnější protipovodňové ochrany. </a:t>
            </a:r>
            <a:endParaRPr lang="cs-CZ" dirty="0" smtClean="0"/>
          </a:p>
          <a:p>
            <a:pPr>
              <a:spcBef>
                <a:spcPts val="1200"/>
              </a:spcBef>
              <a:buFont typeface="Arial" panose="020B0604020202020204" pitchFamily="34" charset="0"/>
              <a:buChar char="•"/>
            </a:pPr>
            <a:r>
              <a:rPr lang="cs-CZ" dirty="0">
                <a:effectLst/>
              </a:rPr>
              <a:t> </a:t>
            </a:r>
            <a:r>
              <a:rPr lang="cs-CZ" i="1" dirty="0" smtClean="0"/>
              <a:t>Hodnocená samostatně je každá pravděpodobnostní předpověď úspěšná. </a:t>
            </a:r>
            <a:r>
              <a:rPr lang="cs-CZ" dirty="0" smtClean="0">
                <a:sym typeface="Wingdings" panose="05000000000000000000" pitchFamily="2" charset="2"/>
              </a:rPr>
              <a:t> </a:t>
            </a:r>
            <a:endParaRPr lang="cs-CZ" dirty="0">
              <a:effectLst/>
            </a:endParaRPr>
          </a:p>
        </p:txBody>
      </p:sp>
    </p:spTree>
    <p:extLst>
      <p:ext uri="{BB962C8B-B14F-4D97-AF65-F5344CB8AC3E}">
        <p14:creationId xmlns:p14="http://schemas.microsoft.com/office/powerpoint/2010/main" val="1998812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04165" y="1319001"/>
            <a:ext cx="6244017" cy="369332"/>
          </a:xfrm>
          <a:prstGeom prst="rect">
            <a:avLst/>
          </a:prstGeom>
          <a:noFill/>
        </p:spPr>
        <p:txBody>
          <a:bodyPr wrap="none" rtlCol="0">
            <a:spAutoFit/>
          </a:bodyPr>
          <a:lstStyle/>
          <a:p>
            <a:r>
              <a:rPr lang="cs-CZ" b="1" dirty="0" smtClean="0"/>
              <a:t>hydrologické předpovědi </a:t>
            </a:r>
            <a:r>
              <a:rPr lang="cs-CZ" dirty="0" smtClean="0"/>
              <a:t>= předpovědi průtoku na řekách</a:t>
            </a:r>
            <a:endParaRPr lang="cs-CZ" dirty="0"/>
          </a:p>
        </p:txBody>
      </p:sp>
      <p:sp>
        <p:nvSpPr>
          <p:cNvPr id="3" name="TextovéPole 2"/>
          <p:cNvSpPr txBox="1"/>
          <p:nvPr/>
        </p:nvSpPr>
        <p:spPr>
          <a:xfrm>
            <a:off x="304165" y="1782108"/>
            <a:ext cx="7994496" cy="369332"/>
          </a:xfrm>
          <a:prstGeom prst="rect">
            <a:avLst/>
          </a:prstGeom>
          <a:noFill/>
        </p:spPr>
        <p:txBody>
          <a:bodyPr wrap="none" rtlCol="0">
            <a:spAutoFit/>
          </a:bodyPr>
          <a:lstStyle/>
          <a:p>
            <a:r>
              <a:rPr lang="cs-CZ" b="1" dirty="0" smtClean="0"/>
              <a:t>krátkodobé hydrologické předpovědi </a:t>
            </a:r>
            <a:r>
              <a:rPr lang="cs-CZ" dirty="0" smtClean="0"/>
              <a:t>= předpovědi průtoku na 0 až 3 dny </a:t>
            </a:r>
            <a:endParaRPr lang="cs-CZ" dirty="0"/>
          </a:p>
        </p:txBody>
      </p:sp>
      <p:sp>
        <p:nvSpPr>
          <p:cNvPr id="4" name="TextovéPole 3"/>
          <p:cNvSpPr txBox="1"/>
          <p:nvPr/>
        </p:nvSpPr>
        <p:spPr>
          <a:xfrm>
            <a:off x="319526" y="2263081"/>
            <a:ext cx="8206093" cy="369332"/>
          </a:xfrm>
          <a:prstGeom prst="rect">
            <a:avLst/>
          </a:prstGeom>
          <a:noFill/>
        </p:spPr>
        <p:txBody>
          <a:bodyPr wrap="none" rtlCol="0">
            <a:spAutoFit/>
          </a:bodyPr>
          <a:lstStyle/>
          <a:p>
            <a:r>
              <a:rPr lang="cs-CZ" b="1" dirty="0" smtClean="0"/>
              <a:t>střednědobé hydrologické předpovědi </a:t>
            </a:r>
            <a:r>
              <a:rPr lang="cs-CZ" dirty="0" smtClean="0"/>
              <a:t>= předpovědi průtoku na 3 až 10 dní </a:t>
            </a:r>
            <a:endParaRPr lang="cs-CZ" dirty="0"/>
          </a:p>
        </p:txBody>
      </p:sp>
      <p:sp>
        <p:nvSpPr>
          <p:cNvPr id="5" name="TextovéPole 4"/>
          <p:cNvSpPr txBox="1"/>
          <p:nvPr/>
        </p:nvSpPr>
        <p:spPr>
          <a:xfrm>
            <a:off x="324199" y="2724746"/>
            <a:ext cx="8660323" cy="923330"/>
          </a:xfrm>
          <a:prstGeom prst="rect">
            <a:avLst/>
          </a:prstGeom>
          <a:noFill/>
        </p:spPr>
        <p:txBody>
          <a:bodyPr wrap="square" rtlCol="0">
            <a:spAutoFit/>
          </a:bodyPr>
          <a:lstStyle/>
          <a:p>
            <a:r>
              <a:rPr lang="cs-CZ" b="1" dirty="0" smtClean="0"/>
              <a:t>ansámblové hydrologické předpovědi </a:t>
            </a:r>
            <a:r>
              <a:rPr lang="cs-CZ" dirty="0" smtClean="0"/>
              <a:t>= skupina (ansámbl) hydrologických předpovědí vydaných ve stejném termínu pro stejný profil. Rozptyl těchto předpovědí určuje nejistotu hydrologické předpovědi.</a:t>
            </a:r>
            <a:endParaRPr lang="cs-CZ" dirty="0"/>
          </a:p>
        </p:txBody>
      </p:sp>
      <p:sp>
        <p:nvSpPr>
          <p:cNvPr id="6" name="TextovéPole 5"/>
          <p:cNvSpPr txBox="1"/>
          <p:nvPr/>
        </p:nvSpPr>
        <p:spPr>
          <a:xfrm>
            <a:off x="319526" y="3741634"/>
            <a:ext cx="8280921" cy="646331"/>
          </a:xfrm>
          <a:prstGeom prst="rect">
            <a:avLst/>
          </a:prstGeom>
          <a:noFill/>
        </p:spPr>
        <p:txBody>
          <a:bodyPr wrap="square" rtlCol="0">
            <a:spAutoFit/>
          </a:bodyPr>
          <a:lstStyle/>
          <a:p>
            <a:r>
              <a:rPr lang="cs-CZ" b="1" dirty="0" smtClean="0"/>
              <a:t>variantní předpovědi </a:t>
            </a:r>
            <a:r>
              <a:rPr lang="cs-CZ" dirty="0" smtClean="0"/>
              <a:t>= hydrologické předpovědi pro různé varianty předpovědi srážek</a:t>
            </a:r>
            <a:endParaRPr lang="cs-CZ" dirty="0"/>
          </a:p>
        </p:txBody>
      </p:sp>
      <p:sp>
        <p:nvSpPr>
          <p:cNvPr id="7" name="TextovéPole 6"/>
          <p:cNvSpPr txBox="1"/>
          <p:nvPr/>
        </p:nvSpPr>
        <p:spPr>
          <a:xfrm>
            <a:off x="107504" y="404664"/>
            <a:ext cx="2279791" cy="415498"/>
          </a:xfrm>
          <a:prstGeom prst="rect">
            <a:avLst/>
          </a:prstGeom>
          <a:noFill/>
        </p:spPr>
        <p:txBody>
          <a:bodyPr wrap="none" rtlCol="0">
            <a:spAutoFit/>
          </a:bodyPr>
          <a:lstStyle/>
          <a:p>
            <a:r>
              <a:rPr lang="cs-CZ" sz="2100" b="1" dirty="0" smtClean="0"/>
              <a:t>Použité termíny:</a:t>
            </a:r>
            <a:endParaRPr lang="cs-CZ" sz="2100" b="1" dirty="0"/>
          </a:p>
        </p:txBody>
      </p:sp>
    </p:spTree>
    <p:extLst>
      <p:ext uri="{BB962C8B-B14F-4D97-AF65-F5344CB8AC3E}">
        <p14:creationId xmlns:p14="http://schemas.microsoft.com/office/powerpoint/2010/main" val="34739353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07504" y="404664"/>
            <a:ext cx="5981125" cy="415498"/>
          </a:xfrm>
          <a:prstGeom prst="rect">
            <a:avLst/>
          </a:prstGeom>
          <a:noFill/>
        </p:spPr>
        <p:txBody>
          <a:bodyPr wrap="none" rtlCol="0">
            <a:spAutoFit/>
          </a:bodyPr>
          <a:lstStyle/>
          <a:p>
            <a:r>
              <a:rPr lang="cs-CZ" sz="2100" b="1" dirty="0" smtClean="0"/>
              <a:t>Pravděpodobnostní hydrologické předpovědi</a:t>
            </a:r>
            <a:endParaRPr lang="cs-CZ" sz="2100" b="1" dirty="0"/>
          </a:p>
        </p:txBody>
      </p:sp>
      <p:sp>
        <p:nvSpPr>
          <p:cNvPr id="4" name="TextovéPole 3"/>
          <p:cNvSpPr txBox="1"/>
          <p:nvPr/>
        </p:nvSpPr>
        <p:spPr>
          <a:xfrm>
            <a:off x="107504" y="980728"/>
            <a:ext cx="5078634" cy="415498"/>
          </a:xfrm>
          <a:prstGeom prst="rect">
            <a:avLst/>
          </a:prstGeom>
          <a:noFill/>
        </p:spPr>
        <p:txBody>
          <a:bodyPr wrap="none" rtlCol="0">
            <a:spAutoFit/>
          </a:bodyPr>
          <a:lstStyle/>
          <a:p>
            <a:r>
              <a:rPr lang="cs-CZ" sz="2100" b="1" dirty="0" smtClean="0"/>
              <a:t>V čem jsou horší než deterministické?</a:t>
            </a:r>
            <a:endParaRPr lang="cs-CZ" sz="2100" b="1" dirty="0"/>
          </a:p>
        </p:txBody>
      </p:sp>
      <p:sp>
        <p:nvSpPr>
          <p:cNvPr id="2" name="Obdélník 1"/>
          <p:cNvSpPr/>
          <p:nvPr/>
        </p:nvSpPr>
        <p:spPr>
          <a:xfrm>
            <a:off x="251520" y="1562017"/>
            <a:ext cx="8136904" cy="3939540"/>
          </a:xfrm>
          <a:prstGeom prst="rect">
            <a:avLst/>
          </a:prstGeom>
        </p:spPr>
        <p:txBody>
          <a:bodyPr wrap="square">
            <a:spAutoFit/>
          </a:bodyPr>
          <a:lstStyle/>
          <a:p>
            <a:pPr>
              <a:spcBef>
                <a:spcPts val="1200"/>
              </a:spcBef>
              <a:buFont typeface="Arial" panose="020B0604020202020204" pitchFamily="34" charset="0"/>
              <a:buChar char="•"/>
            </a:pPr>
            <a:r>
              <a:rPr lang="cs-CZ" dirty="0" smtClean="0"/>
              <a:t> Jsou obtížnější na pochopení pro laiky. </a:t>
            </a:r>
          </a:p>
          <a:p>
            <a:pPr>
              <a:spcBef>
                <a:spcPts val="1200"/>
              </a:spcBef>
              <a:buFont typeface="Arial" panose="020B0604020202020204" pitchFamily="34" charset="0"/>
              <a:buChar char="•"/>
            </a:pPr>
            <a:endParaRPr lang="cs-CZ" dirty="0"/>
          </a:p>
          <a:p>
            <a:pPr>
              <a:spcBef>
                <a:spcPts val="1200"/>
              </a:spcBef>
            </a:pPr>
            <a:endParaRPr lang="cs-CZ" dirty="0" smtClean="0"/>
          </a:p>
          <a:p>
            <a:pPr>
              <a:spcBef>
                <a:spcPts val="1200"/>
              </a:spcBef>
            </a:pPr>
            <a:endParaRPr lang="cs-CZ" dirty="0" smtClean="0"/>
          </a:p>
          <a:p>
            <a:pPr>
              <a:spcBef>
                <a:spcPts val="1200"/>
              </a:spcBef>
            </a:pPr>
            <a:endParaRPr lang="cs-CZ" dirty="0" smtClean="0"/>
          </a:p>
          <a:p>
            <a:pPr>
              <a:spcBef>
                <a:spcPts val="1200"/>
              </a:spcBef>
            </a:pPr>
            <a:endParaRPr lang="cs-CZ" dirty="0" smtClean="0"/>
          </a:p>
          <a:p>
            <a:pPr>
              <a:spcBef>
                <a:spcPts val="1200"/>
              </a:spcBef>
              <a:buFont typeface="Arial" panose="020B0604020202020204" pitchFamily="34" charset="0"/>
              <a:buChar char="•"/>
            </a:pPr>
            <a:r>
              <a:rPr lang="cs-CZ" dirty="0">
                <a:effectLst/>
              </a:rPr>
              <a:t> </a:t>
            </a:r>
            <a:r>
              <a:rPr lang="cs-CZ" dirty="0" smtClean="0"/>
              <a:t>Jejich využití v protipovodňové ochraně nebo v řízení nádrží vyžaduje podstatně sofistikovanější přístup, než který je v platných povodňových plánech nebo manipulačních řádech. </a:t>
            </a:r>
          </a:p>
          <a:p>
            <a:pPr>
              <a:spcBef>
                <a:spcPts val="1200"/>
              </a:spcBef>
              <a:buFont typeface="Arial" panose="020B0604020202020204" pitchFamily="34" charset="0"/>
              <a:buChar char="•"/>
            </a:pPr>
            <a:r>
              <a:rPr lang="cs-CZ" dirty="0">
                <a:effectLst/>
              </a:rPr>
              <a:t> </a:t>
            </a:r>
            <a:r>
              <a:rPr lang="cs-CZ" dirty="0" smtClean="0">
                <a:effectLst/>
              </a:rPr>
              <a:t>Obtížně se vyhodnocují. </a:t>
            </a:r>
            <a:endParaRPr lang="cs-CZ" dirty="0">
              <a:effectLst/>
            </a:endParaRPr>
          </a:p>
        </p:txBody>
      </p:sp>
      <p:pic>
        <p:nvPicPr>
          <p:cNvPr id="5" name="Obráze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1519" y="1916832"/>
            <a:ext cx="4579063" cy="1944216"/>
          </a:xfrm>
          <a:prstGeom prst="rect">
            <a:avLst/>
          </a:prstGeom>
        </p:spPr>
      </p:pic>
      <p:pic>
        <p:nvPicPr>
          <p:cNvPr id="6" name="Obráze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0582" y="1889065"/>
            <a:ext cx="3989890" cy="2068832"/>
          </a:xfrm>
          <a:prstGeom prst="rect">
            <a:avLst/>
          </a:prstGeom>
        </p:spPr>
      </p:pic>
    </p:spTree>
    <p:extLst>
      <p:ext uri="{BB962C8B-B14F-4D97-AF65-F5344CB8AC3E}">
        <p14:creationId xmlns:p14="http://schemas.microsoft.com/office/powerpoint/2010/main" val="20400691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07504" y="404664"/>
            <a:ext cx="5981125" cy="415498"/>
          </a:xfrm>
          <a:prstGeom prst="rect">
            <a:avLst/>
          </a:prstGeom>
          <a:noFill/>
        </p:spPr>
        <p:txBody>
          <a:bodyPr wrap="none" rtlCol="0">
            <a:spAutoFit/>
          </a:bodyPr>
          <a:lstStyle/>
          <a:p>
            <a:r>
              <a:rPr lang="cs-CZ" sz="2100" b="1" dirty="0" smtClean="0"/>
              <a:t>Pravděpodobnostní hydrologické předpovědi</a:t>
            </a:r>
            <a:endParaRPr lang="cs-CZ" sz="2100" b="1" dirty="0"/>
          </a:p>
        </p:txBody>
      </p:sp>
      <p:sp>
        <p:nvSpPr>
          <p:cNvPr id="10" name="TextovéPole 9"/>
          <p:cNvSpPr txBox="1"/>
          <p:nvPr/>
        </p:nvSpPr>
        <p:spPr>
          <a:xfrm>
            <a:off x="61785" y="1112984"/>
            <a:ext cx="2250937" cy="415498"/>
          </a:xfrm>
          <a:prstGeom prst="rect">
            <a:avLst/>
          </a:prstGeom>
          <a:noFill/>
        </p:spPr>
        <p:txBody>
          <a:bodyPr wrap="none" rtlCol="0">
            <a:spAutoFit/>
          </a:bodyPr>
          <a:lstStyle/>
          <a:p>
            <a:r>
              <a:rPr lang="cs-CZ" sz="2100" b="1" dirty="0" smtClean="0"/>
              <a:t>Co nám ukazují:</a:t>
            </a:r>
            <a:endParaRPr lang="cs-CZ" sz="2100" b="1" dirty="0"/>
          </a:p>
        </p:txBody>
      </p:sp>
      <p:sp>
        <p:nvSpPr>
          <p:cNvPr id="11" name="Obdélník 10"/>
          <p:cNvSpPr/>
          <p:nvPr/>
        </p:nvSpPr>
        <p:spPr>
          <a:xfrm>
            <a:off x="438377" y="1604005"/>
            <a:ext cx="2646421" cy="369332"/>
          </a:xfrm>
          <a:prstGeom prst="rect">
            <a:avLst/>
          </a:prstGeom>
        </p:spPr>
        <p:txBody>
          <a:bodyPr wrap="square">
            <a:spAutoFit/>
          </a:bodyPr>
          <a:lstStyle/>
          <a:p>
            <a:pPr marL="285750" indent="-285750">
              <a:spcBef>
                <a:spcPts val="1200"/>
              </a:spcBef>
              <a:buFont typeface="Arial" panose="020B0604020202020204" pitchFamily="34" charset="0"/>
              <a:buChar char="•"/>
            </a:pPr>
            <a:r>
              <a:rPr lang="cs-CZ" dirty="0" smtClean="0"/>
              <a:t>nejistotu předpovědi</a:t>
            </a:r>
          </a:p>
        </p:txBody>
      </p:sp>
      <p:grpSp>
        <p:nvGrpSpPr>
          <p:cNvPr id="8" name="Skupina 7"/>
          <p:cNvGrpSpPr/>
          <p:nvPr/>
        </p:nvGrpSpPr>
        <p:grpSpPr>
          <a:xfrm>
            <a:off x="683568" y="2420888"/>
            <a:ext cx="3866355" cy="2736304"/>
            <a:chOff x="856399" y="708429"/>
            <a:chExt cx="2448272" cy="1656184"/>
          </a:xfrm>
        </p:grpSpPr>
        <p:cxnSp>
          <p:nvCxnSpPr>
            <p:cNvPr id="9" name="Přímá spojnice se šipkou 8"/>
            <p:cNvCxnSpPr/>
            <p:nvPr/>
          </p:nvCxnSpPr>
          <p:spPr>
            <a:xfrm>
              <a:off x="856399" y="2364613"/>
              <a:ext cx="24482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flipV="1">
              <a:off x="856399" y="708429"/>
              <a:ext cx="0" cy="1656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Volný tvar 13"/>
            <p:cNvSpPr/>
            <p:nvPr/>
          </p:nvSpPr>
          <p:spPr>
            <a:xfrm>
              <a:off x="868614" y="2083651"/>
              <a:ext cx="1030778" cy="149629"/>
            </a:xfrm>
            <a:custGeom>
              <a:avLst/>
              <a:gdLst>
                <a:gd name="connsiteX0" fmla="*/ 0 w 1030778"/>
                <a:gd name="connsiteY0" fmla="*/ 149629 h 149629"/>
                <a:gd name="connsiteX1" fmla="*/ 266008 w 1030778"/>
                <a:gd name="connsiteY1" fmla="*/ 83127 h 149629"/>
                <a:gd name="connsiteX2" fmla="*/ 390698 w 1030778"/>
                <a:gd name="connsiteY2" fmla="*/ 108065 h 149629"/>
                <a:gd name="connsiteX3" fmla="*/ 615142 w 1030778"/>
                <a:gd name="connsiteY3" fmla="*/ 99753 h 149629"/>
                <a:gd name="connsiteX4" fmla="*/ 1030778 w 1030778"/>
                <a:gd name="connsiteY4" fmla="*/ 0 h 149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778" h="149629">
                  <a:moveTo>
                    <a:pt x="0" y="149629"/>
                  </a:moveTo>
                  <a:cubicBezTo>
                    <a:pt x="100446" y="119841"/>
                    <a:pt x="200892" y="90054"/>
                    <a:pt x="266008" y="83127"/>
                  </a:cubicBezTo>
                  <a:cubicBezTo>
                    <a:pt x="331124" y="76200"/>
                    <a:pt x="332509" y="105294"/>
                    <a:pt x="390698" y="108065"/>
                  </a:cubicBezTo>
                  <a:cubicBezTo>
                    <a:pt x="448887" y="110836"/>
                    <a:pt x="508462" y="117764"/>
                    <a:pt x="615142" y="99753"/>
                  </a:cubicBezTo>
                  <a:cubicBezTo>
                    <a:pt x="721822" y="81742"/>
                    <a:pt x="876300" y="40871"/>
                    <a:pt x="103077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5" name="Volný tvar 14"/>
            <p:cNvSpPr/>
            <p:nvPr/>
          </p:nvSpPr>
          <p:spPr>
            <a:xfrm>
              <a:off x="1891080" y="1400837"/>
              <a:ext cx="1088967" cy="674501"/>
            </a:xfrm>
            <a:custGeom>
              <a:avLst/>
              <a:gdLst>
                <a:gd name="connsiteX0" fmla="*/ 0 w 1088967"/>
                <a:gd name="connsiteY0" fmla="*/ 674501 h 674501"/>
                <a:gd name="connsiteX1" fmla="*/ 224443 w 1088967"/>
                <a:gd name="connsiteY1" fmla="*/ 566436 h 674501"/>
                <a:gd name="connsiteX2" fmla="*/ 374072 w 1088967"/>
                <a:gd name="connsiteY2" fmla="*/ 350305 h 674501"/>
                <a:gd name="connsiteX3" fmla="*/ 581891 w 1088967"/>
                <a:gd name="connsiteY3" fmla="*/ 117548 h 674501"/>
                <a:gd name="connsiteX4" fmla="*/ 872836 w 1088967"/>
                <a:gd name="connsiteY4" fmla="*/ 1170 h 674501"/>
                <a:gd name="connsiteX5" fmla="*/ 1088967 w 1088967"/>
                <a:gd name="connsiteY5" fmla="*/ 67672 h 67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967" h="674501">
                  <a:moveTo>
                    <a:pt x="0" y="674501"/>
                  </a:moveTo>
                  <a:cubicBezTo>
                    <a:pt x="81049" y="647485"/>
                    <a:pt x="162098" y="620469"/>
                    <a:pt x="224443" y="566436"/>
                  </a:cubicBezTo>
                  <a:cubicBezTo>
                    <a:pt x="286788" y="512403"/>
                    <a:pt x="314497" y="425120"/>
                    <a:pt x="374072" y="350305"/>
                  </a:cubicBezTo>
                  <a:cubicBezTo>
                    <a:pt x="433647" y="275490"/>
                    <a:pt x="498764" y="175737"/>
                    <a:pt x="581891" y="117548"/>
                  </a:cubicBezTo>
                  <a:cubicBezTo>
                    <a:pt x="665018" y="59359"/>
                    <a:pt x="788323" y="9483"/>
                    <a:pt x="872836" y="1170"/>
                  </a:cubicBezTo>
                  <a:cubicBezTo>
                    <a:pt x="957349" y="-7143"/>
                    <a:pt x="1023158" y="30264"/>
                    <a:pt x="1088967" y="67672"/>
                  </a:cubicBezTo>
                </a:path>
              </a:pathLst>
            </a:cu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6" name="Volný tvar 15"/>
            <p:cNvSpPr/>
            <p:nvPr/>
          </p:nvSpPr>
          <p:spPr>
            <a:xfrm>
              <a:off x="1912354" y="1140406"/>
              <a:ext cx="1088967" cy="943245"/>
            </a:xfrm>
            <a:custGeom>
              <a:avLst/>
              <a:gdLst>
                <a:gd name="connsiteX0" fmla="*/ 0 w 1088967"/>
                <a:gd name="connsiteY0" fmla="*/ 674501 h 674501"/>
                <a:gd name="connsiteX1" fmla="*/ 224443 w 1088967"/>
                <a:gd name="connsiteY1" fmla="*/ 566436 h 674501"/>
                <a:gd name="connsiteX2" fmla="*/ 374072 w 1088967"/>
                <a:gd name="connsiteY2" fmla="*/ 350305 h 674501"/>
                <a:gd name="connsiteX3" fmla="*/ 581891 w 1088967"/>
                <a:gd name="connsiteY3" fmla="*/ 117548 h 674501"/>
                <a:gd name="connsiteX4" fmla="*/ 872836 w 1088967"/>
                <a:gd name="connsiteY4" fmla="*/ 1170 h 674501"/>
                <a:gd name="connsiteX5" fmla="*/ 1088967 w 1088967"/>
                <a:gd name="connsiteY5" fmla="*/ 67672 h 67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967" h="674501">
                  <a:moveTo>
                    <a:pt x="0" y="674501"/>
                  </a:moveTo>
                  <a:cubicBezTo>
                    <a:pt x="81049" y="647485"/>
                    <a:pt x="162098" y="620469"/>
                    <a:pt x="224443" y="566436"/>
                  </a:cubicBezTo>
                  <a:cubicBezTo>
                    <a:pt x="286788" y="512403"/>
                    <a:pt x="314497" y="425120"/>
                    <a:pt x="374072" y="350305"/>
                  </a:cubicBezTo>
                  <a:cubicBezTo>
                    <a:pt x="433647" y="275490"/>
                    <a:pt x="498764" y="175737"/>
                    <a:pt x="581891" y="117548"/>
                  </a:cubicBezTo>
                  <a:cubicBezTo>
                    <a:pt x="665018" y="59359"/>
                    <a:pt x="788323" y="9483"/>
                    <a:pt x="872836" y="1170"/>
                  </a:cubicBezTo>
                  <a:cubicBezTo>
                    <a:pt x="957349" y="-7143"/>
                    <a:pt x="1023158" y="30264"/>
                    <a:pt x="1088967" y="67672"/>
                  </a:cubicBezTo>
                </a:path>
              </a:pathLst>
            </a:cu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7" name="Volný tvar 16"/>
            <p:cNvSpPr/>
            <p:nvPr/>
          </p:nvSpPr>
          <p:spPr>
            <a:xfrm>
              <a:off x="1891080" y="957249"/>
              <a:ext cx="1072342" cy="1118089"/>
            </a:xfrm>
            <a:custGeom>
              <a:avLst/>
              <a:gdLst>
                <a:gd name="connsiteX0" fmla="*/ 0 w 1072342"/>
                <a:gd name="connsiteY0" fmla="*/ 1118089 h 1118089"/>
                <a:gd name="connsiteX1" fmla="*/ 199506 w 1072342"/>
                <a:gd name="connsiteY1" fmla="*/ 893646 h 1118089"/>
                <a:gd name="connsiteX2" fmla="*/ 407324 w 1072342"/>
                <a:gd name="connsiteY2" fmla="*/ 320068 h 1118089"/>
                <a:gd name="connsiteX3" fmla="*/ 532015 w 1072342"/>
                <a:gd name="connsiteY3" fmla="*/ 37435 h 1118089"/>
                <a:gd name="connsiteX4" fmla="*/ 631768 w 1072342"/>
                <a:gd name="connsiteY4" fmla="*/ 37435 h 1118089"/>
                <a:gd name="connsiteX5" fmla="*/ 764771 w 1072342"/>
                <a:gd name="connsiteY5" fmla="*/ 353318 h 1118089"/>
                <a:gd name="connsiteX6" fmla="*/ 1072342 w 1072342"/>
                <a:gd name="connsiteY6" fmla="*/ 611013 h 11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2342" h="1118089">
                  <a:moveTo>
                    <a:pt x="0" y="1118089"/>
                  </a:moveTo>
                  <a:cubicBezTo>
                    <a:pt x="65809" y="1072369"/>
                    <a:pt x="131619" y="1026649"/>
                    <a:pt x="199506" y="893646"/>
                  </a:cubicBezTo>
                  <a:cubicBezTo>
                    <a:pt x="267393" y="760642"/>
                    <a:pt x="351906" y="462770"/>
                    <a:pt x="407324" y="320068"/>
                  </a:cubicBezTo>
                  <a:cubicBezTo>
                    <a:pt x="462742" y="177366"/>
                    <a:pt x="494608" y="84540"/>
                    <a:pt x="532015" y="37435"/>
                  </a:cubicBezTo>
                  <a:cubicBezTo>
                    <a:pt x="569422" y="-9670"/>
                    <a:pt x="592975" y="-15212"/>
                    <a:pt x="631768" y="37435"/>
                  </a:cubicBezTo>
                  <a:cubicBezTo>
                    <a:pt x="670561" y="90082"/>
                    <a:pt x="691342" y="257722"/>
                    <a:pt x="764771" y="353318"/>
                  </a:cubicBezTo>
                  <a:cubicBezTo>
                    <a:pt x="838200" y="448914"/>
                    <a:pt x="955271" y="529963"/>
                    <a:pt x="1072342" y="611013"/>
                  </a:cubicBezTo>
                </a:path>
              </a:pathLst>
            </a:cu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8" name="Volný tvar 17"/>
            <p:cNvSpPr/>
            <p:nvPr/>
          </p:nvSpPr>
          <p:spPr>
            <a:xfrm>
              <a:off x="1924331" y="1185876"/>
              <a:ext cx="1088967" cy="897775"/>
            </a:xfrm>
            <a:custGeom>
              <a:avLst/>
              <a:gdLst>
                <a:gd name="connsiteX0" fmla="*/ 0 w 1088967"/>
                <a:gd name="connsiteY0" fmla="*/ 897775 h 897775"/>
                <a:gd name="connsiteX1" fmla="*/ 307571 w 1088967"/>
                <a:gd name="connsiteY1" fmla="*/ 748146 h 897775"/>
                <a:gd name="connsiteX2" fmla="*/ 407323 w 1088967"/>
                <a:gd name="connsiteY2" fmla="*/ 573578 h 897775"/>
                <a:gd name="connsiteX3" fmla="*/ 540327 w 1088967"/>
                <a:gd name="connsiteY3" fmla="*/ 324197 h 897775"/>
                <a:gd name="connsiteX4" fmla="*/ 723207 w 1088967"/>
                <a:gd name="connsiteY4" fmla="*/ 141317 h 897775"/>
                <a:gd name="connsiteX5" fmla="*/ 947651 w 1088967"/>
                <a:gd name="connsiteY5" fmla="*/ 99753 h 897775"/>
                <a:gd name="connsiteX6" fmla="*/ 1088967 w 1088967"/>
                <a:gd name="connsiteY6" fmla="*/ 0 h 89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967" h="897775">
                  <a:moveTo>
                    <a:pt x="0" y="897775"/>
                  </a:moveTo>
                  <a:cubicBezTo>
                    <a:pt x="119842" y="849977"/>
                    <a:pt x="239684" y="802179"/>
                    <a:pt x="307571" y="748146"/>
                  </a:cubicBezTo>
                  <a:cubicBezTo>
                    <a:pt x="375458" y="694113"/>
                    <a:pt x="368530" y="644236"/>
                    <a:pt x="407323" y="573578"/>
                  </a:cubicBezTo>
                  <a:cubicBezTo>
                    <a:pt x="446116" y="502920"/>
                    <a:pt x="487680" y="396240"/>
                    <a:pt x="540327" y="324197"/>
                  </a:cubicBezTo>
                  <a:cubicBezTo>
                    <a:pt x="592974" y="252153"/>
                    <a:pt x="655320" y="178724"/>
                    <a:pt x="723207" y="141317"/>
                  </a:cubicBezTo>
                  <a:cubicBezTo>
                    <a:pt x="791094" y="103910"/>
                    <a:pt x="886691" y="123306"/>
                    <a:pt x="947651" y="99753"/>
                  </a:cubicBezTo>
                  <a:cubicBezTo>
                    <a:pt x="1008611" y="76200"/>
                    <a:pt x="1048789" y="38100"/>
                    <a:pt x="1088967" y="0"/>
                  </a:cubicBezTo>
                </a:path>
              </a:pathLst>
            </a:cu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9" name="Volný tvar 18"/>
            <p:cNvSpPr/>
            <p:nvPr/>
          </p:nvSpPr>
          <p:spPr>
            <a:xfrm>
              <a:off x="1899392" y="960419"/>
              <a:ext cx="1072342" cy="1114919"/>
            </a:xfrm>
            <a:custGeom>
              <a:avLst/>
              <a:gdLst>
                <a:gd name="connsiteX0" fmla="*/ 0 w 1072342"/>
                <a:gd name="connsiteY0" fmla="*/ 1114919 h 1114919"/>
                <a:gd name="connsiteX1" fmla="*/ 307571 w 1072342"/>
                <a:gd name="connsiteY1" fmla="*/ 848912 h 1114919"/>
                <a:gd name="connsiteX2" fmla="*/ 498764 w 1072342"/>
                <a:gd name="connsiteY2" fmla="*/ 533028 h 1114919"/>
                <a:gd name="connsiteX3" fmla="*/ 665019 w 1072342"/>
                <a:gd name="connsiteY3" fmla="*/ 250395 h 1114919"/>
                <a:gd name="connsiteX4" fmla="*/ 822960 w 1072342"/>
                <a:gd name="connsiteY4" fmla="*/ 17639 h 1114919"/>
                <a:gd name="connsiteX5" fmla="*/ 972590 w 1072342"/>
                <a:gd name="connsiteY5" fmla="*/ 50890 h 1114919"/>
                <a:gd name="connsiteX6" fmla="*/ 1072342 w 1072342"/>
                <a:gd name="connsiteY6" fmla="*/ 325210 h 111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2342" h="1114919">
                  <a:moveTo>
                    <a:pt x="0" y="1114919"/>
                  </a:moveTo>
                  <a:cubicBezTo>
                    <a:pt x="112222" y="1030406"/>
                    <a:pt x="224444" y="945894"/>
                    <a:pt x="307571" y="848912"/>
                  </a:cubicBezTo>
                  <a:cubicBezTo>
                    <a:pt x="390698" y="751930"/>
                    <a:pt x="439189" y="632781"/>
                    <a:pt x="498764" y="533028"/>
                  </a:cubicBezTo>
                  <a:cubicBezTo>
                    <a:pt x="558339" y="433275"/>
                    <a:pt x="610986" y="336293"/>
                    <a:pt x="665019" y="250395"/>
                  </a:cubicBezTo>
                  <a:cubicBezTo>
                    <a:pt x="719052" y="164497"/>
                    <a:pt x="771698" y="50890"/>
                    <a:pt x="822960" y="17639"/>
                  </a:cubicBezTo>
                  <a:cubicBezTo>
                    <a:pt x="874222" y="-15612"/>
                    <a:pt x="931026" y="-372"/>
                    <a:pt x="972590" y="50890"/>
                  </a:cubicBezTo>
                  <a:cubicBezTo>
                    <a:pt x="1014154" y="102152"/>
                    <a:pt x="1043248" y="213681"/>
                    <a:pt x="1072342" y="325210"/>
                  </a:cubicBezTo>
                </a:path>
              </a:pathLst>
            </a:cu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0" name="Volný tvar 19"/>
            <p:cNvSpPr/>
            <p:nvPr/>
          </p:nvSpPr>
          <p:spPr>
            <a:xfrm>
              <a:off x="1907705" y="1244565"/>
              <a:ext cx="1113906" cy="847399"/>
            </a:xfrm>
            <a:custGeom>
              <a:avLst/>
              <a:gdLst>
                <a:gd name="connsiteX0" fmla="*/ 0 w 1113906"/>
                <a:gd name="connsiteY0" fmla="*/ 847399 h 847399"/>
                <a:gd name="connsiteX1" fmla="*/ 282633 w 1113906"/>
                <a:gd name="connsiteY1" fmla="*/ 489951 h 847399"/>
                <a:gd name="connsiteX2" fmla="*/ 523702 w 1113906"/>
                <a:gd name="connsiteY2" fmla="*/ 24439 h 847399"/>
                <a:gd name="connsiteX3" fmla="*/ 681644 w 1113906"/>
                <a:gd name="connsiteY3" fmla="*/ 82628 h 847399"/>
                <a:gd name="connsiteX4" fmla="*/ 764771 w 1113906"/>
                <a:gd name="connsiteY4" fmla="*/ 232257 h 847399"/>
                <a:gd name="connsiteX5" fmla="*/ 1005840 w 1113906"/>
                <a:gd name="connsiteY5" fmla="*/ 115879 h 847399"/>
                <a:gd name="connsiteX6" fmla="*/ 1113906 w 1113906"/>
                <a:gd name="connsiteY6" fmla="*/ 182380 h 84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906" h="847399">
                  <a:moveTo>
                    <a:pt x="0" y="847399"/>
                  </a:moveTo>
                  <a:cubicBezTo>
                    <a:pt x="97674" y="737255"/>
                    <a:pt x="195349" y="627111"/>
                    <a:pt x="282633" y="489951"/>
                  </a:cubicBezTo>
                  <a:cubicBezTo>
                    <a:pt x="369917" y="352791"/>
                    <a:pt x="457200" y="92326"/>
                    <a:pt x="523702" y="24439"/>
                  </a:cubicBezTo>
                  <a:cubicBezTo>
                    <a:pt x="590204" y="-43448"/>
                    <a:pt x="641466" y="47992"/>
                    <a:pt x="681644" y="82628"/>
                  </a:cubicBezTo>
                  <a:cubicBezTo>
                    <a:pt x="721822" y="117264"/>
                    <a:pt x="710738" y="226715"/>
                    <a:pt x="764771" y="232257"/>
                  </a:cubicBezTo>
                  <a:cubicBezTo>
                    <a:pt x="818804" y="237799"/>
                    <a:pt x="947651" y="124192"/>
                    <a:pt x="1005840" y="115879"/>
                  </a:cubicBezTo>
                  <a:cubicBezTo>
                    <a:pt x="1064029" y="107566"/>
                    <a:pt x="1088967" y="144973"/>
                    <a:pt x="1113906" y="182380"/>
                  </a:cubicBezTo>
                </a:path>
              </a:pathLst>
            </a:cu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grpSp>
        <p:nvGrpSpPr>
          <p:cNvPr id="31" name="Skupina 30"/>
          <p:cNvGrpSpPr/>
          <p:nvPr/>
        </p:nvGrpSpPr>
        <p:grpSpPr>
          <a:xfrm>
            <a:off x="4749480" y="2420888"/>
            <a:ext cx="3355956" cy="2736304"/>
            <a:chOff x="5752942" y="620688"/>
            <a:chExt cx="2448272" cy="1734476"/>
          </a:xfrm>
        </p:grpSpPr>
        <p:cxnSp>
          <p:nvCxnSpPr>
            <p:cNvPr id="32" name="Přímá spojnice se šipkou 31"/>
            <p:cNvCxnSpPr/>
            <p:nvPr/>
          </p:nvCxnSpPr>
          <p:spPr>
            <a:xfrm>
              <a:off x="5752942" y="2355164"/>
              <a:ext cx="24482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p:nvPr/>
          </p:nvCxnSpPr>
          <p:spPr>
            <a:xfrm flipV="1">
              <a:off x="5752942" y="698980"/>
              <a:ext cx="0" cy="1656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Volný tvar 33"/>
            <p:cNvSpPr/>
            <p:nvPr/>
          </p:nvSpPr>
          <p:spPr>
            <a:xfrm>
              <a:off x="5765157" y="2074202"/>
              <a:ext cx="1030778" cy="149629"/>
            </a:xfrm>
            <a:custGeom>
              <a:avLst/>
              <a:gdLst>
                <a:gd name="connsiteX0" fmla="*/ 0 w 1030778"/>
                <a:gd name="connsiteY0" fmla="*/ 149629 h 149629"/>
                <a:gd name="connsiteX1" fmla="*/ 266008 w 1030778"/>
                <a:gd name="connsiteY1" fmla="*/ 83127 h 149629"/>
                <a:gd name="connsiteX2" fmla="*/ 390698 w 1030778"/>
                <a:gd name="connsiteY2" fmla="*/ 108065 h 149629"/>
                <a:gd name="connsiteX3" fmla="*/ 615142 w 1030778"/>
                <a:gd name="connsiteY3" fmla="*/ 99753 h 149629"/>
                <a:gd name="connsiteX4" fmla="*/ 1030778 w 1030778"/>
                <a:gd name="connsiteY4" fmla="*/ 0 h 149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778" h="149629">
                  <a:moveTo>
                    <a:pt x="0" y="149629"/>
                  </a:moveTo>
                  <a:cubicBezTo>
                    <a:pt x="100446" y="119841"/>
                    <a:pt x="200892" y="90054"/>
                    <a:pt x="266008" y="83127"/>
                  </a:cubicBezTo>
                  <a:cubicBezTo>
                    <a:pt x="331124" y="76200"/>
                    <a:pt x="332509" y="105294"/>
                    <a:pt x="390698" y="108065"/>
                  </a:cubicBezTo>
                  <a:cubicBezTo>
                    <a:pt x="448887" y="110836"/>
                    <a:pt x="508462" y="117764"/>
                    <a:pt x="615142" y="99753"/>
                  </a:cubicBezTo>
                  <a:cubicBezTo>
                    <a:pt x="721822" y="81742"/>
                    <a:pt x="876300" y="40871"/>
                    <a:pt x="103077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5" name="Volný tvar 34"/>
            <p:cNvSpPr/>
            <p:nvPr/>
          </p:nvSpPr>
          <p:spPr>
            <a:xfrm>
              <a:off x="6787623" y="1484784"/>
              <a:ext cx="1088967" cy="581105"/>
            </a:xfrm>
            <a:custGeom>
              <a:avLst/>
              <a:gdLst>
                <a:gd name="connsiteX0" fmla="*/ 0 w 1088967"/>
                <a:gd name="connsiteY0" fmla="*/ 674501 h 674501"/>
                <a:gd name="connsiteX1" fmla="*/ 224443 w 1088967"/>
                <a:gd name="connsiteY1" fmla="*/ 566436 h 674501"/>
                <a:gd name="connsiteX2" fmla="*/ 374072 w 1088967"/>
                <a:gd name="connsiteY2" fmla="*/ 350305 h 674501"/>
                <a:gd name="connsiteX3" fmla="*/ 581891 w 1088967"/>
                <a:gd name="connsiteY3" fmla="*/ 117548 h 674501"/>
                <a:gd name="connsiteX4" fmla="*/ 872836 w 1088967"/>
                <a:gd name="connsiteY4" fmla="*/ 1170 h 674501"/>
                <a:gd name="connsiteX5" fmla="*/ 1088967 w 1088967"/>
                <a:gd name="connsiteY5" fmla="*/ 67672 h 67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967" h="674501">
                  <a:moveTo>
                    <a:pt x="0" y="674501"/>
                  </a:moveTo>
                  <a:cubicBezTo>
                    <a:pt x="81049" y="647485"/>
                    <a:pt x="162098" y="620469"/>
                    <a:pt x="224443" y="566436"/>
                  </a:cubicBezTo>
                  <a:cubicBezTo>
                    <a:pt x="286788" y="512403"/>
                    <a:pt x="314497" y="425120"/>
                    <a:pt x="374072" y="350305"/>
                  </a:cubicBezTo>
                  <a:cubicBezTo>
                    <a:pt x="433647" y="275490"/>
                    <a:pt x="498764" y="175737"/>
                    <a:pt x="581891" y="117548"/>
                  </a:cubicBezTo>
                  <a:cubicBezTo>
                    <a:pt x="665018" y="59359"/>
                    <a:pt x="788323" y="9483"/>
                    <a:pt x="872836" y="1170"/>
                  </a:cubicBezTo>
                  <a:cubicBezTo>
                    <a:pt x="957349" y="-7143"/>
                    <a:pt x="1023158" y="30264"/>
                    <a:pt x="1088967" y="67672"/>
                  </a:cubicBezTo>
                </a:path>
              </a:pathLst>
            </a:cu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6" name="Volný tvar 35"/>
            <p:cNvSpPr/>
            <p:nvPr/>
          </p:nvSpPr>
          <p:spPr>
            <a:xfrm>
              <a:off x="6808897" y="1130957"/>
              <a:ext cx="1088967" cy="943245"/>
            </a:xfrm>
            <a:custGeom>
              <a:avLst/>
              <a:gdLst>
                <a:gd name="connsiteX0" fmla="*/ 0 w 1088967"/>
                <a:gd name="connsiteY0" fmla="*/ 674501 h 674501"/>
                <a:gd name="connsiteX1" fmla="*/ 224443 w 1088967"/>
                <a:gd name="connsiteY1" fmla="*/ 566436 h 674501"/>
                <a:gd name="connsiteX2" fmla="*/ 374072 w 1088967"/>
                <a:gd name="connsiteY2" fmla="*/ 350305 h 674501"/>
                <a:gd name="connsiteX3" fmla="*/ 581891 w 1088967"/>
                <a:gd name="connsiteY3" fmla="*/ 117548 h 674501"/>
                <a:gd name="connsiteX4" fmla="*/ 872836 w 1088967"/>
                <a:gd name="connsiteY4" fmla="*/ 1170 h 674501"/>
                <a:gd name="connsiteX5" fmla="*/ 1088967 w 1088967"/>
                <a:gd name="connsiteY5" fmla="*/ 67672 h 67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967" h="674501">
                  <a:moveTo>
                    <a:pt x="0" y="674501"/>
                  </a:moveTo>
                  <a:cubicBezTo>
                    <a:pt x="81049" y="647485"/>
                    <a:pt x="162098" y="620469"/>
                    <a:pt x="224443" y="566436"/>
                  </a:cubicBezTo>
                  <a:cubicBezTo>
                    <a:pt x="286788" y="512403"/>
                    <a:pt x="314497" y="425120"/>
                    <a:pt x="374072" y="350305"/>
                  </a:cubicBezTo>
                  <a:cubicBezTo>
                    <a:pt x="433647" y="275490"/>
                    <a:pt x="498764" y="175737"/>
                    <a:pt x="581891" y="117548"/>
                  </a:cubicBezTo>
                  <a:cubicBezTo>
                    <a:pt x="665018" y="59359"/>
                    <a:pt x="788323" y="9483"/>
                    <a:pt x="872836" y="1170"/>
                  </a:cubicBezTo>
                  <a:cubicBezTo>
                    <a:pt x="957349" y="-7143"/>
                    <a:pt x="1023158" y="30264"/>
                    <a:pt x="1088967" y="67672"/>
                  </a:cubicBezTo>
                </a:path>
              </a:pathLst>
            </a:cu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7" name="Volný tvar 36"/>
            <p:cNvSpPr/>
            <p:nvPr/>
          </p:nvSpPr>
          <p:spPr>
            <a:xfrm>
              <a:off x="6787623" y="764704"/>
              <a:ext cx="1072342" cy="1301185"/>
            </a:xfrm>
            <a:custGeom>
              <a:avLst/>
              <a:gdLst>
                <a:gd name="connsiteX0" fmla="*/ 0 w 1072342"/>
                <a:gd name="connsiteY0" fmla="*/ 1118089 h 1118089"/>
                <a:gd name="connsiteX1" fmla="*/ 199506 w 1072342"/>
                <a:gd name="connsiteY1" fmla="*/ 893646 h 1118089"/>
                <a:gd name="connsiteX2" fmla="*/ 407324 w 1072342"/>
                <a:gd name="connsiteY2" fmla="*/ 320068 h 1118089"/>
                <a:gd name="connsiteX3" fmla="*/ 532015 w 1072342"/>
                <a:gd name="connsiteY3" fmla="*/ 37435 h 1118089"/>
                <a:gd name="connsiteX4" fmla="*/ 631768 w 1072342"/>
                <a:gd name="connsiteY4" fmla="*/ 37435 h 1118089"/>
                <a:gd name="connsiteX5" fmla="*/ 764771 w 1072342"/>
                <a:gd name="connsiteY5" fmla="*/ 353318 h 1118089"/>
                <a:gd name="connsiteX6" fmla="*/ 1072342 w 1072342"/>
                <a:gd name="connsiteY6" fmla="*/ 611013 h 11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2342" h="1118089">
                  <a:moveTo>
                    <a:pt x="0" y="1118089"/>
                  </a:moveTo>
                  <a:cubicBezTo>
                    <a:pt x="65809" y="1072369"/>
                    <a:pt x="131619" y="1026649"/>
                    <a:pt x="199506" y="893646"/>
                  </a:cubicBezTo>
                  <a:cubicBezTo>
                    <a:pt x="267393" y="760642"/>
                    <a:pt x="351906" y="462770"/>
                    <a:pt x="407324" y="320068"/>
                  </a:cubicBezTo>
                  <a:cubicBezTo>
                    <a:pt x="462742" y="177366"/>
                    <a:pt x="494608" y="84540"/>
                    <a:pt x="532015" y="37435"/>
                  </a:cubicBezTo>
                  <a:cubicBezTo>
                    <a:pt x="569422" y="-9670"/>
                    <a:pt x="592975" y="-15212"/>
                    <a:pt x="631768" y="37435"/>
                  </a:cubicBezTo>
                  <a:cubicBezTo>
                    <a:pt x="670561" y="90082"/>
                    <a:pt x="691342" y="257722"/>
                    <a:pt x="764771" y="353318"/>
                  </a:cubicBezTo>
                  <a:cubicBezTo>
                    <a:pt x="838200" y="448914"/>
                    <a:pt x="955271" y="529963"/>
                    <a:pt x="1072342" y="611013"/>
                  </a:cubicBezTo>
                </a:path>
              </a:pathLst>
            </a:cu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8" name="Volný tvar 37"/>
            <p:cNvSpPr/>
            <p:nvPr/>
          </p:nvSpPr>
          <p:spPr>
            <a:xfrm>
              <a:off x="6820874" y="1916832"/>
              <a:ext cx="1088967" cy="157370"/>
            </a:xfrm>
            <a:custGeom>
              <a:avLst/>
              <a:gdLst>
                <a:gd name="connsiteX0" fmla="*/ 0 w 1088967"/>
                <a:gd name="connsiteY0" fmla="*/ 897775 h 897775"/>
                <a:gd name="connsiteX1" fmla="*/ 307571 w 1088967"/>
                <a:gd name="connsiteY1" fmla="*/ 748146 h 897775"/>
                <a:gd name="connsiteX2" fmla="*/ 407323 w 1088967"/>
                <a:gd name="connsiteY2" fmla="*/ 573578 h 897775"/>
                <a:gd name="connsiteX3" fmla="*/ 540327 w 1088967"/>
                <a:gd name="connsiteY3" fmla="*/ 324197 h 897775"/>
                <a:gd name="connsiteX4" fmla="*/ 723207 w 1088967"/>
                <a:gd name="connsiteY4" fmla="*/ 141317 h 897775"/>
                <a:gd name="connsiteX5" fmla="*/ 947651 w 1088967"/>
                <a:gd name="connsiteY5" fmla="*/ 99753 h 897775"/>
                <a:gd name="connsiteX6" fmla="*/ 1088967 w 1088967"/>
                <a:gd name="connsiteY6" fmla="*/ 0 h 89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967" h="897775">
                  <a:moveTo>
                    <a:pt x="0" y="897775"/>
                  </a:moveTo>
                  <a:cubicBezTo>
                    <a:pt x="119842" y="849977"/>
                    <a:pt x="239684" y="802179"/>
                    <a:pt x="307571" y="748146"/>
                  </a:cubicBezTo>
                  <a:cubicBezTo>
                    <a:pt x="375458" y="694113"/>
                    <a:pt x="368530" y="644236"/>
                    <a:pt x="407323" y="573578"/>
                  </a:cubicBezTo>
                  <a:cubicBezTo>
                    <a:pt x="446116" y="502920"/>
                    <a:pt x="487680" y="396240"/>
                    <a:pt x="540327" y="324197"/>
                  </a:cubicBezTo>
                  <a:cubicBezTo>
                    <a:pt x="592974" y="252153"/>
                    <a:pt x="655320" y="178724"/>
                    <a:pt x="723207" y="141317"/>
                  </a:cubicBezTo>
                  <a:cubicBezTo>
                    <a:pt x="791094" y="103910"/>
                    <a:pt x="886691" y="123306"/>
                    <a:pt x="947651" y="99753"/>
                  </a:cubicBezTo>
                  <a:cubicBezTo>
                    <a:pt x="1008611" y="76200"/>
                    <a:pt x="1048789" y="38100"/>
                    <a:pt x="1088967" y="0"/>
                  </a:cubicBezTo>
                </a:path>
              </a:pathLst>
            </a:cu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9" name="Volný tvar 38"/>
            <p:cNvSpPr/>
            <p:nvPr/>
          </p:nvSpPr>
          <p:spPr>
            <a:xfrm>
              <a:off x="6795935" y="620688"/>
              <a:ext cx="1072342" cy="1445201"/>
            </a:xfrm>
            <a:custGeom>
              <a:avLst/>
              <a:gdLst>
                <a:gd name="connsiteX0" fmla="*/ 0 w 1072342"/>
                <a:gd name="connsiteY0" fmla="*/ 1114919 h 1114919"/>
                <a:gd name="connsiteX1" fmla="*/ 307571 w 1072342"/>
                <a:gd name="connsiteY1" fmla="*/ 848912 h 1114919"/>
                <a:gd name="connsiteX2" fmla="*/ 498764 w 1072342"/>
                <a:gd name="connsiteY2" fmla="*/ 533028 h 1114919"/>
                <a:gd name="connsiteX3" fmla="*/ 665019 w 1072342"/>
                <a:gd name="connsiteY3" fmla="*/ 250395 h 1114919"/>
                <a:gd name="connsiteX4" fmla="*/ 822960 w 1072342"/>
                <a:gd name="connsiteY4" fmla="*/ 17639 h 1114919"/>
                <a:gd name="connsiteX5" fmla="*/ 972590 w 1072342"/>
                <a:gd name="connsiteY5" fmla="*/ 50890 h 1114919"/>
                <a:gd name="connsiteX6" fmla="*/ 1072342 w 1072342"/>
                <a:gd name="connsiteY6" fmla="*/ 325210 h 111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2342" h="1114919">
                  <a:moveTo>
                    <a:pt x="0" y="1114919"/>
                  </a:moveTo>
                  <a:cubicBezTo>
                    <a:pt x="112222" y="1030406"/>
                    <a:pt x="224444" y="945894"/>
                    <a:pt x="307571" y="848912"/>
                  </a:cubicBezTo>
                  <a:cubicBezTo>
                    <a:pt x="390698" y="751930"/>
                    <a:pt x="439189" y="632781"/>
                    <a:pt x="498764" y="533028"/>
                  </a:cubicBezTo>
                  <a:cubicBezTo>
                    <a:pt x="558339" y="433275"/>
                    <a:pt x="610986" y="336293"/>
                    <a:pt x="665019" y="250395"/>
                  </a:cubicBezTo>
                  <a:cubicBezTo>
                    <a:pt x="719052" y="164497"/>
                    <a:pt x="771698" y="50890"/>
                    <a:pt x="822960" y="17639"/>
                  </a:cubicBezTo>
                  <a:cubicBezTo>
                    <a:pt x="874222" y="-15612"/>
                    <a:pt x="931026" y="-372"/>
                    <a:pt x="972590" y="50890"/>
                  </a:cubicBezTo>
                  <a:cubicBezTo>
                    <a:pt x="1014154" y="102152"/>
                    <a:pt x="1043248" y="213681"/>
                    <a:pt x="1072342" y="325210"/>
                  </a:cubicBezTo>
                </a:path>
              </a:pathLst>
            </a:cu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40" name="Volný tvar 39"/>
            <p:cNvSpPr/>
            <p:nvPr/>
          </p:nvSpPr>
          <p:spPr>
            <a:xfrm>
              <a:off x="6804248" y="1700808"/>
              <a:ext cx="1113906" cy="381707"/>
            </a:xfrm>
            <a:custGeom>
              <a:avLst/>
              <a:gdLst>
                <a:gd name="connsiteX0" fmla="*/ 0 w 1113906"/>
                <a:gd name="connsiteY0" fmla="*/ 847399 h 847399"/>
                <a:gd name="connsiteX1" fmla="*/ 282633 w 1113906"/>
                <a:gd name="connsiteY1" fmla="*/ 489951 h 847399"/>
                <a:gd name="connsiteX2" fmla="*/ 523702 w 1113906"/>
                <a:gd name="connsiteY2" fmla="*/ 24439 h 847399"/>
                <a:gd name="connsiteX3" fmla="*/ 681644 w 1113906"/>
                <a:gd name="connsiteY3" fmla="*/ 82628 h 847399"/>
                <a:gd name="connsiteX4" fmla="*/ 764771 w 1113906"/>
                <a:gd name="connsiteY4" fmla="*/ 232257 h 847399"/>
                <a:gd name="connsiteX5" fmla="*/ 1005840 w 1113906"/>
                <a:gd name="connsiteY5" fmla="*/ 115879 h 847399"/>
                <a:gd name="connsiteX6" fmla="*/ 1113906 w 1113906"/>
                <a:gd name="connsiteY6" fmla="*/ 182380 h 84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906" h="847399">
                  <a:moveTo>
                    <a:pt x="0" y="847399"/>
                  </a:moveTo>
                  <a:cubicBezTo>
                    <a:pt x="97674" y="737255"/>
                    <a:pt x="195349" y="627111"/>
                    <a:pt x="282633" y="489951"/>
                  </a:cubicBezTo>
                  <a:cubicBezTo>
                    <a:pt x="369917" y="352791"/>
                    <a:pt x="457200" y="92326"/>
                    <a:pt x="523702" y="24439"/>
                  </a:cubicBezTo>
                  <a:cubicBezTo>
                    <a:pt x="590204" y="-43448"/>
                    <a:pt x="641466" y="47992"/>
                    <a:pt x="681644" y="82628"/>
                  </a:cubicBezTo>
                  <a:cubicBezTo>
                    <a:pt x="721822" y="117264"/>
                    <a:pt x="710738" y="226715"/>
                    <a:pt x="764771" y="232257"/>
                  </a:cubicBezTo>
                  <a:cubicBezTo>
                    <a:pt x="818804" y="237799"/>
                    <a:pt x="947651" y="124192"/>
                    <a:pt x="1005840" y="115879"/>
                  </a:cubicBezTo>
                  <a:cubicBezTo>
                    <a:pt x="1064029" y="107566"/>
                    <a:pt x="1088967" y="144973"/>
                    <a:pt x="1113906" y="182380"/>
                  </a:cubicBezTo>
                </a:path>
              </a:pathLst>
            </a:cu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sp>
        <p:nvSpPr>
          <p:cNvPr id="7" name="TextovéPole 6"/>
          <p:cNvSpPr txBox="1"/>
          <p:nvPr/>
        </p:nvSpPr>
        <p:spPr>
          <a:xfrm>
            <a:off x="683568" y="5297065"/>
            <a:ext cx="3122664" cy="369332"/>
          </a:xfrm>
          <a:prstGeom prst="rect">
            <a:avLst/>
          </a:prstGeom>
          <a:noFill/>
        </p:spPr>
        <p:txBody>
          <a:bodyPr wrap="square" rtlCol="0">
            <a:spAutoFit/>
          </a:bodyPr>
          <a:lstStyle/>
          <a:p>
            <a:r>
              <a:rPr lang="cs-CZ" dirty="0" smtClean="0">
                <a:sym typeface="Webdings" panose="05030102010509060703" pitchFamily="18" charset="2"/>
              </a:rPr>
              <a:t></a:t>
            </a:r>
            <a:r>
              <a:rPr lang="cs-CZ" sz="1400" i="1" dirty="0" smtClean="0">
                <a:sym typeface="Webdings" panose="05030102010509060703" pitchFamily="18" charset="2"/>
              </a:rPr>
              <a:t>více spolehlivá předpověď</a:t>
            </a:r>
            <a:endParaRPr lang="cs-CZ" sz="1400" i="1" dirty="0"/>
          </a:p>
        </p:txBody>
      </p:sp>
      <p:sp>
        <p:nvSpPr>
          <p:cNvPr id="66" name="TextovéPole 65"/>
          <p:cNvSpPr txBox="1"/>
          <p:nvPr/>
        </p:nvSpPr>
        <p:spPr>
          <a:xfrm>
            <a:off x="4744826" y="5278632"/>
            <a:ext cx="2904237" cy="369332"/>
          </a:xfrm>
          <a:prstGeom prst="rect">
            <a:avLst/>
          </a:prstGeom>
          <a:noFill/>
        </p:spPr>
        <p:txBody>
          <a:bodyPr wrap="square" rtlCol="0">
            <a:spAutoFit/>
          </a:bodyPr>
          <a:lstStyle/>
          <a:p>
            <a:r>
              <a:rPr lang="cs-CZ" dirty="0" smtClean="0">
                <a:sym typeface="Webdings" panose="05030102010509060703" pitchFamily="18" charset="2"/>
              </a:rPr>
              <a:t></a:t>
            </a:r>
            <a:r>
              <a:rPr lang="cs-CZ" sz="1400" i="1" dirty="0" smtClean="0">
                <a:sym typeface="Webdings" panose="05030102010509060703" pitchFamily="18" charset="2"/>
              </a:rPr>
              <a:t>méně spolehlivá předpověď</a:t>
            </a:r>
            <a:endParaRPr lang="cs-CZ" sz="1400" i="1" dirty="0"/>
          </a:p>
        </p:txBody>
      </p:sp>
    </p:spTree>
    <p:extLst>
      <p:ext uri="{BB962C8B-B14F-4D97-AF65-F5344CB8AC3E}">
        <p14:creationId xmlns:p14="http://schemas.microsoft.com/office/powerpoint/2010/main" val="1438371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07504" y="404664"/>
            <a:ext cx="5981125" cy="415498"/>
          </a:xfrm>
          <a:prstGeom prst="rect">
            <a:avLst/>
          </a:prstGeom>
          <a:noFill/>
        </p:spPr>
        <p:txBody>
          <a:bodyPr wrap="none" rtlCol="0">
            <a:spAutoFit/>
          </a:bodyPr>
          <a:lstStyle/>
          <a:p>
            <a:r>
              <a:rPr lang="cs-CZ" sz="2100" b="1" dirty="0" smtClean="0"/>
              <a:t>Pravděpodobnostní hydrologické předpovědi</a:t>
            </a:r>
            <a:endParaRPr lang="cs-CZ" sz="2100" b="1" dirty="0"/>
          </a:p>
        </p:txBody>
      </p:sp>
      <p:sp>
        <p:nvSpPr>
          <p:cNvPr id="10" name="TextovéPole 9"/>
          <p:cNvSpPr txBox="1"/>
          <p:nvPr/>
        </p:nvSpPr>
        <p:spPr>
          <a:xfrm>
            <a:off x="61785" y="1112984"/>
            <a:ext cx="2250937" cy="415498"/>
          </a:xfrm>
          <a:prstGeom prst="rect">
            <a:avLst/>
          </a:prstGeom>
          <a:noFill/>
        </p:spPr>
        <p:txBody>
          <a:bodyPr wrap="none" rtlCol="0">
            <a:spAutoFit/>
          </a:bodyPr>
          <a:lstStyle/>
          <a:p>
            <a:r>
              <a:rPr lang="cs-CZ" sz="2100" b="1" dirty="0" smtClean="0"/>
              <a:t>Co nám ukazují:</a:t>
            </a:r>
            <a:endParaRPr lang="cs-CZ" sz="2100" b="1" dirty="0"/>
          </a:p>
        </p:txBody>
      </p:sp>
      <p:grpSp>
        <p:nvGrpSpPr>
          <p:cNvPr id="41" name="Skupina 40"/>
          <p:cNvGrpSpPr/>
          <p:nvPr/>
        </p:nvGrpSpPr>
        <p:grpSpPr>
          <a:xfrm>
            <a:off x="317031" y="2204864"/>
            <a:ext cx="4371973" cy="3880614"/>
            <a:chOff x="868614" y="2924944"/>
            <a:chExt cx="2551258" cy="1656184"/>
          </a:xfrm>
        </p:grpSpPr>
        <p:cxnSp>
          <p:nvCxnSpPr>
            <p:cNvPr id="42" name="Přímá spojnice se šipkou 41"/>
            <p:cNvCxnSpPr/>
            <p:nvPr/>
          </p:nvCxnSpPr>
          <p:spPr>
            <a:xfrm>
              <a:off x="868614" y="4581128"/>
              <a:ext cx="24482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Přímá spojnice se šipkou 42"/>
            <p:cNvCxnSpPr/>
            <p:nvPr/>
          </p:nvCxnSpPr>
          <p:spPr>
            <a:xfrm flipV="1">
              <a:off x="868614" y="2924944"/>
              <a:ext cx="0" cy="1656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Volný tvar 43"/>
            <p:cNvSpPr/>
            <p:nvPr/>
          </p:nvSpPr>
          <p:spPr>
            <a:xfrm>
              <a:off x="880829" y="4300166"/>
              <a:ext cx="1030778" cy="149629"/>
            </a:xfrm>
            <a:custGeom>
              <a:avLst/>
              <a:gdLst>
                <a:gd name="connsiteX0" fmla="*/ 0 w 1030778"/>
                <a:gd name="connsiteY0" fmla="*/ 149629 h 149629"/>
                <a:gd name="connsiteX1" fmla="*/ 266008 w 1030778"/>
                <a:gd name="connsiteY1" fmla="*/ 83127 h 149629"/>
                <a:gd name="connsiteX2" fmla="*/ 390698 w 1030778"/>
                <a:gd name="connsiteY2" fmla="*/ 108065 h 149629"/>
                <a:gd name="connsiteX3" fmla="*/ 615142 w 1030778"/>
                <a:gd name="connsiteY3" fmla="*/ 99753 h 149629"/>
                <a:gd name="connsiteX4" fmla="*/ 1030778 w 1030778"/>
                <a:gd name="connsiteY4" fmla="*/ 0 h 149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778" h="149629">
                  <a:moveTo>
                    <a:pt x="0" y="149629"/>
                  </a:moveTo>
                  <a:cubicBezTo>
                    <a:pt x="100446" y="119841"/>
                    <a:pt x="200892" y="90054"/>
                    <a:pt x="266008" y="83127"/>
                  </a:cubicBezTo>
                  <a:cubicBezTo>
                    <a:pt x="331124" y="76200"/>
                    <a:pt x="332509" y="105294"/>
                    <a:pt x="390698" y="108065"/>
                  </a:cubicBezTo>
                  <a:cubicBezTo>
                    <a:pt x="448887" y="110836"/>
                    <a:pt x="508462" y="117764"/>
                    <a:pt x="615142" y="99753"/>
                  </a:cubicBezTo>
                  <a:cubicBezTo>
                    <a:pt x="721822" y="81742"/>
                    <a:pt x="876300" y="40871"/>
                    <a:pt x="103077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45" name="Volný tvar 44"/>
            <p:cNvSpPr/>
            <p:nvPr/>
          </p:nvSpPr>
          <p:spPr>
            <a:xfrm>
              <a:off x="1903295" y="3617352"/>
              <a:ext cx="1088967" cy="674501"/>
            </a:xfrm>
            <a:custGeom>
              <a:avLst/>
              <a:gdLst>
                <a:gd name="connsiteX0" fmla="*/ 0 w 1088967"/>
                <a:gd name="connsiteY0" fmla="*/ 674501 h 674501"/>
                <a:gd name="connsiteX1" fmla="*/ 224443 w 1088967"/>
                <a:gd name="connsiteY1" fmla="*/ 566436 h 674501"/>
                <a:gd name="connsiteX2" fmla="*/ 374072 w 1088967"/>
                <a:gd name="connsiteY2" fmla="*/ 350305 h 674501"/>
                <a:gd name="connsiteX3" fmla="*/ 581891 w 1088967"/>
                <a:gd name="connsiteY3" fmla="*/ 117548 h 674501"/>
                <a:gd name="connsiteX4" fmla="*/ 872836 w 1088967"/>
                <a:gd name="connsiteY4" fmla="*/ 1170 h 674501"/>
                <a:gd name="connsiteX5" fmla="*/ 1088967 w 1088967"/>
                <a:gd name="connsiteY5" fmla="*/ 67672 h 67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967" h="674501">
                  <a:moveTo>
                    <a:pt x="0" y="674501"/>
                  </a:moveTo>
                  <a:cubicBezTo>
                    <a:pt x="81049" y="647485"/>
                    <a:pt x="162098" y="620469"/>
                    <a:pt x="224443" y="566436"/>
                  </a:cubicBezTo>
                  <a:cubicBezTo>
                    <a:pt x="286788" y="512403"/>
                    <a:pt x="314497" y="425120"/>
                    <a:pt x="374072" y="350305"/>
                  </a:cubicBezTo>
                  <a:cubicBezTo>
                    <a:pt x="433647" y="275490"/>
                    <a:pt x="498764" y="175737"/>
                    <a:pt x="581891" y="117548"/>
                  </a:cubicBezTo>
                  <a:cubicBezTo>
                    <a:pt x="665018" y="59359"/>
                    <a:pt x="788323" y="9483"/>
                    <a:pt x="872836" y="1170"/>
                  </a:cubicBezTo>
                  <a:cubicBezTo>
                    <a:pt x="957349" y="-7143"/>
                    <a:pt x="1023158" y="30264"/>
                    <a:pt x="1088967" y="67672"/>
                  </a:cubicBezTo>
                </a:path>
              </a:pathLst>
            </a:cu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46" name="Volný tvar 45"/>
            <p:cNvSpPr/>
            <p:nvPr/>
          </p:nvSpPr>
          <p:spPr>
            <a:xfrm>
              <a:off x="1924569" y="3356921"/>
              <a:ext cx="1088967" cy="943245"/>
            </a:xfrm>
            <a:custGeom>
              <a:avLst/>
              <a:gdLst>
                <a:gd name="connsiteX0" fmla="*/ 0 w 1088967"/>
                <a:gd name="connsiteY0" fmla="*/ 674501 h 674501"/>
                <a:gd name="connsiteX1" fmla="*/ 224443 w 1088967"/>
                <a:gd name="connsiteY1" fmla="*/ 566436 h 674501"/>
                <a:gd name="connsiteX2" fmla="*/ 374072 w 1088967"/>
                <a:gd name="connsiteY2" fmla="*/ 350305 h 674501"/>
                <a:gd name="connsiteX3" fmla="*/ 581891 w 1088967"/>
                <a:gd name="connsiteY3" fmla="*/ 117548 h 674501"/>
                <a:gd name="connsiteX4" fmla="*/ 872836 w 1088967"/>
                <a:gd name="connsiteY4" fmla="*/ 1170 h 674501"/>
                <a:gd name="connsiteX5" fmla="*/ 1088967 w 1088967"/>
                <a:gd name="connsiteY5" fmla="*/ 67672 h 67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967" h="674501">
                  <a:moveTo>
                    <a:pt x="0" y="674501"/>
                  </a:moveTo>
                  <a:cubicBezTo>
                    <a:pt x="81049" y="647485"/>
                    <a:pt x="162098" y="620469"/>
                    <a:pt x="224443" y="566436"/>
                  </a:cubicBezTo>
                  <a:cubicBezTo>
                    <a:pt x="286788" y="512403"/>
                    <a:pt x="314497" y="425120"/>
                    <a:pt x="374072" y="350305"/>
                  </a:cubicBezTo>
                  <a:cubicBezTo>
                    <a:pt x="433647" y="275490"/>
                    <a:pt x="498764" y="175737"/>
                    <a:pt x="581891" y="117548"/>
                  </a:cubicBezTo>
                  <a:cubicBezTo>
                    <a:pt x="665018" y="59359"/>
                    <a:pt x="788323" y="9483"/>
                    <a:pt x="872836" y="1170"/>
                  </a:cubicBezTo>
                  <a:cubicBezTo>
                    <a:pt x="957349" y="-7143"/>
                    <a:pt x="1023158" y="30264"/>
                    <a:pt x="1088967" y="67672"/>
                  </a:cubicBezTo>
                </a:path>
              </a:pathLst>
            </a:cu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47" name="Volný tvar 46"/>
            <p:cNvSpPr/>
            <p:nvPr/>
          </p:nvSpPr>
          <p:spPr>
            <a:xfrm>
              <a:off x="1903295" y="3173764"/>
              <a:ext cx="1072342" cy="1118089"/>
            </a:xfrm>
            <a:custGeom>
              <a:avLst/>
              <a:gdLst>
                <a:gd name="connsiteX0" fmla="*/ 0 w 1072342"/>
                <a:gd name="connsiteY0" fmla="*/ 1118089 h 1118089"/>
                <a:gd name="connsiteX1" fmla="*/ 199506 w 1072342"/>
                <a:gd name="connsiteY1" fmla="*/ 893646 h 1118089"/>
                <a:gd name="connsiteX2" fmla="*/ 407324 w 1072342"/>
                <a:gd name="connsiteY2" fmla="*/ 320068 h 1118089"/>
                <a:gd name="connsiteX3" fmla="*/ 532015 w 1072342"/>
                <a:gd name="connsiteY3" fmla="*/ 37435 h 1118089"/>
                <a:gd name="connsiteX4" fmla="*/ 631768 w 1072342"/>
                <a:gd name="connsiteY4" fmla="*/ 37435 h 1118089"/>
                <a:gd name="connsiteX5" fmla="*/ 764771 w 1072342"/>
                <a:gd name="connsiteY5" fmla="*/ 353318 h 1118089"/>
                <a:gd name="connsiteX6" fmla="*/ 1072342 w 1072342"/>
                <a:gd name="connsiteY6" fmla="*/ 611013 h 11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2342" h="1118089">
                  <a:moveTo>
                    <a:pt x="0" y="1118089"/>
                  </a:moveTo>
                  <a:cubicBezTo>
                    <a:pt x="65809" y="1072369"/>
                    <a:pt x="131619" y="1026649"/>
                    <a:pt x="199506" y="893646"/>
                  </a:cubicBezTo>
                  <a:cubicBezTo>
                    <a:pt x="267393" y="760642"/>
                    <a:pt x="351906" y="462770"/>
                    <a:pt x="407324" y="320068"/>
                  </a:cubicBezTo>
                  <a:cubicBezTo>
                    <a:pt x="462742" y="177366"/>
                    <a:pt x="494608" y="84540"/>
                    <a:pt x="532015" y="37435"/>
                  </a:cubicBezTo>
                  <a:cubicBezTo>
                    <a:pt x="569422" y="-9670"/>
                    <a:pt x="592975" y="-15212"/>
                    <a:pt x="631768" y="37435"/>
                  </a:cubicBezTo>
                  <a:cubicBezTo>
                    <a:pt x="670561" y="90082"/>
                    <a:pt x="691342" y="257722"/>
                    <a:pt x="764771" y="353318"/>
                  </a:cubicBezTo>
                  <a:cubicBezTo>
                    <a:pt x="838200" y="448914"/>
                    <a:pt x="955271" y="529963"/>
                    <a:pt x="1072342" y="611013"/>
                  </a:cubicBezTo>
                </a:path>
              </a:pathLst>
            </a:cu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48" name="Volný tvar 47"/>
            <p:cNvSpPr/>
            <p:nvPr/>
          </p:nvSpPr>
          <p:spPr>
            <a:xfrm>
              <a:off x="1936546" y="3402391"/>
              <a:ext cx="1088967" cy="897775"/>
            </a:xfrm>
            <a:custGeom>
              <a:avLst/>
              <a:gdLst>
                <a:gd name="connsiteX0" fmla="*/ 0 w 1088967"/>
                <a:gd name="connsiteY0" fmla="*/ 897775 h 897775"/>
                <a:gd name="connsiteX1" fmla="*/ 307571 w 1088967"/>
                <a:gd name="connsiteY1" fmla="*/ 748146 h 897775"/>
                <a:gd name="connsiteX2" fmla="*/ 407323 w 1088967"/>
                <a:gd name="connsiteY2" fmla="*/ 573578 h 897775"/>
                <a:gd name="connsiteX3" fmla="*/ 540327 w 1088967"/>
                <a:gd name="connsiteY3" fmla="*/ 324197 h 897775"/>
                <a:gd name="connsiteX4" fmla="*/ 723207 w 1088967"/>
                <a:gd name="connsiteY4" fmla="*/ 141317 h 897775"/>
                <a:gd name="connsiteX5" fmla="*/ 947651 w 1088967"/>
                <a:gd name="connsiteY5" fmla="*/ 99753 h 897775"/>
                <a:gd name="connsiteX6" fmla="*/ 1088967 w 1088967"/>
                <a:gd name="connsiteY6" fmla="*/ 0 h 89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967" h="897775">
                  <a:moveTo>
                    <a:pt x="0" y="897775"/>
                  </a:moveTo>
                  <a:cubicBezTo>
                    <a:pt x="119842" y="849977"/>
                    <a:pt x="239684" y="802179"/>
                    <a:pt x="307571" y="748146"/>
                  </a:cubicBezTo>
                  <a:cubicBezTo>
                    <a:pt x="375458" y="694113"/>
                    <a:pt x="368530" y="644236"/>
                    <a:pt x="407323" y="573578"/>
                  </a:cubicBezTo>
                  <a:cubicBezTo>
                    <a:pt x="446116" y="502920"/>
                    <a:pt x="487680" y="396240"/>
                    <a:pt x="540327" y="324197"/>
                  </a:cubicBezTo>
                  <a:cubicBezTo>
                    <a:pt x="592974" y="252153"/>
                    <a:pt x="655320" y="178724"/>
                    <a:pt x="723207" y="141317"/>
                  </a:cubicBezTo>
                  <a:cubicBezTo>
                    <a:pt x="791094" y="103910"/>
                    <a:pt x="886691" y="123306"/>
                    <a:pt x="947651" y="99753"/>
                  </a:cubicBezTo>
                  <a:cubicBezTo>
                    <a:pt x="1008611" y="76200"/>
                    <a:pt x="1048789" y="38100"/>
                    <a:pt x="1088967" y="0"/>
                  </a:cubicBezTo>
                </a:path>
              </a:pathLst>
            </a:cu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49" name="Volný tvar 48"/>
            <p:cNvSpPr/>
            <p:nvPr/>
          </p:nvSpPr>
          <p:spPr>
            <a:xfrm>
              <a:off x="1911607" y="3176934"/>
              <a:ext cx="1072342" cy="1114919"/>
            </a:xfrm>
            <a:custGeom>
              <a:avLst/>
              <a:gdLst>
                <a:gd name="connsiteX0" fmla="*/ 0 w 1072342"/>
                <a:gd name="connsiteY0" fmla="*/ 1114919 h 1114919"/>
                <a:gd name="connsiteX1" fmla="*/ 307571 w 1072342"/>
                <a:gd name="connsiteY1" fmla="*/ 848912 h 1114919"/>
                <a:gd name="connsiteX2" fmla="*/ 498764 w 1072342"/>
                <a:gd name="connsiteY2" fmla="*/ 533028 h 1114919"/>
                <a:gd name="connsiteX3" fmla="*/ 665019 w 1072342"/>
                <a:gd name="connsiteY3" fmla="*/ 250395 h 1114919"/>
                <a:gd name="connsiteX4" fmla="*/ 822960 w 1072342"/>
                <a:gd name="connsiteY4" fmla="*/ 17639 h 1114919"/>
                <a:gd name="connsiteX5" fmla="*/ 972590 w 1072342"/>
                <a:gd name="connsiteY5" fmla="*/ 50890 h 1114919"/>
                <a:gd name="connsiteX6" fmla="*/ 1072342 w 1072342"/>
                <a:gd name="connsiteY6" fmla="*/ 325210 h 111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2342" h="1114919">
                  <a:moveTo>
                    <a:pt x="0" y="1114919"/>
                  </a:moveTo>
                  <a:cubicBezTo>
                    <a:pt x="112222" y="1030406"/>
                    <a:pt x="224444" y="945894"/>
                    <a:pt x="307571" y="848912"/>
                  </a:cubicBezTo>
                  <a:cubicBezTo>
                    <a:pt x="390698" y="751930"/>
                    <a:pt x="439189" y="632781"/>
                    <a:pt x="498764" y="533028"/>
                  </a:cubicBezTo>
                  <a:cubicBezTo>
                    <a:pt x="558339" y="433275"/>
                    <a:pt x="610986" y="336293"/>
                    <a:pt x="665019" y="250395"/>
                  </a:cubicBezTo>
                  <a:cubicBezTo>
                    <a:pt x="719052" y="164497"/>
                    <a:pt x="771698" y="50890"/>
                    <a:pt x="822960" y="17639"/>
                  </a:cubicBezTo>
                  <a:cubicBezTo>
                    <a:pt x="874222" y="-15612"/>
                    <a:pt x="931026" y="-372"/>
                    <a:pt x="972590" y="50890"/>
                  </a:cubicBezTo>
                  <a:cubicBezTo>
                    <a:pt x="1014154" y="102152"/>
                    <a:pt x="1043248" y="213681"/>
                    <a:pt x="1072342" y="325210"/>
                  </a:cubicBezTo>
                </a:path>
              </a:pathLst>
            </a:cu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50" name="Volný tvar 49"/>
            <p:cNvSpPr/>
            <p:nvPr/>
          </p:nvSpPr>
          <p:spPr>
            <a:xfrm>
              <a:off x="1919920" y="3461080"/>
              <a:ext cx="1113906" cy="847399"/>
            </a:xfrm>
            <a:custGeom>
              <a:avLst/>
              <a:gdLst>
                <a:gd name="connsiteX0" fmla="*/ 0 w 1113906"/>
                <a:gd name="connsiteY0" fmla="*/ 847399 h 847399"/>
                <a:gd name="connsiteX1" fmla="*/ 282633 w 1113906"/>
                <a:gd name="connsiteY1" fmla="*/ 489951 h 847399"/>
                <a:gd name="connsiteX2" fmla="*/ 523702 w 1113906"/>
                <a:gd name="connsiteY2" fmla="*/ 24439 h 847399"/>
                <a:gd name="connsiteX3" fmla="*/ 681644 w 1113906"/>
                <a:gd name="connsiteY3" fmla="*/ 82628 h 847399"/>
                <a:gd name="connsiteX4" fmla="*/ 764771 w 1113906"/>
                <a:gd name="connsiteY4" fmla="*/ 232257 h 847399"/>
                <a:gd name="connsiteX5" fmla="*/ 1005840 w 1113906"/>
                <a:gd name="connsiteY5" fmla="*/ 115879 h 847399"/>
                <a:gd name="connsiteX6" fmla="*/ 1113906 w 1113906"/>
                <a:gd name="connsiteY6" fmla="*/ 182380 h 84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906" h="847399">
                  <a:moveTo>
                    <a:pt x="0" y="847399"/>
                  </a:moveTo>
                  <a:cubicBezTo>
                    <a:pt x="97674" y="737255"/>
                    <a:pt x="195349" y="627111"/>
                    <a:pt x="282633" y="489951"/>
                  </a:cubicBezTo>
                  <a:cubicBezTo>
                    <a:pt x="369917" y="352791"/>
                    <a:pt x="457200" y="92326"/>
                    <a:pt x="523702" y="24439"/>
                  </a:cubicBezTo>
                  <a:cubicBezTo>
                    <a:pt x="590204" y="-43448"/>
                    <a:pt x="641466" y="47992"/>
                    <a:pt x="681644" y="82628"/>
                  </a:cubicBezTo>
                  <a:cubicBezTo>
                    <a:pt x="721822" y="117264"/>
                    <a:pt x="710738" y="226715"/>
                    <a:pt x="764771" y="232257"/>
                  </a:cubicBezTo>
                  <a:cubicBezTo>
                    <a:pt x="818804" y="237799"/>
                    <a:pt x="947651" y="124192"/>
                    <a:pt x="1005840" y="115879"/>
                  </a:cubicBezTo>
                  <a:cubicBezTo>
                    <a:pt x="1064029" y="107566"/>
                    <a:pt x="1088967" y="144973"/>
                    <a:pt x="1113906" y="182380"/>
                  </a:cubicBezTo>
                </a:path>
              </a:pathLst>
            </a:cu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cxnSp>
          <p:nvCxnSpPr>
            <p:cNvPr id="51" name="Přímá spojnice 50"/>
            <p:cNvCxnSpPr/>
            <p:nvPr/>
          </p:nvCxnSpPr>
          <p:spPr>
            <a:xfrm>
              <a:off x="971600" y="3617352"/>
              <a:ext cx="244827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Přímá spojnice 51"/>
            <p:cNvCxnSpPr/>
            <p:nvPr/>
          </p:nvCxnSpPr>
          <p:spPr>
            <a:xfrm>
              <a:off x="971600" y="3294506"/>
              <a:ext cx="24482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ovéPole 52"/>
            <p:cNvSpPr txBox="1"/>
            <p:nvPr/>
          </p:nvSpPr>
          <p:spPr>
            <a:xfrm>
              <a:off x="914122" y="3367902"/>
              <a:ext cx="1215397" cy="307777"/>
            </a:xfrm>
            <a:prstGeom prst="rect">
              <a:avLst/>
            </a:prstGeom>
            <a:noFill/>
          </p:spPr>
          <p:txBody>
            <a:bodyPr wrap="none" rtlCol="0">
              <a:spAutoFit/>
            </a:bodyPr>
            <a:lstStyle/>
            <a:p>
              <a:r>
                <a:rPr lang="cs-CZ" sz="1400" b="1" dirty="0" smtClean="0"/>
                <a:t>riziko = 80%</a:t>
              </a:r>
              <a:endParaRPr lang="cs-CZ" sz="1400" b="1" dirty="0"/>
            </a:p>
          </p:txBody>
        </p:sp>
        <p:sp>
          <p:nvSpPr>
            <p:cNvPr id="54" name="TextovéPole 53"/>
            <p:cNvSpPr txBox="1"/>
            <p:nvPr/>
          </p:nvSpPr>
          <p:spPr>
            <a:xfrm>
              <a:off x="924788" y="3014036"/>
              <a:ext cx="1215397" cy="307777"/>
            </a:xfrm>
            <a:prstGeom prst="rect">
              <a:avLst/>
            </a:prstGeom>
            <a:noFill/>
          </p:spPr>
          <p:txBody>
            <a:bodyPr wrap="none" rtlCol="0">
              <a:spAutoFit/>
            </a:bodyPr>
            <a:lstStyle/>
            <a:p>
              <a:r>
                <a:rPr lang="cs-CZ" sz="1400" b="1" dirty="0" smtClean="0"/>
                <a:t>riziko = 20%</a:t>
              </a:r>
              <a:endParaRPr lang="cs-CZ" sz="1400" b="1" dirty="0"/>
            </a:p>
          </p:txBody>
        </p:sp>
      </p:grpSp>
      <p:sp>
        <p:nvSpPr>
          <p:cNvPr id="2" name="Obdélník 1"/>
          <p:cNvSpPr/>
          <p:nvPr/>
        </p:nvSpPr>
        <p:spPr>
          <a:xfrm>
            <a:off x="317031" y="1621660"/>
            <a:ext cx="6295463" cy="369332"/>
          </a:xfrm>
          <a:prstGeom prst="rect">
            <a:avLst/>
          </a:prstGeom>
        </p:spPr>
        <p:txBody>
          <a:bodyPr wrap="square">
            <a:spAutoFit/>
          </a:bodyPr>
          <a:lstStyle/>
          <a:p>
            <a:pPr marL="285750" indent="-285750">
              <a:spcBef>
                <a:spcPts val="1200"/>
              </a:spcBef>
              <a:buFont typeface="Arial" panose="020B0604020202020204" pitchFamily="34" charset="0"/>
              <a:buChar char="•"/>
            </a:pPr>
            <a:r>
              <a:rPr lang="cs-CZ" dirty="0"/>
              <a:t>pravděpodobnosti </a:t>
            </a:r>
            <a:r>
              <a:rPr lang="cs-CZ" dirty="0" smtClean="0"/>
              <a:t>překročení </a:t>
            </a:r>
            <a:r>
              <a:rPr lang="cs-CZ" dirty="0"/>
              <a:t>prahového průtoku</a:t>
            </a:r>
          </a:p>
        </p:txBody>
      </p:sp>
      <p:pic>
        <p:nvPicPr>
          <p:cNvPr id="4" name="Obrázek 3"/>
          <p:cNvPicPr>
            <a:picLocks noChangeAspect="1"/>
          </p:cNvPicPr>
          <p:nvPr/>
        </p:nvPicPr>
        <p:blipFill>
          <a:blip r:embed="rId2"/>
          <a:stretch>
            <a:fillRect/>
          </a:stretch>
        </p:blipFill>
        <p:spPr>
          <a:xfrm>
            <a:off x="4788024" y="4794629"/>
            <a:ext cx="3991315" cy="1304006"/>
          </a:xfrm>
          <a:prstGeom prst="rect">
            <a:avLst/>
          </a:prstGeom>
        </p:spPr>
      </p:pic>
    </p:spTree>
    <p:extLst>
      <p:ext uri="{BB962C8B-B14F-4D97-AF65-F5344CB8AC3E}">
        <p14:creationId xmlns:p14="http://schemas.microsoft.com/office/powerpoint/2010/main" val="1881758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07504" y="404664"/>
            <a:ext cx="5981125" cy="415498"/>
          </a:xfrm>
          <a:prstGeom prst="rect">
            <a:avLst/>
          </a:prstGeom>
          <a:noFill/>
        </p:spPr>
        <p:txBody>
          <a:bodyPr wrap="none" rtlCol="0">
            <a:spAutoFit/>
          </a:bodyPr>
          <a:lstStyle/>
          <a:p>
            <a:r>
              <a:rPr lang="cs-CZ" sz="2100" b="1" dirty="0" smtClean="0"/>
              <a:t>Pravděpodobnostní hydrologické předpovědi</a:t>
            </a:r>
            <a:endParaRPr lang="cs-CZ" sz="2100" b="1" dirty="0"/>
          </a:p>
        </p:txBody>
      </p:sp>
      <p:sp>
        <p:nvSpPr>
          <p:cNvPr id="10" name="TextovéPole 9"/>
          <p:cNvSpPr txBox="1"/>
          <p:nvPr/>
        </p:nvSpPr>
        <p:spPr>
          <a:xfrm>
            <a:off x="61785" y="1112984"/>
            <a:ext cx="2250937" cy="415498"/>
          </a:xfrm>
          <a:prstGeom prst="rect">
            <a:avLst/>
          </a:prstGeom>
          <a:noFill/>
        </p:spPr>
        <p:txBody>
          <a:bodyPr wrap="none" rtlCol="0">
            <a:spAutoFit/>
          </a:bodyPr>
          <a:lstStyle/>
          <a:p>
            <a:r>
              <a:rPr lang="cs-CZ" sz="2100" b="1" dirty="0" smtClean="0"/>
              <a:t>Co nám ukazují:</a:t>
            </a:r>
            <a:endParaRPr lang="cs-CZ" sz="2100" b="1" dirty="0"/>
          </a:p>
        </p:txBody>
      </p:sp>
      <p:sp>
        <p:nvSpPr>
          <p:cNvPr id="2" name="Obdélník 1"/>
          <p:cNvSpPr/>
          <p:nvPr/>
        </p:nvSpPr>
        <p:spPr>
          <a:xfrm>
            <a:off x="317031" y="1621660"/>
            <a:ext cx="6295463" cy="369332"/>
          </a:xfrm>
          <a:prstGeom prst="rect">
            <a:avLst/>
          </a:prstGeom>
        </p:spPr>
        <p:txBody>
          <a:bodyPr wrap="square">
            <a:spAutoFit/>
          </a:bodyPr>
          <a:lstStyle/>
          <a:p>
            <a:pPr marL="285750" indent="-285750">
              <a:spcBef>
                <a:spcPts val="1200"/>
              </a:spcBef>
              <a:buFont typeface="Arial" panose="020B0604020202020204" pitchFamily="34" charset="0"/>
              <a:buChar char="•"/>
            </a:pPr>
            <a:r>
              <a:rPr lang="cs-CZ" dirty="0" smtClean="0"/>
              <a:t>zajištěný průtok</a:t>
            </a:r>
            <a:endParaRPr lang="cs-CZ" dirty="0"/>
          </a:p>
        </p:txBody>
      </p:sp>
      <p:grpSp>
        <p:nvGrpSpPr>
          <p:cNvPr id="20" name="Skupina 19"/>
          <p:cNvGrpSpPr/>
          <p:nvPr/>
        </p:nvGrpSpPr>
        <p:grpSpPr>
          <a:xfrm>
            <a:off x="317031" y="2636912"/>
            <a:ext cx="3462881" cy="2016224"/>
            <a:chOff x="4471177" y="2926896"/>
            <a:chExt cx="2448272" cy="1656184"/>
          </a:xfrm>
        </p:grpSpPr>
        <p:cxnSp>
          <p:nvCxnSpPr>
            <p:cNvPr id="21" name="Přímá spojnice se šipkou 20"/>
            <p:cNvCxnSpPr/>
            <p:nvPr/>
          </p:nvCxnSpPr>
          <p:spPr>
            <a:xfrm>
              <a:off x="4471177" y="4583080"/>
              <a:ext cx="24482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flipV="1">
              <a:off x="4471177" y="2926896"/>
              <a:ext cx="0" cy="1656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Volný tvar 22"/>
            <p:cNvSpPr/>
            <p:nvPr/>
          </p:nvSpPr>
          <p:spPr>
            <a:xfrm>
              <a:off x="4483392" y="4302118"/>
              <a:ext cx="1030778" cy="149629"/>
            </a:xfrm>
            <a:custGeom>
              <a:avLst/>
              <a:gdLst>
                <a:gd name="connsiteX0" fmla="*/ 0 w 1030778"/>
                <a:gd name="connsiteY0" fmla="*/ 149629 h 149629"/>
                <a:gd name="connsiteX1" fmla="*/ 266008 w 1030778"/>
                <a:gd name="connsiteY1" fmla="*/ 83127 h 149629"/>
                <a:gd name="connsiteX2" fmla="*/ 390698 w 1030778"/>
                <a:gd name="connsiteY2" fmla="*/ 108065 h 149629"/>
                <a:gd name="connsiteX3" fmla="*/ 615142 w 1030778"/>
                <a:gd name="connsiteY3" fmla="*/ 99753 h 149629"/>
                <a:gd name="connsiteX4" fmla="*/ 1030778 w 1030778"/>
                <a:gd name="connsiteY4" fmla="*/ 0 h 149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778" h="149629">
                  <a:moveTo>
                    <a:pt x="0" y="149629"/>
                  </a:moveTo>
                  <a:cubicBezTo>
                    <a:pt x="100446" y="119841"/>
                    <a:pt x="200892" y="90054"/>
                    <a:pt x="266008" y="83127"/>
                  </a:cubicBezTo>
                  <a:cubicBezTo>
                    <a:pt x="331124" y="76200"/>
                    <a:pt x="332509" y="105294"/>
                    <a:pt x="390698" y="108065"/>
                  </a:cubicBezTo>
                  <a:cubicBezTo>
                    <a:pt x="448887" y="110836"/>
                    <a:pt x="508462" y="117764"/>
                    <a:pt x="615142" y="99753"/>
                  </a:cubicBezTo>
                  <a:cubicBezTo>
                    <a:pt x="721822" y="81742"/>
                    <a:pt x="876300" y="40871"/>
                    <a:pt x="103077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4" name="Volný tvar 23"/>
            <p:cNvSpPr/>
            <p:nvPr/>
          </p:nvSpPr>
          <p:spPr>
            <a:xfrm>
              <a:off x="5505858" y="3619304"/>
              <a:ext cx="1088967" cy="674501"/>
            </a:xfrm>
            <a:custGeom>
              <a:avLst/>
              <a:gdLst>
                <a:gd name="connsiteX0" fmla="*/ 0 w 1088967"/>
                <a:gd name="connsiteY0" fmla="*/ 674501 h 674501"/>
                <a:gd name="connsiteX1" fmla="*/ 224443 w 1088967"/>
                <a:gd name="connsiteY1" fmla="*/ 566436 h 674501"/>
                <a:gd name="connsiteX2" fmla="*/ 374072 w 1088967"/>
                <a:gd name="connsiteY2" fmla="*/ 350305 h 674501"/>
                <a:gd name="connsiteX3" fmla="*/ 581891 w 1088967"/>
                <a:gd name="connsiteY3" fmla="*/ 117548 h 674501"/>
                <a:gd name="connsiteX4" fmla="*/ 872836 w 1088967"/>
                <a:gd name="connsiteY4" fmla="*/ 1170 h 674501"/>
                <a:gd name="connsiteX5" fmla="*/ 1088967 w 1088967"/>
                <a:gd name="connsiteY5" fmla="*/ 67672 h 67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967" h="674501">
                  <a:moveTo>
                    <a:pt x="0" y="674501"/>
                  </a:moveTo>
                  <a:cubicBezTo>
                    <a:pt x="81049" y="647485"/>
                    <a:pt x="162098" y="620469"/>
                    <a:pt x="224443" y="566436"/>
                  </a:cubicBezTo>
                  <a:cubicBezTo>
                    <a:pt x="286788" y="512403"/>
                    <a:pt x="314497" y="425120"/>
                    <a:pt x="374072" y="350305"/>
                  </a:cubicBezTo>
                  <a:cubicBezTo>
                    <a:pt x="433647" y="275490"/>
                    <a:pt x="498764" y="175737"/>
                    <a:pt x="581891" y="117548"/>
                  </a:cubicBezTo>
                  <a:cubicBezTo>
                    <a:pt x="665018" y="59359"/>
                    <a:pt x="788323" y="9483"/>
                    <a:pt x="872836" y="1170"/>
                  </a:cubicBezTo>
                  <a:cubicBezTo>
                    <a:pt x="957349" y="-7143"/>
                    <a:pt x="1023158" y="30264"/>
                    <a:pt x="1088967" y="67672"/>
                  </a:cubicBezTo>
                </a:path>
              </a:pathLst>
            </a:cu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5" name="Volný tvar 24"/>
            <p:cNvSpPr/>
            <p:nvPr/>
          </p:nvSpPr>
          <p:spPr>
            <a:xfrm>
              <a:off x="5527132" y="3358873"/>
              <a:ext cx="1088967" cy="943245"/>
            </a:xfrm>
            <a:custGeom>
              <a:avLst/>
              <a:gdLst>
                <a:gd name="connsiteX0" fmla="*/ 0 w 1088967"/>
                <a:gd name="connsiteY0" fmla="*/ 674501 h 674501"/>
                <a:gd name="connsiteX1" fmla="*/ 224443 w 1088967"/>
                <a:gd name="connsiteY1" fmla="*/ 566436 h 674501"/>
                <a:gd name="connsiteX2" fmla="*/ 374072 w 1088967"/>
                <a:gd name="connsiteY2" fmla="*/ 350305 h 674501"/>
                <a:gd name="connsiteX3" fmla="*/ 581891 w 1088967"/>
                <a:gd name="connsiteY3" fmla="*/ 117548 h 674501"/>
                <a:gd name="connsiteX4" fmla="*/ 872836 w 1088967"/>
                <a:gd name="connsiteY4" fmla="*/ 1170 h 674501"/>
                <a:gd name="connsiteX5" fmla="*/ 1088967 w 1088967"/>
                <a:gd name="connsiteY5" fmla="*/ 67672 h 67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967" h="674501">
                  <a:moveTo>
                    <a:pt x="0" y="674501"/>
                  </a:moveTo>
                  <a:cubicBezTo>
                    <a:pt x="81049" y="647485"/>
                    <a:pt x="162098" y="620469"/>
                    <a:pt x="224443" y="566436"/>
                  </a:cubicBezTo>
                  <a:cubicBezTo>
                    <a:pt x="286788" y="512403"/>
                    <a:pt x="314497" y="425120"/>
                    <a:pt x="374072" y="350305"/>
                  </a:cubicBezTo>
                  <a:cubicBezTo>
                    <a:pt x="433647" y="275490"/>
                    <a:pt x="498764" y="175737"/>
                    <a:pt x="581891" y="117548"/>
                  </a:cubicBezTo>
                  <a:cubicBezTo>
                    <a:pt x="665018" y="59359"/>
                    <a:pt x="788323" y="9483"/>
                    <a:pt x="872836" y="1170"/>
                  </a:cubicBezTo>
                  <a:cubicBezTo>
                    <a:pt x="957349" y="-7143"/>
                    <a:pt x="1023158" y="30264"/>
                    <a:pt x="1088967" y="67672"/>
                  </a:cubicBezTo>
                </a:path>
              </a:pathLst>
            </a:cu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6" name="Volný tvar 25"/>
            <p:cNvSpPr/>
            <p:nvPr/>
          </p:nvSpPr>
          <p:spPr>
            <a:xfrm>
              <a:off x="5505858" y="3175716"/>
              <a:ext cx="1072342" cy="1118089"/>
            </a:xfrm>
            <a:custGeom>
              <a:avLst/>
              <a:gdLst>
                <a:gd name="connsiteX0" fmla="*/ 0 w 1072342"/>
                <a:gd name="connsiteY0" fmla="*/ 1118089 h 1118089"/>
                <a:gd name="connsiteX1" fmla="*/ 199506 w 1072342"/>
                <a:gd name="connsiteY1" fmla="*/ 893646 h 1118089"/>
                <a:gd name="connsiteX2" fmla="*/ 407324 w 1072342"/>
                <a:gd name="connsiteY2" fmla="*/ 320068 h 1118089"/>
                <a:gd name="connsiteX3" fmla="*/ 532015 w 1072342"/>
                <a:gd name="connsiteY3" fmla="*/ 37435 h 1118089"/>
                <a:gd name="connsiteX4" fmla="*/ 631768 w 1072342"/>
                <a:gd name="connsiteY4" fmla="*/ 37435 h 1118089"/>
                <a:gd name="connsiteX5" fmla="*/ 764771 w 1072342"/>
                <a:gd name="connsiteY5" fmla="*/ 353318 h 1118089"/>
                <a:gd name="connsiteX6" fmla="*/ 1072342 w 1072342"/>
                <a:gd name="connsiteY6" fmla="*/ 611013 h 11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2342" h="1118089">
                  <a:moveTo>
                    <a:pt x="0" y="1118089"/>
                  </a:moveTo>
                  <a:cubicBezTo>
                    <a:pt x="65809" y="1072369"/>
                    <a:pt x="131619" y="1026649"/>
                    <a:pt x="199506" y="893646"/>
                  </a:cubicBezTo>
                  <a:cubicBezTo>
                    <a:pt x="267393" y="760642"/>
                    <a:pt x="351906" y="462770"/>
                    <a:pt x="407324" y="320068"/>
                  </a:cubicBezTo>
                  <a:cubicBezTo>
                    <a:pt x="462742" y="177366"/>
                    <a:pt x="494608" y="84540"/>
                    <a:pt x="532015" y="37435"/>
                  </a:cubicBezTo>
                  <a:cubicBezTo>
                    <a:pt x="569422" y="-9670"/>
                    <a:pt x="592975" y="-15212"/>
                    <a:pt x="631768" y="37435"/>
                  </a:cubicBezTo>
                  <a:cubicBezTo>
                    <a:pt x="670561" y="90082"/>
                    <a:pt x="691342" y="257722"/>
                    <a:pt x="764771" y="353318"/>
                  </a:cubicBezTo>
                  <a:cubicBezTo>
                    <a:pt x="838200" y="448914"/>
                    <a:pt x="955271" y="529963"/>
                    <a:pt x="1072342" y="611013"/>
                  </a:cubicBezTo>
                </a:path>
              </a:pathLst>
            </a:cu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7" name="Volný tvar 26"/>
            <p:cNvSpPr/>
            <p:nvPr/>
          </p:nvSpPr>
          <p:spPr>
            <a:xfrm>
              <a:off x="5539109" y="3404343"/>
              <a:ext cx="1088967" cy="897775"/>
            </a:xfrm>
            <a:custGeom>
              <a:avLst/>
              <a:gdLst>
                <a:gd name="connsiteX0" fmla="*/ 0 w 1088967"/>
                <a:gd name="connsiteY0" fmla="*/ 897775 h 897775"/>
                <a:gd name="connsiteX1" fmla="*/ 307571 w 1088967"/>
                <a:gd name="connsiteY1" fmla="*/ 748146 h 897775"/>
                <a:gd name="connsiteX2" fmla="*/ 407323 w 1088967"/>
                <a:gd name="connsiteY2" fmla="*/ 573578 h 897775"/>
                <a:gd name="connsiteX3" fmla="*/ 540327 w 1088967"/>
                <a:gd name="connsiteY3" fmla="*/ 324197 h 897775"/>
                <a:gd name="connsiteX4" fmla="*/ 723207 w 1088967"/>
                <a:gd name="connsiteY4" fmla="*/ 141317 h 897775"/>
                <a:gd name="connsiteX5" fmla="*/ 947651 w 1088967"/>
                <a:gd name="connsiteY5" fmla="*/ 99753 h 897775"/>
                <a:gd name="connsiteX6" fmla="*/ 1088967 w 1088967"/>
                <a:gd name="connsiteY6" fmla="*/ 0 h 89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967" h="897775">
                  <a:moveTo>
                    <a:pt x="0" y="897775"/>
                  </a:moveTo>
                  <a:cubicBezTo>
                    <a:pt x="119842" y="849977"/>
                    <a:pt x="239684" y="802179"/>
                    <a:pt x="307571" y="748146"/>
                  </a:cubicBezTo>
                  <a:cubicBezTo>
                    <a:pt x="375458" y="694113"/>
                    <a:pt x="368530" y="644236"/>
                    <a:pt x="407323" y="573578"/>
                  </a:cubicBezTo>
                  <a:cubicBezTo>
                    <a:pt x="446116" y="502920"/>
                    <a:pt x="487680" y="396240"/>
                    <a:pt x="540327" y="324197"/>
                  </a:cubicBezTo>
                  <a:cubicBezTo>
                    <a:pt x="592974" y="252153"/>
                    <a:pt x="655320" y="178724"/>
                    <a:pt x="723207" y="141317"/>
                  </a:cubicBezTo>
                  <a:cubicBezTo>
                    <a:pt x="791094" y="103910"/>
                    <a:pt x="886691" y="123306"/>
                    <a:pt x="947651" y="99753"/>
                  </a:cubicBezTo>
                  <a:cubicBezTo>
                    <a:pt x="1008611" y="76200"/>
                    <a:pt x="1048789" y="38100"/>
                    <a:pt x="1088967" y="0"/>
                  </a:cubicBezTo>
                </a:path>
              </a:pathLst>
            </a:cu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8" name="Volný tvar 27"/>
            <p:cNvSpPr/>
            <p:nvPr/>
          </p:nvSpPr>
          <p:spPr>
            <a:xfrm>
              <a:off x="5514170" y="3178886"/>
              <a:ext cx="1072342" cy="1114919"/>
            </a:xfrm>
            <a:custGeom>
              <a:avLst/>
              <a:gdLst>
                <a:gd name="connsiteX0" fmla="*/ 0 w 1072342"/>
                <a:gd name="connsiteY0" fmla="*/ 1114919 h 1114919"/>
                <a:gd name="connsiteX1" fmla="*/ 307571 w 1072342"/>
                <a:gd name="connsiteY1" fmla="*/ 848912 h 1114919"/>
                <a:gd name="connsiteX2" fmla="*/ 498764 w 1072342"/>
                <a:gd name="connsiteY2" fmla="*/ 533028 h 1114919"/>
                <a:gd name="connsiteX3" fmla="*/ 665019 w 1072342"/>
                <a:gd name="connsiteY3" fmla="*/ 250395 h 1114919"/>
                <a:gd name="connsiteX4" fmla="*/ 822960 w 1072342"/>
                <a:gd name="connsiteY4" fmla="*/ 17639 h 1114919"/>
                <a:gd name="connsiteX5" fmla="*/ 972590 w 1072342"/>
                <a:gd name="connsiteY5" fmla="*/ 50890 h 1114919"/>
                <a:gd name="connsiteX6" fmla="*/ 1072342 w 1072342"/>
                <a:gd name="connsiteY6" fmla="*/ 325210 h 111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2342" h="1114919">
                  <a:moveTo>
                    <a:pt x="0" y="1114919"/>
                  </a:moveTo>
                  <a:cubicBezTo>
                    <a:pt x="112222" y="1030406"/>
                    <a:pt x="224444" y="945894"/>
                    <a:pt x="307571" y="848912"/>
                  </a:cubicBezTo>
                  <a:cubicBezTo>
                    <a:pt x="390698" y="751930"/>
                    <a:pt x="439189" y="632781"/>
                    <a:pt x="498764" y="533028"/>
                  </a:cubicBezTo>
                  <a:cubicBezTo>
                    <a:pt x="558339" y="433275"/>
                    <a:pt x="610986" y="336293"/>
                    <a:pt x="665019" y="250395"/>
                  </a:cubicBezTo>
                  <a:cubicBezTo>
                    <a:pt x="719052" y="164497"/>
                    <a:pt x="771698" y="50890"/>
                    <a:pt x="822960" y="17639"/>
                  </a:cubicBezTo>
                  <a:cubicBezTo>
                    <a:pt x="874222" y="-15612"/>
                    <a:pt x="931026" y="-372"/>
                    <a:pt x="972590" y="50890"/>
                  </a:cubicBezTo>
                  <a:cubicBezTo>
                    <a:pt x="1014154" y="102152"/>
                    <a:pt x="1043248" y="213681"/>
                    <a:pt x="1072342" y="325210"/>
                  </a:cubicBezTo>
                </a:path>
              </a:pathLst>
            </a:cu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9" name="Volný tvar 28"/>
            <p:cNvSpPr/>
            <p:nvPr/>
          </p:nvSpPr>
          <p:spPr>
            <a:xfrm>
              <a:off x="5522483" y="3463032"/>
              <a:ext cx="1113906" cy="847399"/>
            </a:xfrm>
            <a:custGeom>
              <a:avLst/>
              <a:gdLst>
                <a:gd name="connsiteX0" fmla="*/ 0 w 1113906"/>
                <a:gd name="connsiteY0" fmla="*/ 847399 h 847399"/>
                <a:gd name="connsiteX1" fmla="*/ 282633 w 1113906"/>
                <a:gd name="connsiteY1" fmla="*/ 489951 h 847399"/>
                <a:gd name="connsiteX2" fmla="*/ 523702 w 1113906"/>
                <a:gd name="connsiteY2" fmla="*/ 24439 h 847399"/>
                <a:gd name="connsiteX3" fmla="*/ 681644 w 1113906"/>
                <a:gd name="connsiteY3" fmla="*/ 82628 h 847399"/>
                <a:gd name="connsiteX4" fmla="*/ 764771 w 1113906"/>
                <a:gd name="connsiteY4" fmla="*/ 232257 h 847399"/>
                <a:gd name="connsiteX5" fmla="*/ 1005840 w 1113906"/>
                <a:gd name="connsiteY5" fmla="*/ 115879 h 847399"/>
                <a:gd name="connsiteX6" fmla="*/ 1113906 w 1113906"/>
                <a:gd name="connsiteY6" fmla="*/ 182380 h 84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906" h="847399">
                  <a:moveTo>
                    <a:pt x="0" y="847399"/>
                  </a:moveTo>
                  <a:cubicBezTo>
                    <a:pt x="97674" y="737255"/>
                    <a:pt x="195349" y="627111"/>
                    <a:pt x="282633" y="489951"/>
                  </a:cubicBezTo>
                  <a:cubicBezTo>
                    <a:pt x="369917" y="352791"/>
                    <a:pt x="457200" y="92326"/>
                    <a:pt x="523702" y="24439"/>
                  </a:cubicBezTo>
                  <a:cubicBezTo>
                    <a:pt x="590204" y="-43448"/>
                    <a:pt x="641466" y="47992"/>
                    <a:pt x="681644" y="82628"/>
                  </a:cubicBezTo>
                  <a:cubicBezTo>
                    <a:pt x="721822" y="117264"/>
                    <a:pt x="710738" y="226715"/>
                    <a:pt x="764771" y="232257"/>
                  </a:cubicBezTo>
                  <a:cubicBezTo>
                    <a:pt x="818804" y="237799"/>
                    <a:pt x="947651" y="124192"/>
                    <a:pt x="1005840" y="115879"/>
                  </a:cubicBezTo>
                  <a:cubicBezTo>
                    <a:pt x="1064029" y="107566"/>
                    <a:pt x="1088967" y="144973"/>
                    <a:pt x="1113906" y="182380"/>
                  </a:cubicBezTo>
                </a:path>
              </a:pathLst>
            </a:cu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0" name="Volný tvar 29"/>
            <p:cNvSpPr/>
            <p:nvPr/>
          </p:nvSpPr>
          <p:spPr>
            <a:xfrm>
              <a:off x="5518372" y="3632022"/>
              <a:ext cx="1103035" cy="949570"/>
            </a:xfrm>
            <a:custGeom>
              <a:avLst/>
              <a:gdLst>
                <a:gd name="connsiteX0" fmla="*/ 0 w 1103035"/>
                <a:gd name="connsiteY0" fmla="*/ 946372 h 949570"/>
                <a:gd name="connsiteX1" fmla="*/ 12789 w 1103035"/>
                <a:gd name="connsiteY1" fmla="*/ 677807 h 949570"/>
                <a:gd name="connsiteX2" fmla="*/ 127888 w 1103035"/>
                <a:gd name="connsiteY2" fmla="*/ 636244 h 949570"/>
                <a:gd name="connsiteX3" fmla="*/ 249382 w 1103035"/>
                <a:gd name="connsiteY3" fmla="*/ 575497 h 949570"/>
                <a:gd name="connsiteX4" fmla="*/ 367678 w 1103035"/>
                <a:gd name="connsiteY4" fmla="*/ 457200 h 949570"/>
                <a:gd name="connsiteX5" fmla="*/ 418834 w 1103035"/>
                <a:gd name="connsiteY5" fmla="*/ 342101 h 949570"/>
                <a:gd name="connsiteX6" fmla="*/ 460397 w 1103035"/>
                <a:gd name="connsiteY6" fmla="*/ 258974 h 949570"/>
                <a:gd name="connsiteX7" fmla="*/ 537130 w 1103035"/>
                <a:gd name="connsiteY7" fmla="*/ 131086 h 949570"/>
                <a:gd name="connsiteX8" fmla="*/ 674610 w 1103035"/>
                <a:gd name="connsiteY8" fmla="*/ 57550 h 949570"/>
                <a:gd name="connsiteX9" fmla="*/ 767329 w 1103035"/>
                <a:gd name="connsiteY9" fmla="*/ 19184 h 949570"/>
                <a:gd name="connsiteX10" fmla="*/ 856850 w 1103035"/>
                <a:gd name="connsiteY10" fmla="*/ 0 h 949570"/>
                <a:gd name="connsiteX11" fmla="*/ 965555 w 1103035"/>
                <a:gd name="connsiteY11" fmla="*/ 15986 h 949570"/>
                <a:gd name="connsiteX12" fmla="*/ 1067866 w 1103035"/>
                <a:gd name="connsiteY12" fmla="*/ 51156 h 949570"/>
                <a:gd name="connsiteX13" fmla="*/ 1096641 w 1103035"/>
                <a:gd name="connsiteY13" fmla="*/ 63944 h 949570"/>
                <a:gd name="connsiteX14" fmla="*/ 1103035 w 1103035"/>
                <a:gd name="connsiteY14" fmla="*/ 949570 h 949570"/>
                <a:gd name="connsiteX15" fmla="*/ 0 w 1103035"/>
                <a:gd name="connsiteY15" fmla="*/ 946372 h 94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3035" h="949570">
                  <a:moveTo>
                    <a:pt x="0" y="946372"/>
                  </a:moveTo>
                  <a:lnTo>
                    <a:pt x="12789" y="677807"/>
                  </a:lnTo>
                  <a:lnTo>
                    <a:pt x="127888" y="636244"/>
                  </a:lnTo>
                  <a:lnTo>
                    <a:pt x="249382" y="575497"/>
                  </a:lnTo>
                  <a:lnTo>
                    <a:pt x="367678" y="457200"/>
                  </a:lnTo>
                  <a:lnTo>
                    <a:pt x="418834" y="342101"/>
                  </a:lnTo>
                  <a:lnTo>
                    <a:pt x="460397" y="258974"/>
                  </a:lnTo>
                  <a:lnTo>
                    <a:pt x="537130" y="131086"/>
                  </a:lnTo>
                  <a:lnTo>
                    <a:pt x="674610" y="57550"/>
                  </a:lnTo>
                  <a:lnTo>
                    <a:pt x="767329" y="19184"/>
                  </a:lnTo>
                  <a:lnTo>
                    <a:pt x="856850" y="0"/>
                  </a:lnTo>
                  <a:lnTo>
                    <a:pt x="965555" y="15986"/>
                  </a:lnTo>
                  <a:lnTo>
                    <a:pt x="1067866" y="51156"/>
                  </a:lnTo>
                  <a:lnTo>
                    <a:pt x="1096641" y="63944"/>
                  </a:lnTo>
                  <a:cubicBezTo>
                    <a:pt x="1098772" y="359153"/>
                    <a:pt x="1100904" y="654361"/>
                    <a:pt x="1103035" y="949570"/>
                  </a:cubicBezTo>
                  <a:lnTo>
                    <a:pt x="0" y="946372"/>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pic>
        <p:nvPicPr>
          <p:cNvPr id="5" name="Obráze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943" y="2492897"/>
            <a:ext cx="4816297" cy="2158428"/>
          </a:xfrm>
          <a:prstGeom prst="rect">
            <a:avLst/>
          </a:prstGeom>
        </p:spPr>
      </p:pic>
      <p:sp>
        <p:nvSpPr>
          <p:cNvPr id="6" name="Volný tvar 5"/>
          <p:cNvSpPr/>
          <p:nvPr/>
        </p:nvSpPr>
        <p:spPr>
          <a:xfrm>
            <a:off x="4501087" y="3153747"/>
            <a:ext cx="3784497" cy="1466772"/>
          </a:xfrm>
          <a:custGeom>
            <a:avLst/>
            <a:gdLst>
              <a:gd name="connsiteX0" fmla="*/ 3733 w 3784497"/>
              <a:gd name="connsiteY0" fmla="*/ 33590 h 1466772"/>
              <a:gd name="connsiteX1" fmla="*/ 0 w 3784497"/>
              <a:gd name="connsiteY1" fmla="*/ 1466772 h 1466772"/>
              <a:gd name="connsiteX2" fmla="*/ 3784497 w 3784497"/>
              <a:gd name="connsiteY2" fmla="*/ 1463040 h 1466772"/>
              <a:gd name="connsiteX3" fmla="*/ 3754639 w 3784497"/>
              <a:gd name="connsiteY3" fmla="*/ 1011438 h 1466772"/>
              <a:gd name="connsiteX4" fmla="*/ 3444862 w 3784497"/>
              <a:gd name="connsiteY4" fmla="*/ 981580 h 1466772"/>
              <a:gd name="connsiteX5" fmla="*/ 2933545 w 3784497"/>
              <a:gd name="connsiteY5" fmla="*/ 933061 h 1466772"/>
              <a:gd name="connsiteX6" fmla="*/ 2377440 w 3784497"/>
              <a:gd name="connsiteY6" fmla="*/ 850952 h 1466772"/>
              <a:gd name="connsiteX7" fmla="*/ 2172167 w 3784497"/>
              <a:gd name="connsiteY7" fmla="*/ 809897 h 1466772"/>
              <a:gd name="connsiteX8" fmla="*/ 1750423 w 3784497"/>
              <a:gd name="connsiteY8" fmla="*/ 705394 h 1466772"/>
              <a:gd name="connsiteX9" fmla="*/ 1485434 w 3784497"/>
              <a:gd name="connsiteY9" fmla="*/ 630749 h 1466772"/>
              <a:gd name="connsiteX10" fmla="*/ 1250302 w 3784497"/>
              <a:gd name="connsiteY10" fmla="*/ 615820 h 1466772"/>
              <a:gd name="connsiteX11" fmla="*/ 1071155 w 3784497"/>
              <a:gd name="connsiteY11" fmla="*/ 612088 h 1466772"/>
              <a:gd name="connsiteX12" fmla="*/ 791236 w 3784497"/>
              <a:gd name="connsiteY12" fmla="*/ 455334 h 1466772"/>
              <a:gd name="connsiteX13" fmla="*/ 563569 w 3784497"/>
              <a:gd name="connsiteY13" fmla="*/ 309776 h 1466772"/>
              <a:gd name="connsiteX14" fmla="*/ 410547 w 3784497"/>
              <a:gd name="connsiteY14" fmla="*/ 216470 h 1466772"/>
              <a:gd name="connsiteX15" fmla="*/ 235132 w 3784497"/>
              <a:gd name="connsiteY15" fmla="*/ 97038 h 1466772"/>
              <a:gd name="connsiteX16" fmla="*/ 104503 w 3784497"/>
              <a:gd name="connsiteY16" fmla="*/ 7464 h 1466772"/>
              <a:gd name="connsiteX17" fmla="*/ 41055 w 3784497"/>
              <a:gd name="connsiteY17" fmla="*/ 0 h 1466772"/>
              <a:gd name="connsiteX18" fmla="*/ 3733 w 3784497"/>
              <a:gd name="connsiteY18" fmla="*/ 33590 h 146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84497" h="1466772">
                <a:moveTo>
                  <a:pt x="3733" y="33590"/>
                </a:moveTo>
                <a:cubicBezTo>
                  <a:pt x="2489" y="511317"/>
                  <a:pt x="1244" y="989045"/>
                  <a:pt x="0" y="1466772"/>
                </a:cubicBezTo>
                <a:lnTo>
                  <a:pt x="3784497" y="1463040"/>
                </a:lnTo>
                <a:lnTo>
                  <a:pt x="3754639" y="1011438"/>
                </a:lnTo>
                <a:lnTo>
                  <a:pt x="3444862" y="981580"/>
                </a:lnTo>
                <a:lnTo>
                  <a:pt x="2933545" y="933061"/>
                </a:lnTo>
                <a:lnTo>
                  <a:pt x="2377440" y="850952"/>
                </a:lnTo>
                <a:lnTo>
                  <a:pt x="2172167" y="809897"/>
                </a:lnTo>
                <a:lnTo>
                  <a:pt x="1750423" y="705394"/>
                </a:lnTo>
                <a:lnTo>
                  <a:pt x="1485434" y="630749"/>
                </a:lnTo>
                <a:lnTo>
                  <a:pt x="1250302" y="615820"/>
                </a:lnTo>
                <a:lnTo>
                  <a:pt x="1071155" y="612088"/>
                </a:lnTo>
                <a:lnTo>
                  <a:pt x="791236" y="455334"/>
                </a:lnTo>
                <a:lnTo>
                  <a:pt x="563569" y="309776"/>
                </a:lnTo>
                <a:lnTo>
                  <a:pt x="410547" y="216470"/>
                </a:lnTo>
                <a:lnTo>
                  <a:pt x="235132" y="97038"/>
                </a:lnTo>
                <a:lnTo>
                  <a:pt x="104503" y="7464"/>
                </a:lnTo>
                <a:lnTo>
                  <a:pt x="41055" y="0"/>
                </a:lnTo>
                <a:lnTo>
                  <a:pt x="3733" y="33590"/>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cxnSp>
        <p:nvCxnSpPr>
          <p:cNvPr id="8" name="Přímá spojnice se šipkou 7"/>
          <p:cNvCxnSpPr/>
          <p:nvPr/>
        </p:nvCxnSpPr>
        <p:spPr>
          <a:xfrm>
            <a:off x="4067943" y="4620519"/>
            <a:ext cx="48162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flipV="1">
            <a:off x="4067943" y="2492897"/>
            <a:ext cx="0" cy="2127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7992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07504" y="404664"/>
            <a:ext cx="5981125" cy="415498"/>
          </a:xfrm>
          <a:prstGeom prst="rect">
            <a:avLst/>
          </a:prstGeom>
          <a:noFill/>
        </p:spPr>
        <p:txBody>
          <a:bodyPr wrap="none" rtlCol="0">
            <a:spAutoFit/>
          </a:bodyPr>
          <a:lstStyle/>
          <a:p>
            <a:r>
              <a:rPr lang="cs-CZ" sz="2100" b="1" dirty="0" smtClean="0"/>
              <a:t>Pravděpodobnostní hydrologické předpovědi</a:t>
            </a:r>
            <a:endParaRPr lang="cs-CZ" sz="2100" b="1" dirty="0"/>
          </a:p>
        </p:txBody>
      </p:sp>
      <p:sp>
        <p:nvSpPr>
          <p:cNvPr id="4" name="TextovéPole 3"/>
          <p:cNvSpPr txBox="1"/>
          <p:nvPr/>
        </p:nvSpPr>
        <p:spPr>
          <a:xfrm>
            <a:off x="107504" y="1052736"/>
            <a:ext cx="4437433" cy="415498"/>
          </a:xfrm>
          <a:prstGeom prst="rect">
            <a:avLst/>
          </a:prstGeom>
          <a:noFill/>
        </p:spPr>
        <p:txBody>
          <a:bodyPr wrap="none" rtlCol="0">
            <a:spAutoFit/>
          </a:bodyPr>
          <a:lstStyle/>
          <a:p>
            <a:r>
              <a:rPr lang="cs-CZ" sz="2100" b="1" dirty="0" smtClean="0"/>
              <a:t>Jaké jsou možnosti jejich využití:</a:t>
            </a:r>
            <a:endParaRPr lang="cs-CZ" sz="2100" b="1" dirty="0"/>
          </a:p>
        </p:txBody>
      </p:sp>
      <p:sp>
        <p:nvSpPr>
          <p:cNvPr id="5" name="Obdélník 4"/>
          <p:cNvSpPr/>
          <p:nvPr/>
        </p:nvSpPr>
        <p:spPr>
          <a:xfrm>
            <a:off x="651520" y="1556792"/>
            <a:ext cx="8136904" cy="1231106"/>
          </a:xfrm>
          <a:prstGeom prst="rect">
            <a:avLst/>
          </a:prstGeom>
        </p:spPr>
        <p:txBody>
          <a:bodyPr wrap="square">
            <a:spAutoFit/>
          </a:bodyPr>
          <a:lstStyle/>
          <a:p>
            <a:pPr marL="285750" indent="-285750">
              <a:spcBef>
                <a:spcPts val="1200"/>
              </a:spcBef>
              <a:buFont typeface="Arial" panose="020B0604020202020204" pitchFamily="34" charset="0"/>
              <a:buChar char="•"/>
            </a:pPr>
            <a:r>
              <a:rPr lang="cs-CZ" dirty="0" smtClean="0"/>
              <a:t>výstražná povodňová služba ČHMÚ</a:t>
            </a:r>
          </a:p>
          <a:p>
            <a:pPr marL="285750" indent="-285750">
              <a:spcBef>
                <a:spcPts val="1200"/>
              </a:spcBef>
              <a:buFont typeface="Arial" panose="020B0604020202020204" pitchFamily="34" charset="0"/>
              <a:buChar char="•"/>
            </a:pPr>
            <a:r>
              <a:rPr lang="cs-CZ" dirty="0" smtClean="0"/>
              <a:t>efektivní protipovodňová ochrana</a:t>
            </a:r>
          </a:p>
          <a:p>
            <a:pPr marL="285750" indent="-285750">
              <a:spcBef>
                <a:spcPts val="1200"/>
              </a:spcBef>
              <a:buFont typeface="Arial" panose="020B0604020202020204" pitchFamily="34" charset="0"/>
              <a:buChar char="•"/>
            </a:pPr>
            <a:r>
              <a:rPr lang="cs-CZ" dirty="0" smtClean="0"/>
              <a:t>ekonomické zhodnocení hydrologických předpovědí </a:t>
            </a:r>
          </a:p>
        </p:txBody>
      </p:sp>
    </p:spTree>
    <p:extLst>
      <p:ext uri="{BB962C8B-B14F-4D97-AF65-F5344CB8AC3E}">
        <p14:creationId xmlns:p14="http://schemas.microsoft.com/office/powerpoint/2010/main" val="4188324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hmi.cz/files/portal/docs/poboc/CB/pruvodce/img/schema_nejistoty.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69056" y="1268760"/>
            <a:ext cx="6744646" cy="4989191"/>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107504" y="404664"/>
            <a:ext cx="8722260" cy="415498"/>
          </a:xfrm>
          <a:prstGeom prst="rect">
            <a:avLst/>
          </a:prstGeom>
          <a:noFill/>
        </p:spPr>
        <p:txBody>
          <a:bodyPr wrap="none" rtlCol="0">
            <a:spAutoFit/>
          </a:bodyPr>
          <a:lstStyle/>
          <a:p>
            <a:r>
              <a:rPr lang="cs-CZ" sz="2100" b="1" dirty="0" smtClean="0"/>
              <a:t>Zdroje nejistot při hydrologickém modelování předpovědi průtoků:</a:t>
            </a:r>
            <a:endParaRPr lang="cs-CZ" sz="2100" b="1" dirty="0"/>
          </a:p>
        </p:txBody>
      </p:sp>
    </p:spTree>
    <p:extLst>
      <p:ext uri="{BB962C8B-B14F-4D97-AF65-F5344CB8AC3E}">
        <p14:creationId xmlns:p14="http://schemas.microsoft.com/office/powerpoint/2010/main" val="3819185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07506" y="1884056"/>
            <a:ext cx="8796945" cy="1077218"/>
          </a:xfrm>
          <a:prstGeom prst="rect">
            <a:avLst/>
          </a:prstGeom>
          <a:noFill/>
        </p:spPr>
        <p:txBody>
          <a:bodyPr wrap="square" rtlCol="0">
            <a:spAutoFit/>
          </a:bodyPr>
          <a:lstStyle/>
          <a:p>
            <a:r>
              <a:rPr lang="cs-CZ" sz="1600" dirty="0"/>
              <a:t>Odtok vody je sice řízen fyzikálními zákony, které je možné matematicky popsat, ale protože probíhá ve velmi heterogenním prostředí, bylo nutné „fyziku“ nahradit jednodušší strukturou, která je pouze zjednodušeným virtuálním obrazem reálného odtokového procesu. Nejpoužívanější jsou tzn. Koncepční modely </a:t>
            </a:r>
          </a:p>
        </p:txBody>
      </p:sp>
      <p:pic>
        <p:nvPicPr>
          <p:cNvPr id="4" name="Obráze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7414" y="3166334"/>
            <a:ext cx="4079022" cy="3230116"/>
          </a:xfrm>
          <a:prstGeom prst="rect">
            <a:avLst/>
          </a:prstGeom>
        </p:spPr>
      </p:pic>
      <p:pic>
        <p:nvPicPr>
          <p:cNvPr id="5" name="Obrázek 4" descr="http://www.chmi.cz/files/portal/docs/poboc/CB/pruvodce/img/schema_sacramento.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21070" y="3166335"/>
            <a:ext cx="4183381" cy="2678560"/>
          </a:xfrm>
          <a:prstGeom prst="rect">
            <a:avLst/>
          </a:prstGeom>
          <a:noFill/>
          <a:ln>
            <a:noFill/>
          </a:ln>
        </p:spPr>
      </p:pic>
      <p:sp>
        <p:nvSpPr>
          <p:cNvPr id="6" name="Šipka doprava 5"/>
          <p:cNvSpPr/>
          <p:nvPr/>
        </p:nvSpPr>
        <p:spPr>
          <a:xfrm>
            <a:off x="4333691" y="3833432"/>
            <a:ext cx="305492" cy="199505"/>
          </a:xfrm>
          <a:prstGeom prst="righ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cs-CZ" sz="1350" dirty="0"/>
          </a:p>
        </p:txBody>
      </p:sp>
      <p:sp>
        <p:nvSpPr>
          <p:cNvPr id="7" name="Obdélník 6"/>
          <p:cNvSpPr/>
          <p:nvPr/>
        </p:nvSpPr>
        <p:spPr>
          <a:xfrm>
            <a:off x="611560" y="1052736"/>
            <a:ext cx="136815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t>Sněhový model</a:t>
            </a:r>
            <a:endParaRPr lang="cs-CZ" sz="1200" dirty="0"/>
          </a:p>
        </p:txBody>
      </p:sp>
      <p:sp>
        <p:nvSpPr>
          <p:cNvPr id="8" name="Obdélník 7"/>
          <p:cNvSpPr/>
          <p:nvPr/>
        </p:nvSpPr>
        <p:spPr>
          <a:xfrm>
            <a:off x="2123728" y="1032598"/>
            <a:ext cx="136815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t>Srážko-odtokový model</a:t>
            </a:r>
            <a:endParaRPr lang="cs-CZ" sz="1200" dirty="0"/>
          </a:p>
        </p:txBody>
      </p:sp>
      <p:sp>
        <p:nvSpPr>
          <p:cNvPr id="9" name="Obdélník 8"/>
          <p:cNvSpPr/>
          <p:nvPr/>
        </p:nvSpPr>
        <p:spPr>
          <a:xfrm>
            <a:off x="3635896" y="1030303"/>
            <a:ext cx="136815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t>Transformace v korytě</a:t>
            </a:r>
            <a:endParaRPr lang="cs-CZ" sz="1200" dirty="0"/>
          </a:p>
        </p:txBody>
      </p:sp>
      <p:sp>
        <p:nvSpPr>
          <p:cNvPr id="10" name="Obdélník 9"/>
          <p:cNvSpPr/>
          <p:nvPr/>
        </p:nvSpPr>
        <p:spPr>
          <a:xfrm>
            <a:off x="5163534" y="1030303"/>
            <a:ext cx="136815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t>Hydraulický model</a:t>
            </a:r>
            <a:endParaRPr lang="cs-CZ" sz="1200" dirty="0"/>
          </a:p>
        </p:txBody>
      </p:sp>
      <p:sp>
        <p:nvSpPr>
          <p:cNvPr id="11" name="TextovéPole 10"/>
          <p:cNvSpPr txBox="1"/>
          <p:nvPr/>
        </p:nvSpPr>
        <p:spPr>
          <a:xfrm>
            <a:off x="107504" y="404664"/>
            <a:ext cx="4976042" cy="415498"/>
          </a:xfrm>
          <a:prstGeom prst="rect">
            <a:avLst/>
          </a:prstGeom>
          <a:noFill/>
        </p:spPr>
        <p:txBody>
          <a:bodyPr wrap="none" rtlCol="0">
            <a:spAutoFit/>
          </a:bodyPr>
          <a:lstStyle/>
          <a:p>
            <a:r>
              <a:rPr lang="cs-CZ" sz="2100" b="1" dirty="0" smtClean="0"/>
              <a:t>Nejistota hydrologického modelování</a:t>
            </a:r>
            <a:endParaRPr lang="cs-CZ" sz="2100" b="1" dirty="0"/>
          </a:p>
        </p:txBody>
      </p:sp>
    </p:spTree>
    <p:extLst>
      <p:ext uri="{BB962C8B-B14F-4D97-AF65-F5344CB8AC3E}">
        <p14:creationId xmlns:p14="http://schemas.microsoft.com/office/powerpoint/2010/main" val="1315006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269" y="2886076"/>
            <a:ext cx="3475083" cy="2895903"/>
          </a:xfrm>
          <a:prstGeom prst="rect">
            <a:avLst/>
          </a:prstGeom>
        </p:spPr>
      </p:pic>
      <p:pic>
        <p:nvPicPr>
          <p:cNvPr id="3" name="Obrázek 2"/>
          <p:cNvPicPr>
            <a:picLocks noChangeAspect="1"/>
          </p:cNvPicPr>
          <p:nvPr/>
        </p:nvPicPr>
        <p:blipFill>
          <a:blip r:embed="rId3"/>
          <a:stretch>
            <a:fillRect/>
          </a:stretch>
        </p:blipFill>
        <p:spPr>
          <a:xfrm>
            <a:off x="3650458" y="2167243"/>
            <a:ext cx="5493544" cy="3679031"/>
          </a:xfrm>
          <a:prstGeom prst="rect">
            <a:avLst/>
          </a:prstGeom>
        </p:spPr>
      </p:pic>
      <p:sp>
        <p:nvSpPr>
          <p:cNvPr id="4" name="TextovéPole 3"/>
          <p:cNvSpPr txBox="1"/>
          <p:nvPr/>
        </p:nvSpPr>
        <p:spPr>
          <a:xfrm>
            <a:off x="183529" y="1172875"/>
            <a:ext cx="8796945" cy="830997"/>
          </a:xfrm>
          <a:prstGeom prst="rect">
            <a:avLst/>
          </a:prstGeom>
          <a:noFill/>
        </p:spPr>
        <p:txBody>
          <a:bodyPr wrap="square" rtlCol="0">
            <a:spAutoFit/>
          </a:bodyPr>
          <a:lstStyle/>
          <a:p>
            <a:r>
              <a:rPr lang="cs-CZ" sz="1600" dirty="0"/>
              <a:t>Koncepční hydrologické modely redukují povodí nebo jeho části do jednoho bodu. V modelu se předpokládá, že v rámci tohoto bodu, který ale reprezentuje určitou část povodí probíhá odtok jednotně. Podle velikosti této plochy se hydrologické modely dělí:  </a:t>
            </a:r>
          </a:p>
        </p:txBody>
      </p:sp>
      <p:sp>
        <p:nvSpPr>
          <p:cNvPr id="5" name="TextovéPole 4"/>
          <p:cNvSpPr txBox="1"/>
          <p:nvPr/>
        </p:nvSpPr>
        <p:spPr>
          <a:xfrm>
            <a:off x="107504" y="404664"/>
            <a:ext cx="4976042" cy="415498"/>
          </a:xfrm>
          <a:prstGeom prst="rect">
            <a:avLst/>
          </a:prstGeom>
          <a:noFill/>
        </p:spPr>
        <p:txBody>
          <a:bodyPr wrap="none" rtlCol="0">
            <a:spAutoFit/>
          </a:bodyPr>
          <a:lstStyle/>
          <a:p>
            <a:r>
              <a:rPr lang="cs-CZ" sz="2100" b="1" dirty="0" smtClean="0"/>
              <a:t>Nejistota hydrologického modelování</a:t>
            </a:r>
            <a:endParaRPr lang="cs-CZ" sz="2100" b="1" dirty="0"/>
          </a:p>
        </p:txBody>
      </p:sp>
    </p:spTree>
    <p:extLst>
      <p:ext uri="{BB962C8B-B14F-4D97-AF65-F5344CB8AC3E}">
        <p14:creationId xmlns:p14="http://schemas.microsoft.com/office/powerpoint/2010/main" val="1695245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1" name="Přímá spojnice se šipkou 170"/>
          <p:cNvCxnSpPr>
            <a:stCxn id="2" idx="3"/>
          </p:cNvCxnSpPr>
          <p:nvPr/>
        </p:nvCxnSpPr>
        <p:spPr>
          <a:xfrm flipV="1">
            <a:off x="1951942" y="4116072"/>
            <a:ext cx="2029633" cy="823204"/>
          </a:xfrm>
          <a:prstGeom prst="straightConnector1">
            <a:avLst/>
          </a:prstGeom>
          <a:ln w="76200">
            <a:solidFill>
              <a:schemeClr val="accent3">
                <a:lumMod val="50000"/>
                <a:alpha val="44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Zaoblený obdélník 79"/>
          <p:cNvSpPr/>
          <p:nvPr/>
        </p:nvSpPr>
        <p:spPr>
          <a:xfrm>
            <a:off x="467246" y="1772816"/>
            <a:ext cx="3496728" cy="4320480"/>
          </a:xfrm>
          <a:prstGeom prst="roundRect">
            <a:avLst>
              <a:gd name="adj" fmla="val 48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Obdélník 1"/>
          <p:cNvSpPr/>
          <p:nvPr/>
        </p:nvSpPr>
        <p:spPr>
          <a:xfrm>
            <a:off x="619645" y="4507228"/>
            <a:ext cx="1332297" cy="864096"/>
          </a:xfrm>
          <a:prstGeom prst="rect">
            <a:avLst/>
          </a:prstGeom>
          <a:solidFill>
            <a:schemeClr val="tx2">
              <a:lumMod val="75000"/>
            </a:schemeClr>
          </a:solidFill>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t>NWP model</a:t>
            </a:r>
            <a:endParaRPr lang="cs-CZ" b="1" dirty="0"/>
          </a:p>
        </p:txBody>
      </p:sp>
      <p:sp>
        <p:nvSpPr>
          <p:cNvPr id="52" name="Obdélník 51"/>
          <p:cNvSpPr/>
          <p:nvPr/>
        </p:nvSpPr>
        <p:spPr>
          <a:xfrm>
            <a:off x="619645" y="1961809"/>
            <a:ext cx="1350836" cy="1456270"/>
          </a:xfrm>
          <a:prstGeom prst="rect">
            <a:avLst/>
          </a:prstGeom>
          <a:solidFill>
            <a:schemeClr val="accent2">
              <a:lumMod val="40000"/>
              <a:lumOff val="60000"/>
            </a:schemeClr>
          </a:solidFill>
          <a:ln>
            <a:solidFill>
              <a:srgbClr val="CC0000"/>
            </a:solid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Pozorované hodnoty</a:t>
            </a:r>
          </a:p>
          <a:p>
            <a:pPr algn="ctr"/>
            <a:r>
              <a:rPr lang="cs-CZ" sz="1600" i="1" dirty="0" smtClean="0">
                <a:solidFill>
                  <a:schemeClr val="tx1"/>
                </a:solidFill>
              </a:rPr>
              <a:t>(srážky, teploty, průtoky ….)</a:t>
            </a:r>
            <a:endParaRPr lang="cs-CZ" sz="1600" i="1" dirty="0">
              <a:solidFill>
                <a:schemeClr val="tx1"/>
              </a:solidFill>
            </a:endParaRPr>
          </a:p>
        </p:txBody>
      </p:sp>
      <p:cxnSp>
        <p:nvCxnSpPr>
          <p:cNvPr id="58" name="Přímá spojnice se šipkou 57"/>
          <p:cNvCxnSpPr>
            <a:stCxn id="52" idx="3"/>
          </p:cNvCxnSpPr>
          <p:nvPr/>
        </p:nvCxnSpPr>
        <p:spPr>
          <a:xfrm>
            <a:off x="1970481" y="2689944"/>
            <a:ext cx="1950299" cy="605305"/>
          </a:xfrm>
          <a:prstGeom prst="straightConnector1">
            <a:avLst/>
          </a:prstGeom>
          <a:ln w="76200">
            <a:solidFill>
              <a:schemeClr val="accent3">
                <a:lumMod val="50000"/>
                <a:alpha val="42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Obdélník 74"/>
          <p:cNvSpPr/>
          <p:nvPr/>
        </p:nvSpPr>
        <p:spPr>
          <a:xfrm>
            <a:off x="4923073" y="1881560"/>
            <a:ext cx="1946312" cy="694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t>počáteční podmínky (nasycenost)</a:t>
            </a:r>
            <a:endParaRPr lang="cs-CZ" sz="1600" dirty="0"/>
          </a:p>
        </p:txBody>
      </p:sp>
      <p:sp>
        <p:nvSpPr>
          <p:cNvPr id="76" name="Obdélník 75"/>
          <p:cNvSpPr/>
          <p:nvPr/>
        </p:nvSpPr>
        <p:spPr>
          <a:xfrm>
            <a:off x="4931544" y="4001601"/>
            <a:ext cx="1946312" cy="56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t>výpočet</a:t>
            </a:r>
            <a:endParaRPr lang="cs-CZ" sz="1600" dirty="0"/>
          </a:p>
        </p:txBody>
      </p:sp>
      <p:sp>
        <p:nvSpPr>
          <p:cNvPr id="81" name="Zaoblený obdélník 80"/>
          <p:cNvSpPr/>
          <p:nvPr/>
        </p:nvSpPr>
        <p:spPr>
          <a:xfrm>
            <a:off x="4716016" y="1772816"/>
            <a:ext cx="2394080" cy="3256738"/>
          </a:xfrm>
          <a:prstGeom prst="roundRect">
            <a:avLst>
              <a:gd name="adj" fmla="val 48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2" name="Šipka doprava 81"/>
          <p:cNvSpPr/>
          <p:nvPr/>
        </p:nvSpPr>
        <p:spPr>
          <a:xfrm>
            <a:off x="4015090" y="3227035"/>
            <a:ext cx="868048" cy="1959877"/>
          </a:xfrm>
          <a:prstGeom prst="rightArrow">
            <a:avLst>
              <a:gd name="adj1" fmla="val 82608"/>
              <a:gd name="adj2" fmla="val 6701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cxnSp>
        <p:nvCxnSpPr>
          <p:cNvPr id="87" name="Přímá spojnice se šipkou 86"/>
          <p:cNvCxnSpPr>
            <a:stCxn id="76" idx="2"/>
          </p:cNvCxnSpPr>
          <p:nvPr/>
        </p:nvCxnSpPr>
        <p:spPr>
          <a:xfrm>
            <a:off x="5904700" y="4567785"/>
            <a:ext cx="8356" cy="1517233"/>
          </a:xfrm>
          <a:prstGeom prst="straightConnector1">
            <a:avLst/>
          </a:prstGeom>
          <a:ln w="76200">
            <a:solidFill>
              <a:schemeClr val="accent3">
                <a:lumMod val="50000"/>
                <a:alpha val="41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Přímá spojnice se šipkou 194"/>
          <p:cNvCxnSpPr>
            <a:endCxn id="76" idx="0"/>
          </p:cNvCxnSpPr>
          <p:nvPr/>
        </p:nvCxnSpPr>
        <p:spPr>
          <a:xfrm>
            <a:off x="5893902" y="2545408"/>
            <a:ext cx="10798" cy="1456193"/>
          </a:xfrm>
          <a:prstGeom prst="straightConnector1">
            <a:avLst/>
          </a:prstGeom>
          <a:ln w="76200">
            <a:solidFill>
              <a:schemeClr val="accent3">
                <a:lumMod val="50000"/>
                <a:alpha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5" name="TextovéPole 294"/>
          <p:cNvSpPr txBox="1"/>
          <p:nvPr/>
        </p:nvSpPr>
        <p:spPr>
          <a:xfrm>
            <a:off x="107504" y="404664"/>
            <a:ext cx="8226932" cy="415498"/>
          </a:xfrm>
          <a:prstGeom prst="rect">
            <a:avLst/>
          </a:prstGeom>
          <a:noFill/>
        </p:spPr>
        <p:txBody>
          <a:bodyPr wrap="none" rtlCol="0">
            <a:spAutoFit/>
          </a:bodyPr>
          <a:lstStyle/>
          <a:p>
            <a:r>
              <a:rPr lang="cs-CZ" sz="2100" b="1" dirty="0" smtClean="0"/>
              <a:t>Metody získání pravděpodobnostní hydrologické předpovědi</a:t>
            </a:r>
            <a:endParaRPr lang="cs-CZ" sz="2100" b="1" dirty="0"/>
          </a:p>
        </p:txBody>
      </p:sp>
      <p:sp>
        <p:nvSpPr>
          <p:cNvPr id="300" name="TextovéPole 299"/>
          <p:cNvSpPr txBox="1"/>
          <p:nvPr/>
        </p:nvSpPr>
        <p:spPr>
          <a:xfrm>
            <a:off x="367938" y="1427700"/>
            <a:ext cx="3647152" cy="369332"/>
          </a:xfrm>
          <a:prstGeom prst="rect">
            <a:avLst/>
          </a:prstGeom>
          <a:noFill/>
        </p:spPr>
        <p:txBody>
          <a:bodyPr wrap="none" rtlCol="0">
            <a:spAutoFit/>
          </a:bodyPr>
          <a:lstStyle/>
          <a:p>
            <a:r>
              <a:rPr lang="cs-CZ" i="1" dirty="0" smtClean="0"/>
              <a:t>Vstupy do hydrologického modelu</a:t>
            </a:r>
            <a:endParaRPr lang="cs-CZ" i="1" dirty="0"/>
          </a:p>
        </p:txBody>
      </p:sp>
      <p:sp>
        <p:nvSpPr>
          <p:cNvPr id="301" name="TextovéPole 300"/>
          <p:cNvSpPr txBox="1"/>
          <p:nvPr/>
        </p:nvSpPr>
        <p:spPr>
          <a:xfrm>
            <a:off x="4754908" y="1424620"/>
            <a:ext cx="2198038" cy="369332"/>
          </a:xfrm>
          <a:prstGeom prst="rect">
            <a:avLst/>
          </a:prstGeom>
          <a:noFill/>
        </p:spPr>
        <p:txBody>
          <a:bodyPr wrap="none" rtlCol="0">
            <a:spAutoFit/>
          </a:bodyPr>
          <a:lstStyle/>
          <a:p>
            <a:r>
              <a:rPr lang="cs-CZ" i="1" dirty="0" smtClean="0"/>
              <a:t>Hydrologický model</a:t>
            </a:r>
            <a:endParaRPr lang="cs-CZ" i="1" dirty="0"/>
          </a:p>
        </p:txBody>
      </p:sp>
    </p:spTree>
    <p:extLst>
      <p:ext uri="{BB962C8B-B14F-4D97-AF65-F5344CB8AC3E}">
        <p14:creationId xmlns:p14="http://schemas.microsoft.com/office/powerpoint/2010/main" val="1687395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Zaoblený obdélník 79"/>
          <p:cNvSpPr/>
          <p:nvPr/>
        </p:nvSpPr>
        <p:spPr>
          <a:xfrm>
            <a:off x="467246" y="1772816"/>
            <a:ext cx="3496728" cy="4320480"/>
          </a:xfrm>
          <a:prstGeom prst="roundRect">
            <a:avLst>
              <a:gd name="adj" fmla="val 48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Obdélník 1"/>
          <p:cNvSpPr/>
          <p:nvPr/>
        </p:nvSpPr>
        <p:spPr>
          <a:xfrm>
            <a:off x="619645" y="4507228"/>
            <a:ext cx="1332297" cy="864096"/>
          </a:xfrm>
          <a:prstGeom prst="rect">
            <a:avLst/>
          </a:prstGeom>
          <a:solidFill>
            <a:schemeClr val="tx2">
              <a:lumMod val="75000"/>
            </a:schemeClr>
          </a:solidFill>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t>NWP model</a:t>
            </a:r>
            <a:endParaRPr lang="cs-CZ" b="1" dirty="0"/>
          </a:p>
        </p:txBody>
      </p:sp>
      <p:cxnSp>
        <p:nvCxnSpPr>
          <p:cNvPr id="6" name="Přímá spojnice se šipkou 5"/>
          <p:cNvCxnSpPr>
            <a:stCxn id="2" idx="3"/>
          </p:cNvCxnSpPr>
          <p:nvPr/>
        </p:nvCxnSpPr>
        <p:spPr>
          <a:xfrm flipV="1">
            <a:off x="1951942" y="4112247"/>
            <a:ext cx="1995743" cy="827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a:stCxn id="2" idx="3"/>
          </p:cNvCxnSpPr>
          <p:nvPr/>
        </p:nvCxnSpPr>
        <p:spPr>
          <a:xfrm flipV="1">
            <a:off x="1951942" y="4048056"/>
            <a:ext cx="1982798" cy="891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a:stCxn id="2" idx="3"/>
          </p:cNvCxnSpPr>
          <p:nvPr/>
        </p:nvCxnSpPr>
        <p:spPr>
          <a:xfrm flipV="1">
            <a:off x="1951942" y="4183123"/>
            <a:ext cx="1994169" cy="756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a:stCxn id="2" idx="3"/>
            <a:endCxn id="80" idx="3"/>
          </p:cNvCxnSpPr>
          <p:nvPr/>
        </p:nvCxnSpPr>
        <p:spPr>
          <a:xfrm flipV="1">
            <a:off x="1951942" y="3933056"/>
            <a:ext cx="2012032" cy="1006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a:stCxn id="2" idx="3"/>
          </p:cNvCxnSpPr>
          <p:nvPr/>
        </p:nvCxnSpPr>
        <p:spPr>
          <a:xfrm flipV="1">
            <a:off x="1951942" y="4257551"/>
            <a:ext cx="1991563" cy="681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bdélník 15"/>
          <p:cNvSpPr/>
          <p:nvPr/>
        </p:nvSpPr>
        <p:spPr>
          <a:xfrm>
            <a:off x="2452680" y="4891069"/>
            <a:ext cx="864096" cy="428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t>post-processing</a:t>
            </a:r>
            <a:endParaRPr lang="cs-CZ" sz="1200" dirty="0"/>
          </a:p>
        </p:txBody>
      </p:sp>
      <p:cxnSp>
        <p:nvCxnSpPr>
          <p:cNvPr id="23" name="Přímá spojnice se šipkou 22"/>
          <p:cNvCxnSpPr>
            <a:stCxn id="16" idx="3"/>
          </p:cNvCxnSpPr>
          <p:nvPr/>
        </p:nvCxnSpPr>
        <p:spPr>
          <a:xfrm flipV="1">
            <a:off x="3316776" y="4305528"/>
            <a:ext cx="634543" cy="799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a:stCxn id="16" idx="3"/>
          </p:cNvCxnSpPr>
          <p:nvPr/>
        </p:nvCxnSpPr>
        <p:spPr>
          <a:xfrm flipV="1">
            <a:off x="3316776" y="4377536"/>
            <a:ext cx="634543" cy="727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a:stCxn id="16" idx="3"/>
          </p:cNvCxnSpPr>
          <p:nvPr/>
        </p:nvCxnSpPr>
        <p:spPr>
          <a:xfrm flipV="1">
            <a:off x="3316776" y="4466185"/>
            <a:ext cx="636873" cy="639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a:stCxn id="16" idx="3"/>
          </p:cNvCxnSpPr>
          <p:nvPr/>
        </p:nvCxnSpPr>
        <p:spPr>
          <a:xfrm flipV="1">
            <a:off x="3316776" y="4569264"/>
            <a:ext cx="633568" cy="535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a:stCxn id="16" idx="3"/>
          </p:cNvCxnSpPr>
          <p:nvPr/>
        </p:nvCxnSpPr>
        <p:spPr>
          <a:xfrm flipV="1">
            <a:off x="3316776" y="4665568"/>
            <a:ext cx="644829" cy="439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Obdélník 51"/>
          <p:cNvSpPr/>
          <p:nvPr/>
        </p:nvSpPr>
        <p:spPr>
          <a:xfrm>
            <a:off x="619645" y="1961809"/>
            <a:ext cx="1350836" cy="1456270"/>
          </a:xfrm>
          <a:prstGeom prst="rect">
            <a:avLst/>
          </a:prstGeom>
          <a:solidFill>
            <a:schemeClr val="accent2">
              <a:lumMod val="40000"/>
              <a:lumOff val="60000"/>
            </a:schemeClr>
          </a:solidFill>
          <a:ln>
            <a:solidFill>
              <a:srgbClr val="CC0000"/>
            </a:solid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Pozorované hodnoty</a:t>
            </a:r>
          </a:p>
          <a:p>
            <a:pPr algn="ctr"/>
            <a:r>
              <a:rPr lang="cs-CZ" sz="1600" i="1" dirty="0" smtClean="0">
                <a:solidFill>
                  <a:schemeClr val="tx1"/>
                </a:solidFill>
              </a:rPr>
              <a:t>(srážky, teploty, průtoky ….)</a:t>
            </a:r>
            <a:endParaRPr lang="cs-CZ" sz="1600" i="1" dirty="0">
              <a:solidFill>
                <a:schemeClr val="tx1"/>
              </a:solidFill>
            </a:endParaRPr>
          </a:p>
        </p:txBody>
      </p:sp>
      <p:cxnSp>
        <p:nvCxnSpPr>
          <p:cNvPr id="58" name="Přímá spojnice se šipkou 57"/>
          <p:cNvCxnSpPr>
            <a:stCxn id="52" idx="3"/>
          </p:cNvCxnSpPr>
          <p:nvPr/>
        </p:nvCxnSpPr>
        <p:spPr>
          <a:xfrm>
            <a:off x="1970481" y="2689944"/>
            <a:ext cx="1950299" cy="605305"/>
          </a:xfrm>
          <a:prstGeom prst="straightConnector1">
            <a:avLst/>
          </a:prstGeom>
          <a:ln w="76200">
            <a:solidFill>
              <a:schemeClr val="accent3">
                <a:lumMod val="50000"/>
                <a:alpha val="42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Obdélník 74"/>
          <p:cNvSpPr/>
          <p:nvPr/>
        </p:nvSpPr>
        <p:spPr>
          <a:xfrm>
            <a:off x="4923073" y="1881560"/>
            <a:ext cx="1946312" cy="694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t>počáteční podmínky (nasycenost)</a:t>
            </a:r>
            <a:endParaRPr lang="cs-CZ" sz="1600" dirty="0"/>
          </a:p>
        </p:txBody>
      </p:sp>
      <p:sp>
        <p:nvSpPr>
          <p:cNvPr id="76" name="Obdélník 75"/>
          <p:cNvSpPr/>
          <p:nvPr/>
        </p:nvSpPr>
        <p:spPr>
          <a:xfrm>
            <a:off x="4931544" y="4001601"/>
            <a:ext cx="1946312" cy="56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t>výpočet</a:t>
            </a:r>
            <a:endParaRPr lang="cs-CZ" sz="1600" dirty="0"/>
          </a:p>
        </p:txBody>
      </p:sp>
      <p:sp>
        <p:nvSpPr>
          <p:cNvPr id="81" name="Zaoblený obdélník 80"/>
          <p:cNvSpPr/>
          <p:nvPr/>
        </p:nvSpPr>
        <p:spPr>
          <a:xfrm>
            <a:off x="4716016" y="1772816"/>
            <a:ext cx="2394080" cy="3256738"/>
          </a:xfrm>
          <a:prstGeom prst="roundRect">
            <a:avLst>
              <a:gd name="adj" fmla="val 48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2" name="Šipka doprava 81"/>
          <p:cNvSpPr/>
          <p:nvPr/>
        </p:nvSpPr>
        <p:spPr>
          <a:xfrm>
            <a:off x="4015090" y="3227035"/>
            <a:ext cx="868048" cy="1959877"/>
          </a:xfrm>
          <a:prstGeom prst="rightArrow">
            <a:avLst>
              <a:gd name="adj1" fmla="val 82608"/>
              <a:gd name="adj2" fmla="val 6701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cxnSp>
        <p:nvCxnSpPr>
          <p:cNvPr id="87" name="Přímá spojnice se šipkou 86"/>
          <p:cNvCxnSpPr>
            <a:stCxn id="76" idx="2"/>
          </p:cNvCxnSpPr>
          <p:nvPr/>
        </p:nvCxnSpPr>
        <p:spPr>
          <a:xfrm>
            <a:off x="5904700" y="4567785"/>
            <a:ext cx="8356" cy="1517233"/>
          </a:xfrm>
          <a:prstGeom prst="straightConnector1">
            <a:avLst/>
          </a:prstGeom>
          <a:ln w="76200">
            <a:solidFill>
              <a:schemeClr val="accent3">
                <a:lumMod val="50000"/>
                <a:alpha val="41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Přímá spojnice se šipkou 176"/>
          <p:cNvCxnSpPr>
            <a:stCxn id="76" idx="2"/>
          </p:cNvCxnSpPr>
          <p:nvPr/>
        </p:nvCxnSpPr>
        <p:spPr>
          <a:xfrm flipH="1">
            <a:off x="4976627" y="4567785"/>
            <a:ext cx="928073" cy="1547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9" name="Přímá spojnice se šipkou 178"/>
          <p:cNvCxnSpPr>
            <a:stCxn id="76" idx="2"/>
          </p:cNvCxnSpPr>
          <p:nvPr/>
        </p:nvCxnSpPr>
        <p:spPr>
          <a:xfrm flipH="1">
            <a:off x="5148064" y="4567785"/>
            <a:ext cx="756636" cy="1517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1" name="Přímá spojnice se šipkou 180"/>
          <p:cNvCxnSpPr>
            <a:stCxn id="76" idx="2"/>
          </p:cNvCxnSpPr>
          <p:nvPr/>
        </p:nvCxnSpPr>
        <p:spPr>
          <a:xfrm flipH="1">
            <a:off x="5313872" y="4567785"/>
            <a:ext cx="590828" cy="1517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3" name="Přímá spojnice se šipkou 182"/>
          <p:cNvCxnSpPr>
            <a:stCxn id="76" idx="2"/>
          </p:cNvCxnSpPr>
          <p:nvPr/>
        </p:nvCxnSpPr>
        <p:spPr>
          <a:xfrm flipH="1">
            <a:off x="5445994" y="4567785"/>
            <a:ext cx="458706" cy="1525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6" name="Přímá spojnice se šipkou 185"/>
          <p:cNvCxnSpPr>
            <a:stCxn id="76" idx="2"/>
          </p:cNvCxnSpPr>
          <p:nvPr/>
        </p:nvCxnSpPr>
        <p:spPr>
          <a:xfrm flipH="1">
            <a:off x="5529269" y="4567785"/>
            <a:ext cx="375431" cy="1559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5" name="Přímá spojnice se šipkou 194"/>
          <p:cNvCxnSpPr>
            <a:endCxn id="76" idx="0"/>
          </p:cNvCxnSpPr>
          <p:nvPr/>
        </p:nvCxnSpPr>
        <p:spPr>
          <a:xfrm>
            <a:off x="5893902" y="2545408"/>
            <a:ext cx="10798" cy="1456193"/>
          </a:xfrm>
          <a:prstGeom prst="straightConnector1">
            <a:avLst/>
          </a:prstGeom>
          <a:ln w="76200">
            <a:solidFill>
              <a:schemeClr val="accent3">
                <a:lumMod val="50000"/>
                <a:alpha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5" name="TextovéPole 294"/>
          <p:cNvSpPr txBox="1"/>
          <p:nvPr/>
        </p:nvSpPr>
        <p:spPr>
          <a:xfrm>
            <a:off x="107504" y="404664"/>
            <a:ext cx="8226932" cy="415498"/>
          </a:xfrm>
          <a:prstGeom prst="rect">
            <a:avLst/>
          </a:prstGeom>
          <a:noFill/>
        </p:spPr>
        <p:txBody>
          <a:bodyPr wrap="none" rtlCol="0">
            <a:spAutoFit/>
          </a:bodyPr>
          <a:lstStyle/>
          <a:p>
            <a:r>
              <a:rPr lang="cs-CZ" sz="2100" b="1" dirty="0" smtClean="0"/>
              <a:t>Metody získání pravděpodobnostní hydrologické předpovědi</a:t>
            </a:r>
            <a:endParaRPr lang="cs-CZ" sz="2100" b="1" dirty="0"/>
          </a:p>
        </p:txBody>
      </p:sp>
      <p:sp>
        <p:nvSpPr>
          <p:cNvPr id="300" name="TextovéPole 299"/>
          <p:cNvSpPr txBox="1"/>
          <p:nvPr/>
        </p:nvSpPr>
        <p:spPr>
          <a:xfrm>
            <a:off x="367938" y="1427700"/>
            <a:ext cx="3647152" cy="369332"/>
          </a:xfrm>
          <a:prstGeom prst="rect">
            <a:avLst/>
          </a:prstGeom>
          <a:noFill/>
        </p:spPr>
        <p:txBody>
          <a:bodyPr wrap="none" rtlCol="0">
            <a:spAutoFit/>
          </a:bodyPr>
          <a:lstStyle/>
          <a:p>
            <a:r>
              <a:rPr lang="cs-CZ" i="1" dirty="0" smtClean="0"/>
              <a:t>Vstupy do hydrologického modelu</a:t>
            </a:r>
            <a:endParaRPr lang="cs-CZ" i="1" dirty="0"/>
          </a:p>
        </p:txBody>
      </p:sp>
      <p:sp>
        <p:nvSpPr>
          <p:cNvPr id="301" name="TextovéPole 300"/>
          <p:cNvSpPr txBox="1"/>
          <p:nvPr/>
        </p:nvSpPr>
        <p:spPr>
          <a:xfrm>
            <a:off x="4754908" y="1424620"/>
            <a:ext cx="2198038" cy="369332"/>
          </a:xfrm>
          <a:prstGeom prst="rect">
            <a:avLst/>
          </a:prstGeom>
          <a:noFill/>
        </p:spPr>
        <p:txBody>
          <a:bodyPr wrap="none" rtlCol="0">
            <a:spAutoFit/>
          </a:bodyPr>
          <a:lstStyle/>
          <a:p>
            <a:r>
              <a:rPr lang="cs-CZ" i="1" dirty="0" smtClean="0"/>
              <a:t>Hydrologický model</a:t>
            </a:r>
            <a:endParaRPr lang="cs-CZ" i="1" dirty="0"/>
          </a:p>
        </p:txBody>
      </p:sp>
      <p:cxnSp>
        <p:nvCxnSpPr>
          <p:cNvPr id="68" name="Přímá spojnice se šipkou 67"/>
          <p:cNvCxnSpPr>
            <a:stCxn id="2" idx="3"/>
          </p:cNvCxnSpPr>
          <p:nvPr/>
        </p:nvCxnSpPr>
        <p:spPr>
          <a:xfrm>
            <a:off x="1951942" y="4939276"/>
            <a:ext cx="483137" cy="289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Přímá spojnice se šipkou 69"/>
          <p:cNvCxnSpPr>
            <a:stCxn id="2" idx="3"/>
            <a:endCxn id="16" idx="1"/>
          </p:cNvCxnSpPr>
          <p:nvPr/>
        </p:nvCxnSpPr>
        <p:spPr>
          <a:xfrm>
            <a:off x="1951942" y="4939276"/>
            <a:ext cx="500738" cy="165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Přímá spojnice se šipkou 91"/>
          <p:cNvCxnSpPr/>
          <p:nvPr/>
        </p:nvCxnSpPr>
        <p:spPr>
          <a:xfrm>
            <a:off x="1964331" y="4939276"/>
            <a:ext cx="486609" cy="48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ovéPole 3"/>
          <p:cNvSpPr txBox="1"/>
          <p:nvPr/>
        </p:nvSpPr>
        <p:spPr>
          <a:xfrm>
            <a:off x="1776774" y="3931499"/>
            <a:ext cx="1608133" cy="369332"/>
          </a:xfrm>
          <a:prstGeom prst="rect">
            <a:avLst/>
          </a:prstGeom>
          <a:noFill/>
        </p:spPr>
        <p:txBody>
          <a:bodyPr wrap="none" rtlCol="0">
            <a:spAutoFit/>
          </a:bodyPr>
          <a:lstStyle/>
          <a:p>
            <a:r>
              <a:rPr lang="cs-CZ" dirty="0" smtClean="0"/>
              <a:t>ECMWF-ENS</a:t>
            </a:r>
            <a:endParaRPr lang="cs-CZ" dirty="0"/>
          </a:p>
        </p:txBody>
      </p:sp>
      <p:sp>
        <p:nvSpPr>
          <p:cNvPr id="36" name="TextovéPole 35"/>
          <p:cNvSpPr txBox="1"/>
          <p:nvPr/>
        </p:nvSpPr>
        <p:spPr>
          <a:xfrm>
            <a:off x="1951553" y="5382049"/>
            <a:ext cx="1659429" cy="369332"/>
          </a:xfrm>
          <a:prstGeom prst="rect">
            <a:avLst/>
          </a:prstGeom>
          <a:noFill/>
        </p:spPr>
        <p:txBody>
          <a:bodyPr wrap="none" rtlCol="0">
            <a:spAutoFit/>
          </a:bodyPr>
          <a:lstStyle/>
          <a:p>
            <a:r>
              <a:rPr lang="cs-CZ" dirty="0" smtClean="0"/>
              <a:t>ALADIN/LAEF</a:t>
            </a:r>
            <a:endParaRPr lang="cs-CZ" dirty="0"/>
          </a:p>
        </p:txBody>
      </p:sp>
    </p:spTree>
    <p:extLst>
      <p:ext uri="{BB962C8B-B14F-4D97-AF65-F5344CB8AC3E}">
        <p14:creationId xmlns:p14="http://schemas.microsoft.com/office/powerpoint/2010/main" val="1789311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07504" y="404664"/>
            <a:ext cx="4572085" cy="415498"/>
          </a:xfrm>
          <a:prstGeom prst="rect">
            <a:avLst/>
          </a:prstGeom>
          <a:noFill/>
        </p:spPr>
        <p:txBody>
          <a:bodyPr wrap="none" rtlCol="0">
            <a:spAutoFit/>
          </a:bodyPr>
          <a:lstStyle/>
          <a:p>
            <a:r>
              <a:rPr lang="cs-CZ" sz="2100" b="1" dirty="0" smtClean="0"/>
              <a:t>Vývoj hydrologických předpovědí</a:t>
            </a:r>
            <a:endParaRPr lang="cs-CZ" sz="2100" b="1" dirty="0"/>
          </a:p>
        </p:txBody>
      </p:sp>
      <p:pic>
        <p:nvPicPr>
          <p:cNvPr id="9" name="Obrázek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00192" y="3642036"/>
            <a:ext cx="2513247" cy="2778015"/>
          </a:xfrm>
          <a:prstGeom prst="rect">
            <a:avLst/>
          </a:prstGeom>
        </p:spPr>
      </p:pic>
      <p:sp>
        <p:nvSpPr>
          <p:cNvPr id="10" name="Obdélník 9"/>
          <p:cNvSpPr/>
          <p:nvPr/>
        </p:nvSpPr>
        <p:spPr>
          <a:xfrm>
            <a:off x="3383254" y="817957"/>
            <a:ext cx="2573216" cy="2736304"/>
          </a:xfrm>
          <a:prstGeom prst="rect">
            <a:avLst/>
          </a:prstGeom>
          <a:blipFill>
            <a:blip r:embed="rId3" cstate="screen">
              <a:extLst>
                <a:ext uri="{28A0092B-C50C-407E-A947-70E740481C1C}">
                  <a14:useLocalDpi xmlns:a14="http://schemas.microsoft.com/office/drawing/2010/main"/>
                </a:ext>
              </a:extLst>
            </a:blip>
            <a:stretch>
              <a:fillRect/>
            </a:stretch>
          </a:blip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Obdélník 10"/>
          <p:cNvSpPr/>
          <p:nvPr/>
        </p:nvSpPr>
        <p:spPr>
          <a:xfrm>
            <a:off x="6300192" y="812283"/>
            <a:ext cx="2513247" cy="2741978"/>
          </a:xfrm>
          <a:prstGeom prst="rect">
            <a:avLst/>
          </a:prstGeom>
          <a:blipFill>
            <a:blip r:embed="rId4" cstate="screen">
              <a:extLst>
                <a:ext uri="{28A0092B-C50C-407E-A947-70E740481C1C}">
                  <a14:useLocalDpi xmlns:a14="http://schemas.microsoft.com/office/drawing/2010/main"/>
                </a:ext>
              </a:extLst>
            </a:blip>
            <a:stretch>
              <a:fillRect/>
            </a:stretch>
          </a:blip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2" name="Šipka doprava 11"/>
          <p:cNvSpPr/>
          <p:nvPr/>
        </p:nvSpPr>
        <p:spPr>
          <a:xfrm>
            <a:off x="3096130" y="4725143"/>
            <a:ext cx="295065" cy="504056"/>
          </a:xfrm>
          <a:prstGeom prst="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3" name="Šipka doprava 12"/>
          <p:cNvSpPr/>
          <p:nvPr/>
        </p:nvSpPr>
        <p:spPr>
          <a:xfrm>
            <a:off x="6021008" y="4681428"/>
            <a:ext cx="295065" cy="504056"/>
          </a:xfrm>
          <a:prstGeom prst="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4" name="Obdélník 13"/>
          <p:cNvSpPr/>
          <p:nvPr/>
        </p:nvSpPr>
        <p:spPr>
          <a:xfrm>
            <a:off x="450435" y="817957"/>
            <a:ext cx="2592288" cy="2736304"/>
          </a:xfrm>
          <a:prstGeom prst="rect">
            <a:avLst/>
          </a:prstGeom>
          <a:blipFill>
            <a:blip r:embed="rId5" cstate="screen">
              <a:extLst>
                <a:ext uri="{28A0092B-C50C-407E-A947-70E740481C1C}">
                  <a14:useLocalDpi xmlns:a14="http://schemas.microsoft.com/office/drawing/2010/main"/>
                </a:ext>
              </a:extLst>
            </a:blip>
            <a:stretch>
              <a:fillRect/>
            </a:stretch>
          </a:blip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5" name="Obdélník 14"/>
          <p:cNvSpPr/>
          <p:nvPr/>
        </p:nvSpPr>
        <p:spPr>
          <a:xfrm>
            <a:off x="3383254" y="3642036"/>
            <a:ext cx="2602124" cy="2778015"/>
          </a:xfrm>
          <a:prstGeom prst="rect">
            <a:avLst/>
          </a:prstGeom>
          <a:blipFill>
            <a:blip r:embed="rId6" cstate="screen">
              <a:extLst>
                <a:ext uri="{28A0092B-C50C-407E-A947-70E740481C1C}">
                  <a14:useLocalDpi xmlns:a14="http://schemas.microsoft.com/office/drawing/2010/main"/>
                </a:ext>
              </a:extLst>
            </a:blip>
            <a:stretch>
              <a:fillRect/>
            </a:stretch>
          </a:blip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6" name="Obdélník 15"/>
          <p:cNvSpPr/>
          <p:nvPr/>
        </p:nvSpPr>
        <p:spPr>
          <a:xfrm>
            <a:off x="450436" y="3642036"/>
            <a:ext cx="2602124" cy="2778015"/>
          </a:xfrm>
          <a:prstGeom prst="rect">
            <a:avLst/>
          </a:prstGeom>
          <a:blipFill>
            <a:blip r:embed="rId7" cstate="screen">
              <a:extLst>
                <a:ext uri="{28A0092B-C50C-407E-A947-70E740481C1C}">
                  <a14:useLocalDpi xmlns:a14="http://schemas.microsoft.com/office/drawing/2010/main"/>
                </a:ext>
              </a:extLst>
            </a:blip>
            <a:stretch>
              <a:fillRect/>
            </a:stretch>
          </a:blip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7" name="Šipka doprava 16"/>
          <p:cNvSpPr/>
          <p:nvPr/>
        </p:nvSpPr>
        <p:spPr>
          <a:xfrm>
            <a:off x="3063861" y="1844824"/>
            <a:ext cx="295065" cy="504056"/>
          </a:xfrm>
          <a:prstGeom prst="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8" name="Šipka doprava 17"/>
          <p:cNvSpPr/>
          <p:nvPr/>
        </p:nvSpPr>
        <p:spPr>
          <a:xfrm>
            <a:off x="6013279" y="1802265"/>
            <a:ext cx="295065" cy="504056"/>
          </a:xfrm>
          <a:prstGeom prst="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1371821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Zaoblený obdélník 79"/>
          <p:cNvSpPr/>
          <p:nvPr/>
        </p:nvSpPr>
        <p:spPr>
          <a:xfrm>
            <a:off x="467246" y="1772816"/>
            <a:ext cx="3496728" cy="4320480"/>
          </a:xfrm>
          <a:prstGeom prst="roundRect">
            <a:avLst>
              <a:gd name="adj" fmla="val 48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Obdélník 1"/>
          <p:cNvSpPr/>
          <p:nvPr/>
        </p:nvSpPr>
        <p:spPr>
          <a:xfrm>
            <a:off x="619645" y="4507228"/>
            <a:ext cx="1332297" cy="864096"/>
          </a:xfrm>
          <a:prstGeom prst="rect">
            <a:avLst/>
          </a:prstGeom>
          <a:solidFill>
            <a:schemeClr val="tx2">
              <a:lumMod val="75000"/>
            </a:schemeClr>
          </a:solidFill>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t>NWP model</a:t>
            </a:r>
            <a:endParaRPr lang="cs-CZ" b="1" dirty="0"/>
          </a:p>
        </p:txBody>
      </p:sp>
      <p:cxnSp>
        <p:nvCxnSpPr>
          <p:cNvPr id="4" name="Přímá spojnice se šipkou 3"/>
          <p:cNvCxnSpPr>
            <a:endCxn id="64" idx="1"/>
          </p:cNvCxnSpPr>
          <p:nvPr/>
        </p:nvCxnSpPr>
        <p:spPr>
          <a:xfrm>
            <a:off x="1923857" y="4929704"/>
            <a:ext cx="527309" cy="759177"/>
          </a:xfrm>
          <a:prstGeom prst="straightConnector1">
            <a:avLst/>
          </a:prstGeom>
          <a:ln w="76200">
            <a:solidFill>
              <a:schemeClr val="accent3">
                <a:lumMod val="50000"/>
                <a:alpha val="44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Přímá spojnice se šipkou 5"/>
          <p:cNvCxnSpPr>
            <a:stCxn id="2" idx="3"/>
          </p:cNvCxnSpPr>
          <p:nvPr/>
        </p:nvCxnSpPr>
        <p:spPr>
          <a:xfrm flipV="1">
            <a:off x="1951942" y="4112247"/>
            <a:ext cx="1995743" cy="827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a:stCxn id="2" idx="3"/>
          </p:cNvCxnSpPr>
          <p:nvPr/>
        </p:nvCxnSpPr>
        <p:spPr>
          <a:xfrm flipV="1">
            <a:off x="1951942" y="4048056"/>
            <a:ext cx="1982798" cy="891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a:stCxn id="2" idx="3"/>
          </p:cNvCxnSpPr>
          <p:nvPr/>
        </p:nvCxnSpPr>
        <p:spPr>
          <a:xfrm flipV="1">
            <a:off x="1951942" y="4183123"/>
            <a:ext cx="1994169" cy="756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a:stCxn id="2" idx="3"/>
            <a:endCxn id="80" idx="3"/>
          </p:cNvCxnSpPr>
          <p:nvPr/>
        </p:nvCxnSpPr>
        <p:spPr>
          <a:xfrm flipV="1">
            <a:off x="1951942" y="3933056"/>
            <a:ext cx="2012032" cy="1006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a:stCxn id="2" idx="3"/>
          </p:cNvCxnSpPr>
          <p:nvPr/>
        </p:nvCxnSpPr>
        <p:spPr>
          <a:xfrm flipV="1">
            <a:off x="1951942" y="4257551"/>
            <a:ext cx="1991563" cy="681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bdélník 15"/>
          <p:cNvSpPr/>
          <p:nvPr/>
        </p:nvSpPr>
        <p:spPr>
          <a:xfrm>
            <a:off x="2452680" y="4891069"/>
            <a:ext cx="864096" cy="428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t>post-processing</a:t>
            </a:r>
            <a:endParaRPr lang="cs-CZ" sz="1200" dirty="0"/>
          </a:p>
        </p:txBody>
      </p:sp>
      <p:cxnSp>
        <p:nvCxnSpPr>
          <p:cNvPr id="23" name="Přímá spojnice se šipkou 22"/>
          <p:cNvCxnSpPr>
            <a:stCxn id="16" idx="3"/>
          </p:cNvCxnSpPr>
          <p:nvPr/>
        </p:nvCxnSpPr>
        <p:spPr>
          <a:xfrm flipV="1">
            <a:off x="3316776" y="4305528"/>
            <a:ext cx="634543" cy="799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a:stCxn id="16" idx="3"/>
          </p:cNvCxnSpPr>
          <p:nvPr/>
        </p:nvCxnSpPr>
        <p:spPr>
          <a:xfrm flipV="1">
            <a:off x="3316776" y="4377536"/>
            <a:ext cx="634543" cy="727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a:stCxn id="16" idx="3"/>
          </p:cNvCxnSpPr>
          <p:nvPr/>
        </p:nvCxnSpPr>
        <p:spPr>
          <a:xfrm flipV="1">
            <a:off x="3316776" y="4466185"/>
            <a:ext cx="636873" cy="639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a:stCxn id="16" idx="3"/>
          </p:cNvCxnSpPr>
          <p:nvPr/>
        </p:nvCxnSpPr>
        <p:spPr>
          <a:xfrm flipV="1">
            <a:off x="3316776" y="4569264"/>
            <a:ext cx="633568" cy="535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a:stCxn id="16" idx="3"/>
          </p:cNvCxnSpPr>
          <p:nvPr/>
        </p:nvCxnSpPr>
        <p:spPr>
          <a:xfrm flipV="1">
            <a:off x="3316776" y="4665568"/>
            <a:ext cx="644829" cy="439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Obdélník 51"/>
          <p:cNvSpPr/>
          <p:nvPr/>
        </p:nvSpPr>
        <p:spPr>
          <a:xfrm>
            <a:off x="619645" y="1961809"/>
            <a:ext cx="1350836" cy="1456270"/>
          </a:xfrm>
          <a:prstGeom prst="rect">
            <a:avLst/>
          </a:prstGeom>
          <a:solidFill>
            <a:schemeClr val="accent2">
              <a:lumMod val="40000"/>
              <a:lumOff val="60000"/>
            </a:schemeClr>
          </a:solidFill>
          <a:ln>
            <a:solidFill>
              <a:srgbClr val="CC0000"/>
            </a:solid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Pozorované hodnoty</a:t>
            </a:r>
          </a:p>
          <a:p>
            <a:pPr algn="ctr"/>
            <a:r>
              <a:rPr lang="cs-CZ" sz="1600" i="1" dirty="0" smtClean="0">
                <a:solidFill>
                  <a:schemeClr val="tx1"/>
                </a:solidFill>
              </a:rPr>
              <a:t>(srážky, teploty, průtoky ….)</a:t>
            </a:r>
            <a:endParaRPr lang="cs-CZ" sz="1600" i="1" dirty="0">
              <a:solidFill>
                <a:schemeClr val="tx1"/>
              </a:solidFill>
            </a:endParaRPr>
          </a:p>
        </p:txBody>
      </p:sp>
      <p:sp>
        <p:nvSpPr>
          <p:cNvPr id="53" name="Obdélník 52"/>
          <p:cNvSpPr/>
          <p:nvPr/>
        </p:nvSpPr>
        <p:spPr>
          <a:xfrm>
            <a:off x="2440291" y="3443995"/>
            <a:ext cx="864096" cy="428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200" dirty="0"/>
          </a:p>
        </p:txBody>
      </p:sp>
      <p:cxnSp>
        <p:nvCxnSpPr>
          <p:cNvPr id="54" name="Přímá spojnice se šipkou 53"/>
          <p:cNvCxnSpPr>
            <a:stCxn id="52" idx="3"/>
            <a:endCxn id="53" idx="1"/>
          </p:cNvCxnSpPr>
          <p:nvPr/>
        </p:nvCxnSpPr>
        <p:spPr>
          <a:xfrm>
            <a:off x="1970481" y="2689944"/>
            <a:ext cx="469810" cy="968183"/>
          </a:xfrm>
          <a:prstGeom prst="straightConnector1">
            <a:avLst/>
          </a:prstGeom>
          <a:ln w="76200">
            <a:solidFill>
              <a:schemeClr val="accent3">
                <a:lumMod val="50000"/>
                <a:alpha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Přímá spojnice se šipkou 57"/>
          <p:cNvCxnSpPr>
            <a:stCxn id="52" idx="3"/>
          </p:cNvCxnSpPr>
          <p:nvPr/>
        </p:nvCxnSpPr>
        <p:spPr>
          <a:xfrm>
            <a:off x="1970481" y="2689944"/>
            <a:ext cx="1950299" cy="605305"/>
          </a:xfrm>
          <a:prstGeom prst="straightConnector1">
            <a:avLst/>
          </a:prstGeom>
          <a:ln w="76200">
            <a:solidFill>
              <a:schemeClr val="accent3">
                <a:lumMod val="50000"/>
                <a:alpha val="42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Přímá spojnice se šipkou 61"/>
          <p:cNvCxnSpPr>
            <a:stCxn id="53" idx="3"/>
          </p:cNvCxnSpPr>
          <p:nvPr/>
        </p:nvCxnSpPr>
        <p:spPr>
          <a:xfrm flipV="1">
            <a:off x="3246456" y="3488565"/>
            <a:ext cx="706987" cy="170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Přímá spojnice se šipkou 64"/>
          <p:cNvCxnSpPr>
            <a:stCxn id="53" idx="3"/>
          </p:cNvCxnSpPr>
          <p:nvPr/>
        </p:nvCxnSpPr>
        <p:spPr>
          <a:xfrm flipV="1">
            <a:off x="3246456" y="3580945"/>
            <a:ext cx="706987" cy="78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Přímá spojnice se šipkou 66"/>
          <p:cNvCxnSpPr>
            <a:stCxn id="53" idx="3"/>
          </p:cNvCxnSpPr>
          <p:nvPr/>
        </p:nvCxnSpPr>
        <p:spPr>
          <a:xfrm>
            <a:off x="3246456" y="3659119"/>
            <a:ext cx="715888" cy="17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Přímá spojnice se šipkou 68"/>
          <p:cNvCxnSpPr>
            <a:stCxn id="53" idx="3"/>
          </p:cNvCxnSpPr>
          <p:nvPr/>
        </p:nvCxnSpPr>
        <p:spPr>
          <a:xfrm>
            <a:off x="3246456" y="3659119"/>
            <a:ext cx="715888" cy="108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Přímá spojnice se šipkou 70"/>
          <p:cNvCxnSpPr/>
          <p:nvPr/>
        </p:nvCxnSpPr>
        <p:spPr>
          <a:xfrm>
            <a:off x="3253787" y="3658127"/>
            <a:ext cx="692324" cy="195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Obdélník 74"/>
          <p:cNvSpPr/>
          <p:nvPr/>
        </p:nvSpPr>
        <p:spPr>
          <a:xfrm>
            <a:off x="4923073" y="1881560"/>
            <a:ext cx="1946312" cy="694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t>počáteční podmínky (nasycenost)</a:t>
            </a:r>
            <a:endParaRPr lang="cs-CZ" sz="1600" dirty="0"/>
          </a:p>
        </p:txBody>
      </p:sp>
      <p:sp>
        <p:nvSpPr>
          <p:cNvPr id="76" name="Obdélník 75"/>
          <p:cNvSpPr/>
          <p:nvPr/>
        </p:nvSpPr>
        <p:spPr>
          <a:xfrm>
            <a:off x="4931544" y="4001601"/>
            <a:ext cx="1946312" cy="56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t>výpočet</a:t>
            </a:r>
            <a:endParaRPr lang="cs-CZ" sz="1600" dirty="0"/>
          </a:p>
        </p:txBody>
      </p:sp>
      <p:sp>
        <p:nvSpPr>
          <p:cNvPr id="79" name="Obdélník 78"/>
          <p:cNvSpPr/>
          <p:nvPr/>
        </p:nvSpPr>
        <p:spPr>
          <a:xfrm>
            <a:off x="6129344" y="5164777"/>
            <a:ext cx="864096" cy="428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t>post-processing</a:t>
            </a:r>
            <a:endParaRPr lang="cs-CZ" sz="1200" dirty="0"/>
          </a:p>
        </p:txBody>
      </p:sp>
      <p:sp>
        <p:nvSpPr>
          <p:cNvPr id="81" name="Zaoblený obdélník 80"/>
          <p:cNvSpPr/>
          <p:nvPr/>
        </p:nvSpPr>
        <p:spPr>
          <a:xfrm>
            <a:off x="4716016" y="1772816"/>
            <a:ext cx="2394080" cy="3256738"/>
          </a:xfrm>
          <a:prstGeom prst="roundRect">
            <a:avLst>
              <a:gd name="adj" fmla="val 48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2" name="Šipka doprava 81"/>
          <p:cNvSpPr/>
          <p:nvPr/>
        </p:nvSpPr>
        <p:spPr>
          <a:xfrm>
            <a:off x="4015090" y="3227035"/>
            <a:ext cx="868048" cy="1959877"/>
          </a:xfrm>
          <a:prstGeom prst="rightArrow">
            <a:avLst>
              <a:gd name="adj1" fmla="val 82608"/>
              <a:gd name="adj2" fmla="val 6701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cxnSp>
        <p:nvCxnSpPr>
          <p:cNvPr id="83" name="Přímá spojnice se šipkou 82"/>
          <p:cNvCxnSpPr>
            <a:stCxn id="76" idx="2"/>
            <a:endCxn id="79" idx="0"/>
          </p:cNvCxnSpPr>
          <p:nvPr/>
        </p:nvCxnSpPr>
        <p:spPr>
          <a:xfrm>
            <a:off x="5904700" y="4567785"/>
            <a:ext cx="656692" cy="596992"/>
          </a:xfrm>
          <a:prstGeom prst="straightConnector1">
            <a:avLst/>
          </a:prstGeom>
          <a:ln w="76200">
            <a:solidFill>
              <a:schemeClr val="accent3">
                <a:lumMod val="50000"/>
                <a:alpha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Přímá spojnice se šipkou 86"/>
          <p:cNvCxnSpPr>
            <a:stCxn id="76" idx="2"/>
          </p:cNvCxnSpPr>
          <p:nvPr/>
        </p:nvCxnSpPr>
        <p:spPr>
          <a:xfrm>
            <a:off x="5904700" y="4567785"/>
            <a:ext cx="8356" cy="1517233"/>
          </a:xfrm>
          <a:prstGeom prst="straightConnector1">
            <a:avLst/>
          </a:prstGeom>
          <a:ln w="76200">
            <a:solidFill>
              <a:schemeClr val="accent3">
                <a:lumMod val="50000"/>
                <a:alpha val="41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Přímá spojnice se šipkou 90"/>
          <p:cNvCxnSpPr>
            <a:stCxn id="79" idx="2"/>
          </p:cNvCxnSpPr>
          <p:nvPr/>
        </p:nvCxnSpPr>
        <p:spPr>
          <a:xfrm flipH="1">
            <a:off x="6279845" y="5593041"/>
            <a:ext cx="281547" cy="534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Přímá spojnice se šipkou 93"/>
          <p:cNvCxnSpPr>
            <a:stCxn id="79" idx="2"/>
          </p:cNvCxnSpPr>
          <p:nvPr/>
        </p:nvCxnSpPr>
        <p:spPr>
          <a:xfrm flipH="1">
            <a:off x="6388816" y="5593041"/>
            <a:ext cx="172576" cy="534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Přímá spojnice se šipkou 96"/>
          <p:cNvCxnSpPr>
            <a:stCxn id="79" idx="2"/>
          </p:cNvCxnSpPr>
          <p:nvPr/>
        </p:nvCxnSpPr>
        <p:spPr>
          <a:xfrm flipH="1">
            <a:off x="6524003" y="5593041"/>
            <a:ext cx="37389" cy="534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Přímá spojnice se šipkou 98"/>
          <p:cNvCxnSpPr>
            <a:stCxn id="79" idx="2"/>
          </p:cNvCxnSpPr>
          <p:nvPr/>
        </p:nvCxnSpPr>
        <p:spPr>
          <a:xfrm>
            <a:off x="6561392" y="5593041"/>
            <a:ext cx="129207" cy="534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Přímá spojnice se šipkou 101"/>
          <p:cNvCxnSpPr>
            <a:stCxn id="79" idx="2"/>
          </p:cNvCxnSpPr>
          <p:nvPr/>
        </p:nvCxnSpPr>
        <p:spPr>
          <a:xfrm>
            <a:off x="6561392" y="5593041"/>
            <a:ext cx="216288" cy="534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7" name="Přímá spojnice se šipkou 176"/>
          <p:cNvCxnSpPr>
            <a:stCxn id="76" idx="2"/>
          </p:cNvCxnSpPr>
          <p:nvPr/>
        </p:nvCxnSpPr>
        <p:spPr>
          <a:xfrm flipH="1">
            <a:off x="4976627" y="4567785"/>
            <a:ext cx="928073" cy="1547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9" name="Přímá spojnice se šipkou 178"/>
          <p:cNvCxnSpPr>
            <a:stCxn id="76" idx="2"/>
          </p:cNvCxnSpPr>
          <p:nvPr/>
        </p:nvCxnSpPr>
        <p:spPr>
          <a:xfrm flipH="1">
            <a:off x="5148064" y="4567785"/>
            <a:ext cx="756636" cy="1517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1" name="Přímá spojnice se šipkou 180"/>
          <p:cNvCxnSpPr>
            <a:stCxn id="76" idx="2"/>
          </p:cNvCxnSpPr>
          <p:nvPr/>
        </p:nvCxnSpPr>
        <p:spPr>
          <a:xfrm flipH="1">
            <a:off x="5313872" y="4567785"/>
            <a:ext cx="590828" cy="1517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3" name="Přímá spojnice se šipkou 182"/>
          <p:cNvCxnSpPr>
            <a:stCxn id="76" idx="2"/>
          </p:cNvCxnSpPr>
          <p:nvPr/>
        </p:nvCxnSpPr>
        <p:spPr>
          <a:xfrm flipH="1">
            <a:off x="5445994" y="4567785"/>
            <a:ext cx="458706" cy="1525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6" name="Přímá spojnice se šipkou 185"/>
          <p:cNvCxnSpPr>
            <a:stCxn id="76" idx="2"/>
          </p:cNvCxnSpPr>
          <p:nvPr/>
        </p:nvCxnSpPr>
        <p:spPr>
          <a:xfrm flipH="1">
            <a:off x="5529269" y="4567785"/>
            <a:ext cx="375431" cy="1559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5" name="Přímá spojnice se šipkou 194"/>
          <p:cNvCxnSpPr>
            <a:endCxn id="76" idx="0"/>
          </p:cNvCxnSpPr>
          <p:nvPr/>
        </p:nvCxnSpPr>
        <p:spPr>
          <a:xfrm>
            <a:off x="5893902" y="2545408"/>
            <a:ext cx="10798" cy="1456193"/>
          </a:xfrm>
          <a:prstGeom prst="straightConnector1">
            <a:avLst/>
          </a:prstGeom>
          <a:ln w="76200">
            <a:solidFill>
              <a:schemeClr val="accent3">
                <a:lumMod val="50000"/>
                <a:alpha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5" name="Obdélník 214"/>
          <p:cNvSpPr/>
          <p:nvPr/>
        </p:nvSpPr>
        <p:spPr>
          <a:xfrm>
            <a:off x="6011067" y="3044048"/>
            <a:ext cx="994988" cy="298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perturbace</a:t>
            </a:r>
            <a:endParaRPr lang="cs-CZ" sz="1400" dirty="0"/>
          </a:p>
        </p:txBody>
      </p:sp>
      <p:cxnSp>
        <p:nvCxnSpPr>
          <p:cNvPr id="216" name="Přímá spojnice se šipkou 215"/>
          <p:cNvCxnSpPr>
            <a:stCxn id="75" idx="2"/>
            <a:endCxn id="215" idx="0"/>
          </p:cNvCxnSpPr>
          <p:nvPr/>
        </p:nvCxnSpPr>
        <p:spPr>
          <a:xfrm>
            <a:off x="5896229" y="2576056"/>
            <a:ext cx="612332" cy="467992"/>
          </a:xfrm>
          <a:prstGeom prst="straightConnector1">
            <a:avLst/>
          </a:prstGeom>
          <a:ln w="76200">
            <a:solidFill>
              <a:schemeClr val="accent3">
                <a:lumMod val="50000"/>
                <a:alpha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Přímá spojnice se šipkou 218"/>
          <p:cNvCxnSpPr>
            <a:stCxn id="215" idx="2"/>
          </p:cNvCxnSpPr>
          <p:nvPr/>
        </p:nvCxnSpPr>
        <p:spPr>
          <a:xfrm flipH="1">
            <a:off x="6308277" y="3342319"/>
            <a:ext cx="200284" cy="653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2" name="Přímá spojnice se šipkou 221"/>
          <p:cNvCxnSpPr>
            <a:stCxn id="215" idx="2"/>
          </p:cNvCxnSpPr>
          <p:nvPr/>
        </p:nvCxnSpPr>
        <p:spPr>
          <a:xfrm flipH="1">
            <a:off x="6408419" y="3342319"/>
            <a:ext cx="100142" cy="653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5" name="Přímá spojnice se šipkou 224"/>
          <p:cNvCxnSpPr>
            <a:stCxn id="215" idx="2"/>
          </p:cNvCxnSpPr>
          <p:nvPr/>
        </p:nvCxnSpPr>
        <p:spPr>
          <a:xfrm>
            <a:off x="6508561" y="3342319"/>
            <a:ext cx="12028" cy="653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8" name="Přímá spojnice se šipkou 227"/>
          <p:cNvCxnSpPr>
            <a:stCxn id="215" idx="2"/>
          </p:cNvCxnSpPr>
          <p:nvPr/>
        </p:nvCxnSpPr>
        <p:spPr>
          <a:xfrm>
            <a:off x="6508561" y="3342319"/>
            <a:ext cx="132908" cy="653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1" name="Přímá spojnice se šipkou 230"/>
          <p:cNvCxnSpPr>
            <a:stCxn id="215" idx="2"/>
          </p:cNvCxnSpPr>
          <p:nvPr/>
        </p:nvCxnSpPr>
        <p:spPr>
          <a:xfrm>
            <a:off x="6508561" y="3342319"/>
            <a:ext cx="252264" cy="653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5" name="TextovéPole 294"/>
          <p:cNvSpPr txBox="1"/>
          <p:nvPr/>
        </p:nvSpPr>
        <p:spPr>
          <a:xfrm>
            <a:off x="107504" y="404664"/>
            <a:ext cx="8226932" cy="415498"/>
          </a:xfrm>
          <a:prstGeom prst="rect">
            <a:avLst/>
          </a:prstGeom>
          <a:noFill/>
        </p:spPr>
        <p:txBody>
          <a:bodyPr wrap="none" rtlCol="0">
            <a:spAutoFit/>
          </a:bodyPr>
          <a:lstStyle/>
          <a:p>
            <a:r>
              <a:rPr lang="cs-CZ" sz="2100" b="1" dirty="0" smtClean="0"/>
              <a:t>Metody získání pravděpodobnostní hydrologické předpovědi</a:t>
            </a:r>
            <a:endParaRPr lang="cs-CZ" sz="2100" b="1" dirty="0"/>
          </a:p>
        </p:txBody>
      </p:sp>
      <p:sp>
        <p:nvSpPr>
          <p:cNvPr id="300" name="TextovéPole 299"/>
          <p:cNvSpPr txBox="1"/>
          <p:nvPr/>
        </p:nvSpPr>
        <p:spPr>
          <a:xfrm>
            <a:off x="367938" y="1427700"/>
            <a:ext cx="3647152" cy="369332"/>
          </a:xfrm>
          <a:prstGeom prst="rect">
            <a:avLst/>
          </a:prstGeom>
          <a:noFill/>
        </p:spPr>
        <p:txBody>
          <a:bodyPr wrap="none" rtlCol="0">
            <a:spAutoFit/>
          </a:bodyPr>
          <a:lstStyle/>
          <a:p>
            <a:r>
              <a:rPr lang="cs-CZ" i="1" dirty="0" smtClean="0"/>
              <a:t>Vstupy do hydrologického modelu</a:t>
            </a:r>
            <a:endParaRPr lang="cs-CZ" i="1" dirty="0"/>
          </a:p>
        </p:txBody>
      </p:sp>
      <p:sp>
        <p:nvSpPr>
          <p:cNvPr id="301" name="TextovéPole 300"/>
          <p:cNvSpPr txBox="1"/>
          <p:nvPr/>
        </p:nvSpPr>
        <p:spPr>
          <a:xfrm>
            <a:off x="4754908" y="1424620"/>
            <a:ext cx="2198038" cy="369332"/>
          </a:xfrm>
          <a:prstGeom prst="rect">
            <a:avLst/>
          </a:prstGeom>
          <a:noFill/>
        </p:spPr>
        <p:txBody>
          <a:bodyPr wrap="none" rtlCol="0">
            <a:spAutoFit/>
          </a:bodyPr>
          <a:lstStyle/>
          <a:p>
            <a:r>
              <a:rPr lang="cs-CZ" i="1" dirty="0" smtClean="0"/>
              <a:t>Hydrologický model</a:t>
            </a:r>
            <a:endParaRPr lang="cs-CZ" i="1" dirty="0"/>
          </a:p>
        </p:txBody>
      </p:sp>
      <p:sp>
        <p:nvSpPr>
          <p:cNvPr id="64" name="Obdélník 63"/>
          <p:cNvSpPr/>
          <p:nvPr/>
        </p:nvSpPr>
        <p:spPr>
          <a:xfrm>
            <a:off x="2451166" y="5474749"/>
            <a:ext cx="864096" cy="428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t>post-processing</a:t>
            </a:r>
            <a:endParaRPr lang="cs-CZ" sz="1200" dirty="0"/>
          </a:p>
        </p:txBody>
      </p:sp>
      <p:cxnSp>
        <p:nvCxnSpPr>
          <p:cNvPr id="68" name="Přímá spojnice se šipkou 67"/>
          <p:cNvCxnSpPr>
            <a:stCxn id="2" idx="3"/>
          </p:cNvCxnSpPr>
          <p:nvPr/>
        </p:nvCxnSpPr>
        <p:spPr>
          <a:xfrm>
            <a:off x="1951942" y="4939276"/>
            <a:ext cx="483137" cy="289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Přímá spojnice se šipkou 69"/>
          <p:cNvCxnSpPr>
            <a:stCxn id="2" idx="3"/>
            <a:endCxn id="16" idx="1"/>
          </p:cNvCxnSpPr>
          <p:nvPr/>
        </p:nvCxnSpPr>
        <p:spPr>
          <a:xfrm>
            <a:off x="1951942" y="4939276"/>
            <a:ext cx="500738" cy="165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Přímá spojnice se šipkou 91"/>
          <p:cNvCxnSpPr/>
          <p:nvPr/>
        </p:nvCxnSpPr>
        <p:spPr>
          <a:xfrm>
            <a:off x="1964331" y="4939276"/>
            <a:ext cx="486609" cy="48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Přímá spojnice se šipkou 94"/>
          <p:cNvCxnSpPr>
            <a:stCxn id="64" idx="3"/>
          </p:cNvCxnSpPr>
          <p:nvPr/>
        </p:nvCxnSpPr>
        <p:spPr>
          <a:xfrm flipV="1">
            <a:off x="3315262" y="4746406"/>
            <a:ext cx="632781" cy="942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Přímá spojnice se šipkou 97"/>
          <p:cNvCxnSpPr>
            <a:stCxn id="64" idx="3"/>
          </p:cNvCxnSpPr>
          <p:nvPr/>
        </p:nvCxnSpPr>
        <p:spPr>
          <a:xfrm flipV="1">
            <a:off x="3315262" y="4885384"/>
            <a:ext cx="643238" cy="803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Přímá spojnice se šipkou 100"/>
          <p:cNvCxnSpPr>
            <a:stCxn id="64" idx="3"/>
          </p:cNvCxnSpPr>
          <p:nvPr/>
        </p:nvCxnSpPr>
        <p:spPr>
          <a:xfrm flipV="1">
            <a:off x="3315262" y="5018833"/>
            <a:ext cx="643238" cy="670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Přímá spojnice se šipkou 103"/>
          <p:cNvCxnSpPr>
            <a:stCxn id="64" idx="3"/>
          </p:cNvCxnSpPr>
          <p:nvPr/>
        </p:nvCxnSpPr>
        <p:spPr>
          <a:xfrm flipV="1">
            <a:off x="3315262" y="5138217"/>
            <a:ext cx="635082" cy="550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Přímá spojnice se šipkou 106"/>
          <p:cNvCxnSpPr>
            <a:stCxn id="64" idx="3"/>
          </p:cNvCxnSpPr>
          <p:nvPr/>
        </p:nvCxnSpPr>
        <p:spPr>
          <a:xfrm flipV="1">
            <a:off x="3315262" y="5251103"/>
            <a:ext cx="643238" cy="437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6" name="Obdélník 115"/>
          <p:cNvSpPr/>
          <p:nvPr/>
        </p:nvSpPr>
        <p:spPr>
          <a:xfrm>
            <a:off x="4283968" y="5230192"/>
            <a:ext cx="864096" cy="428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t>post-processing</a:t>
            </a:r>
            <a:endParaRPr lang="cs-CZ" sz="1200" dirty="0"/>
          </a:p>
        </p:txBody>
      </p:sp>
      <p:cxnSp>
        <p:nvCxnSpPr>
          <p:cNvPr id="117" name="Přímá spojnice se šipkou 116"/>
          <p:cNvCxnSpPr>
            <a:stCxn id="76" idx="2"/>
            <a:endCxn id="116" idx="0"/>
          </p:cNvCxnSpPr>
          <p:nvPr/>
        </p:nvCxnSpPr>
        <p:spPr>
          <a:xfrm flipH="1">
            <a:off x="4716016" y="4567785"/>
            <a:ext cx="1188684" cy="662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Přímá spojnice se šipkou 119"/>
          <p:cNvCxnSpPr>
            <a:stCxn id="76" idx="2"/>
          </p:cNvCxnSpPr>
          <p:nvPr/>
        </p:nvCxnSpPr>
        <p:spPr>
          <a:xfrm flipH="1">
            <a:off x="4976627" y="4567785"/>
            <a:ext cx="928073" cy="659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3" name="Přímá spojnice se šipkou 122"/>
          <p:cNvCxnSpPr>
            <a:stCxn id="76" idx="2"/>
          </p:cNvCxnSpPr>
          <p:nvPr/>
        </p:nvCxnSpPr>
        <p:spPr>
          <a:xfrm flipH="1">
            <a:off x="4444243" y="4567785"/>
            <a:ext cx="1460457" cy="649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Přímá spojnice se šipkou 125"/>
          <p:cNvCxnSpPr>
            <a:stCxn id="116" idx="2"/>
          </p:cNvCxnSpPr>
          <p:nvPr/>
        </p:nvCxnSpPr>
        <p:spPr>
          <a:xfrm>
            <a:off x="4716016" y="5658456"/>
            <a:ext cx="150292" cy="434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9" name="Přímá spojnice se šipkou 128"/>
          <p:cNvCxnSpPr>
            <a:stCxn id="116" idx="2"/>
          </p:cNvCxnSpPr>
          <p:nvPr/>
        </p:nvCxnSpPr>
        <p:spPr>
          <a:xfrm>
            <a:off x="4716016" y="5658456"/>
            <a:ext cx="41672" cy="456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2" name="Přímá spojnice se šipkou 131"/>
          <p:cNvCxnSpPr>
            <a:stCxn id="116" idx="2"/>
          </p:cNvCxnSpPr>
          <p:nvPr/>
        </p:nvCxnSpPr>
        <p:spPr>
          <a:xfrm flipH="1">
            <a:off x="4609838" y="5658456"/>
            <a:ext cx="106178" cy="434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5" name="Přímá spojnice se šipkou 134"/>
          <p:cNvCxnSpPr>
            <a:stCxn id="116" idx="2"/>
          </p:cNvCxnSpPr>
          <p:nvPr/>
        </p:nvCxnSpPr>
        <p:spPr>
          <a:xfrm flipH="1">
            <a:off x="4491283" y="5658456"/>
            <a:ext cx="224733" cy="426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8" name="Přímá spojnice se šipkou 137"/>
          <p:cNvCxnSpPr>
            <a:stCxn id="116" idx="2"/>
          </p:cNvCxnSpPr>
          <p:nvPr/>
        </p:nvCxnSpPr>
        <p:spPr>
          <a:xfrm flipH="1">
            <a:off x="4369399" y="5658456"/>
            <a:ext cx="346617" cy="426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6926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3529" y="3988505"/>
            <a:ext cx="3888432" cy="2331978"/>
          </a:xfrm>
          <a:prstGeom prst="rect">
            <a:avLst/>
          </a:prstGeom>
        </p:spPr>
      </p:pic>
      <p:sp>
        <p:nvSpPr>
          <p:cNvPr id="4" name="TextovéPole 3"/>
          <p:cNvSpPr txBox="1"/>
          <p:nvPr/>
        </p:nvSpPr>
        <p:spPr>
          <a:xfrm>
            <a:off x="107504" y="404664"/>
            <a:ext cx="7699544" cy="738664"/>
          </a:xfrm>
          <a:prstGeom prst="rect">
            <a:avLst/>
          </a:prstGeom>
          <a:noFill/>
        </p:spPr>
        <p:txBody>
          <a:bodyPr wrap="none" rtlCol="0">
            <a:spAutoFit/>
          </a:bodyPr>
          <a:lstStyle/>
          <a:p>
            <a:r>
              <a:rPr lang="cs-CZ" sz="2100" b="1" dirty="0" smtClean="0"/>
              <a:t>Základní parametry pravděpodobnostních hydrologických </a:t>
            </a:r>
          </a:p>
          <a:p>
            <a:r>
              <a:rPr lang="cs-CZ" sz="2100" b="1" dirty="0" smtClean="0"/>
              <a:t>předpovědí ČHMÚ</a:t>
            </a:r>
            <a:endParaRPr lang="cs-CZ" sz="2100" b="1" dirty="0"/>
          </a:p>
        </p:txBody>
      </p:sp>
      <p:sp>
        <p:nvSpPr>
          <p:cNvPr id="6" name="TextovéPole 5"/>
          <p:cNvSpPr txBox="1"/>
          <p:nvPr/>
        </p:nvSpPr>
        <p:spPr>
          <a:xfrm>
            <a:off x="107504" y="1335853"/>
            <a:ext cx="5559599" cy="369332"/>
          </a:xfrm>
          <a:prstGeom prst="rect">
            <a:avLst/>
          </a:prstGeom>
          <a:noFill/>
        </p:spPr>
        <p:txBody>
          <a:bodyPr wrap="none" rtlCol="0">
            <a:spAutoFit/>
          </a:bodyPr>
          <a:lstStyle/>
          <a:p>
            <a:r>
              <a:rPr lang="cs-CZ" dirty="0" smtClean="0"/>
              <a:t>Krátkodobá ansámblová předpověď </a:t>
            </a:r>
            <a:r>
              <a:rPr lang="cs-CZ" dirty="0"/>
              <a:t>ALADIN </a:t>
            </a:r>
            <a:r>
              <a:rPr lang="cs-CZ" dirty="0" smtClean="0"/>
              <a:t>– LAEF</a:t>
            </a:r>
            <a:endParaRPr lang="cs-CZ" dirty="0"/>
          </a:p>
        </p:txBody>
      </p:sp>
      <p:pic>
        <p:nvPicPr>
          <p:cNvPr id="9" name="Obrázek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4008" y="1725269"/>
            <a:ext cx="4023531" cy="2263236"/>
          </a:xfrm>
          <a:prstGeom prst="rect">
            <a:avLst/>
          </a:prstGeom>
        </p:spPr>
      </p:pic>
      <p:pic>
        <p:nvPicPr>
          <p:cNvPr id="10" name="Obrázek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4008" y="4098084"/>
            <a:ext cx="4023531" cy="2279034"/>
          </a:xfrm>
          <a:prstGeom prst="rect">
            <a:avLst/>
          </a:prstGeom>
        </p:spPr>
      </p:pic>
      <p:sp>
        <p:nvSpPr>
          <p:cNvPr id="12" name="Zaoblený obdélník 11"/>
          <p:cNvSpPr/>
          <p:nvPr/>
        </p:nvSpPr>
        <p:spPr>
          <a:xfrm>
            <a:off x="6516216" y="5733256"/>
            <a:ext cx="1944216"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aphicFrame>
        <p:nvGraphicFramePr>
          <p:cNvPr id="11" name="Tabulka 10"/>
          <p:cNvGraphicFramePr>
            <a:graphicFrameLocks noGrp="1"/>
          </p:cNvGraphicFramePr>
          <p:nvPr>
            <p:extLst>
              <p:ext uri="{D42A27DB-BD31-4B8C-83A1-F6EECF244321}">
                <p14:modId xmlns:p14="http://schemas.microsoft.com/office/powerpoint/2010/main" val="1920964108"/>
              </p:ext>
            </p:extLst>
          </p:nvPr>
        </p:nvGraphicFramePr>
        <p:xfrm>
          <a:off x="260156" y="1874656"/>
          <a:ext cx="4167828" cy="1854200"/>
        </p:xfrm>
        <a:graphic>
          <a:graphicData uri="http://schemas.openxmlformats.org/drawingml/2006/table">
            <a:tbl>
              <a:tblPr firstRow="1" bandRow="1">
                <a:tableStyleId>{0505E3EF-67EA-436B-97B2-0124C06EBD24}</a:tableStyleId>
              </a:tblPr>
              <a:tblGrid>
                <a:gridCol w="2583652">
                  <a:extLst>
                    <a:ext uri="{9D8B030D-6E8A-4147-A177-3AD203B41FA5}">
                      <a16:colId xmlns:a16="http://schemas.microsoft.com/office/drawing/2014/main" val="3140073713"/>
                    </a:ext>
                  </a:extLst>
                </a:gridCol>
                <a:gridCol w="1584176">
                  <a:extLst>
                    <a:ext uri="{9D8B030D-6E8A-4147-A177-3AD203B41FA5}">
                      <a16:colId xmlns:a16="http://schemas.microsoft.com/office/drawing/2014/main" val="4229860031"/>
                    </a:ext>
                  </a:extLst>
                </a:gridCol>
              </a:tblGrid>
              <a:tr h="370840">
                <a:tc>
                  <a:txBody>
                    <a:bodyPr/>
                    <a:lstStyle/>
                    <a:p>
                      <a:r>
                        <a:rPr lang="cs-CZ" b="0" dirty="0" smtClean="0"/>
                        <a:t>Počet členů</a:t>
                      </a:r>
                      <a:endParaRPr lang="cs-CZ" b="0" dirty="0"/>
                    </a:p>
                  </a:txBody>
                  <a:tcPr/>
                </a:tc>
                <a:tc>
                  <a:txBody>
                    <a:bodyPr/>
                    <a:lstStyle/>
                    <a:p>
                      <a:r>
                        <a:rPr lang="cs-CZ" b="0" dirty="0" smtClean="0"/>
                        <a:t>16+1</a:t>
                      </a:r>
                      <a:endParaRPr lang="cs-CZ" b="0" dirty="0"/>
                    </a:p>
                  </a:txBody>
                  <a:tcPr/>
                </a:tc>
                <a:extLst>
                  <a:ext uri="{0D108BD9-81ED-4DB2-BD59-A6C34878D82A}">
                    <a16:rowId xmlns:a16="http://schemas.microsoft.com/office/drawing/2014/main" val="973602860"/>
                  </a:ext>
                </a:extLst>
              </a:tr>
              <a:tr h="370840">
                <a:tc>
                  <a:txBody>
                    <a:bodyPr/>
                    <a:lstStyle/>
                    <a:p>
                      <a:r>
                        <a:rPr lang="cs-CZ" dirty="0" smtClean="0"/>
                        <a:t>Rozlišení</a:t>
                      </a:r>
                      <a:endParaRPr lang="cs-CZ" dirty="0"/>
                    </a:p>
                  </a:txBody>
                  <a:tcPr/>
                </a:tc>
                <a:tc>
                  <a:txBody>
                    <a:bodyPr/>
                    <a:lstStyle/>
                    <a:p>
                      <a:r>
                        <a:rPr lang="cs-CZ" dirty="0" smtClean="0"/>
                        <a:t>11 km (zony)</a:t>
                      </a:r>
                      <a:endParaRPr lang="cs-CZ" dirty="0"/>
                    </a:p>
                  </a:txBody>
                  <a:tcPr/>
                </a:tc>
                <a:extLst>
                  <a:ext uri="{0D108BD9-81ED-4DB2-BD59-A6C34878D82A}">
                    <a16:rowId xmlns:a16="http://schemas.microsoft.com/office/drawing/2014/main" val="759603448"/>
                  </a:ext>
                </a:extLst>
              </a:tr>
              <a:tr h="370840">
                <a:tc>
                  <a:txBody>
                    <a:bodyPr/>
                    <a:lstStyle/>
                    <a:p>
                      <a:r>
                        <a:rPr lang="cs-CZ" dirty="0" smtClean="0"/>
                        <a:t>Výpočet</a:t>
                      </a:r>
                      <a:endParaRPr lang="cs-CZ" dirty="0"/>
                    </a:p>
                  </a:txBody>
                  <a:tcPr/>
                </a:tc>
                <a:tc>
                  <a:txBody>
                    <a:bodyPr/>
                    <a:lstStyle/>
                    <a:p>
                      <a:r>
                        <a:rPr lang="cs-CZ" dirty="0" smtClean="0"/>
                        <a:t>00,</a:t>
                      </a:r>
                      <a:r>
                        <a:rPr lang="cs-CZ" baseline="0" dirty="0" smtClean="0"/>
                        <a:t> 12 UTC</a:t>
                      </a:r>
                      <a:endParaRPr lang="cs-CZ" dirty="0"/>
                    </a:p>
                  </a:txBody>
                  <a:tcPr/>
                </a:tc>
                <a:extLst>
                  <a:ext uri="{0D108BD9-81ED-4DB2-BD59-A6C34878D82A}">
                    <a16:rowId xmlns:a16="http://schemas.microsoft.com/office/drawing/2014/main" val="1290188080"/>
                  </a:ext>
                </a:extLst>
              </a:tr>
              <a:tr h="370840">
                <a:tc>
                  <a:txBody>
                    <a:bodyPr/>
                    <a:lstStyle/>
                    <a:p>
                      <a:r>
                        <a:rPr lang="cs-CZ" dirty="0" smtClean="0"/>
                        <a:t>Předstih</a:t>
                      </a:r>
                      <a:endParaRPr lang="cs-CZ" dirty="0"/>
                    </a:p>
                  </a:txBody>
                  <a:tcPr/>
                </a:tc>
                <a:tc>
                  <a:txBody>
                    <a:bodyPr/>
                    <a:lstStyle/>
                    <a:p>
                      <a:r>
                        <a:rPr lang="cs-CZ" dirty="0" smtClean="0"/>
                        <a:t>72h (48h)</a:t>
                      </a:r>
                      <a:endParaRPr lang="cs-CZ" dirty="0"/>
                    </a:p>
                  </a:txBody>
                  <a:tcPr/>
                </a:tc>
                <a:extLst>
                  <a:ext uri="{0D108BD9-81ED-4DB2-BD59-A6C34878D82A}">
                    <a16:rowId xmlns:a16="http://schemas.microsoft.com/office/drawing/2014/main" val="2182780124"/>
                  </a:ext>
                </a:extLst>
              </a:tr>
              <a:tr h="370840">
                <a:tc>
                  <a:txBody>
                    <a:bodyPr/>
                    <a:lstStyle/>
                    <a:p>
                      <a:r>
                        <a:rPr lang="cs-CZ" dirty="0" smtClean="0"/>
                        <a:t>Časový krok</a:t>
                      </a:r>
                      <a:endParaRPr lang="cs-CZ" dirty="0"/>
                    </a:p>
                  </a:txBody>
                  <a:tcPr/>
                </a:tc>
                <a:tc>
                  <a:txBody>
                    <a:bodyPr/>
                    <a:lstStyle/>
                    <a:p>
                      <a:r>
                        <a:rPr lang="cs-CZ" dirty="0" smtClean="0"/>
                        <a:t>1h</a:t>
                      </a:r>
                      <a:endParaRPr lang="cs-CZ" dirty="0"/>
                    </a:p>
                  </a:txBody>
                  <a:tcPr/>
                </a:tc>
                <a:extLst>
                  <a:ext uri="{0D108BD9-81ED-4DB2-BD59-A6C34878D82A}">
                    <a16:rowId xmlns:a16="http://schemas.microsoft.com/office/drawing/2014/main" val="1401619842"/>
                  </a:ext>
                </a:extLst>
              </a:tr>
            </a:tbl>
          </a:graphicData>
        </a:graphic>
      </p:graphicFrame>
    </p:spTree>
    <p:extLst>
      <p:ext uri="{BB962C8B-B14F-4D97-AF65-F5344CB8AC3E}">
        <p14:creationId xmlns:p14="http://schemas.microsoft.com/office/powerpoint/2010/main" val="17338507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extovéPole 294"/>
          <p:cNvSpPr txBox="1"/>
          <p:nvPr/>
        </p:nvSpPr>
        <p:spPr>
          <a:xfrm>
            <a:off x="107504" y="404664"/>
            <a:ext cx="7699544" cy="738664"/>
          </a:xfrm>
          <a:prstGeom prst="rect">
            <a:avLst/>
          </a:prstGeom>
          <a:noFill/>
        </p:spPr>
        <p:txBody>
          <a:bodyPr wrap="none" rtlCol="0">
            <a:spAutoFit/>
          </a:bodyPr>
          <a:lstStyle/>
          <a:p>
            <a:r>
              <a:rPr lang="cs-CZ" sz="2100" b="1" dirty="0" smtClean="0"/>
              <a:t>Základní parametry pravděpodobnostních hydrologických </a:t>
            </a:r>
          </a:p>
          <a:p>
            <a:r>
              <a:rPr lang="cs-CZ" sz="2100" b="1" dirty="0" smtClean="0"/>
              <a:t>předpovědí ČHMÚ</a:t>
            </a:r>
            <a:endParaRPr lang="cs-CZ" sz="2100" b="1" dirty="0"/>
          </a:p>
        </p:txBody>
      </p:sp>
      <p:pic>
        <p:nvPicPr>
          <p:cNvPr id="3" name="Obrázek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504" y="2073817"/>
            <a:ext cx="8208912" cy="4617513"/>
          </a:xfrm>
          <a:prstGeom prst="rect">
            <a:avLst/>
          </a:prstGeom>
        </p:spPr>
      </p:pic>
      <p:pic>
        <p:nvPicPr>
          <p:cNvPr id="2" name="Obráze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2160" y="2962490"/>
            <a:ext cx="2808312" cy="2060599"/>
          </a:xfrm>
          <a:prstGeom prst="rect">
            <a:avLst/>
          </a:prstGeom>
        </p:spPr>
      </p:pic>
      <p:sp>
        <p:nvSpPr>
          <p:cNvPr id="4" name="TextovéPole 3"/>
          <p:cNvSpPr txBox="1"/>
          <p:nvPr/>
        </p:nvSpPr>
        <p:spPr>
          <a:xfrm>
            <a:off x="107504" y="1150487"/>
            <a:ext cx="6768752" cy="923330"/>
          </a:xfrm>
          <a:prstGeom prst="rect">
            <a:avLst/>
          </a:prstGeom>
          <a:noFill/>
        </p:spPr>
        <p:txBody>
          <a:bodyPr wrap="square" rtlCol="0">
            <a:spAutoFit/>
          </a:bodyPr>
          <a:lstStyle/>
          <a:p>
            <a:r>
              <a:rPr lang="cs-CZ" dirty="0" smtClean="0"/>
              <a:t>Nesoulad mezi deterministickou a ansámblovou předpovědí jako důsledek různého časoprostorového rozlišení srážkových vstupů.</a:t>
            </a:r>
            <a:endParaRPr lang="cs-CZ" dirty="0"/>
          </a:p>
        </p:txBody>
      </p:sp>
    </p:spTree>
    <p:extLst>
      <p:ext uri="{BB962C8B-B14F-4D97-AF65-F5344CB8AC3E}">
        <p14:creationId xmlns:p14="http://schemas.microsoft.com/office/powerpoint/2010/main" val="38015756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107504" y="404664"/>
            <a:ext cx="7699544" cy="738664"/>
          </a:xfrm>
          <a:prstGeom prst="rect">
            <a:avLst/>
          </a:prstGeom>
          <a:noFill/>
        </p:spPr>
        <p:txBody>
          <a:bodyPr wrap="none" rtlCol="0">
            <a:spAutoFit/>
          </a:bodyPr>
          <a:lstStyle/>
          <a:p>
            <a:r>
              <a:rPr lang="cs-CZ" sz="2100" b="1" dirty="0" smtClean="0"/>
              <a:t>Základní parametry pravděpodobnostních hydrologických </a:t>
            </a:r>
          </a:p>
          <a:p>
            <a:r>
              <a:rPr lang="cs-CZ" sz="2100" b="1" dirty="0" smtClean="0"/>
              <a:t>předpovědí ČHMÚ</a:t>
            </a:r>
            <a:endParaRPr lang="cs-CZ" sz="2100" b="1" dirty="0"/>
          </a:p>
        </p:txBody>
      </p:sp>
      <p:sp>
        <p:nvSpPr>
          <p:cNvPr id="6" name="TextovéPole 5"/>
          <p:cNvSpPr txBox="1"/>
          <p:nvPr/>
        </p:nvSpPr>
        <p:spPr>
          <a:xfrm>
            <a:off x="107504" y="1335853"/>
            <a:ext cx="8928992" cy="646331"/>
          </a:xfrm>
          <a:prstGeom prst="rect">
            <a:avLst/>
          </a:prstGeom>
          <a:noFill/>
        </p:spPr>
        <p:txBody>
          <a:bodyPr wrap="square" rtlCol="0">
            <a:spAutoFit/>
          </a:bodyPr>
          <a:lstStyle/>
          <a:p>
            <a:r>
              <a:rPr lang="cs-CZ" dirty="0" smtClean="0"/>
              <a:t>Krátkodobá hydrologická ansámblová předpověď podle ALADIN – LAEF </a:t>
            </a:r>
          </a:p>
          <a:p>
            <a:r>
              <a:rPr lang="cs-CZ" dirty="0" smtClean="0"/>
              <a:t>počítané denně od roku 2014</a:t>
            </a:r>
            <a:endParaRPr lang="cs-CZ" dirty="0"/>
          </a:p>
        </p:txBody>
      </p:sp>
      <p:pic>
        <p:nvPicPr>
          <p:cNvPr id="3" name="Obrázek 2">
            <a:hlinkClick r:id="rId2"/>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2017319"/>
            <a:ext cx="5381932" cy="4436017"/>
          </a:xfrm>
          <a:prstGeom prst="rect">
            <a:avLst/>
          </a:prstGeom>
        </p:spPr>
      </p:pic>
    </p:spTree>
    <p:extLst>
      <p:ext uri="{BB962C8B-B14F-4D97-AF65-F5344CB8AC3E}">
        <p14:creationId xmlns:p14="http://schemas.microsoft.com/office/powerpoint/2010/main" val="33780735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107504" y="404664"/>
            <a:ext cx="7699544" cy="738664"/>
          </a:xfrm>
          <a:prstGeom prst="rect">
            <a:avLst/>
          </a:prstGeom>
          <a:noFill/>
        </p:spPr>
        <p:txBody>
          <a:bodyPr wrap="none" rtlCol="0">
            <a:spAutoFit/>
          </a:bodyPr>
          <a:lstStyle/>
          <a:p>
            <a:r>
              <a:rPr lang="cs-CZ" sz="2100" b="1" dirty="0" smtClean="0"/>
              <a:t>Základní parametry pravděpodobnostních hydrologických </a:t>
            </a:r>
          </a:p>
          <a:p>
            <a:r>
              <a:rPr lang="cs-CZ" sz="2100" b="1" dirty="0" smtClean="0"/>
              <a:t>předpovědí ČHMÚ</a:t>
            </a:r>
            <a:endParaRPr lang="cs-CZ" sz="2100" b="1" dirty="0"/>
          </a:p>
        </p:txBody>
      </p:sp>
      <p:sp>
        <p:nvSpPr>
          <p:cNvPr id="6" name="TextovéPole 5"/>
          <p:cNvSpPr txBox="1"/>
          <p:nvPr/>
        </p:nvSpPr>
        <p:spPr>
          <a:xfrm>
            <a:off x="107504" y="1257158"/>
            <a:ext cx="8928992" cy="646331"/>
          </a:xfrm>
          <a:prstGeom prst="rect">
            <a:avLst/>
          </a:prstGeom>
          <a:noFill/>
        </p:spPr>
        <p:txBody>
          <a:bodyPr wrap="square" rtlCol="0">
            <a:spAutoFit/>
          </a:bodyPr>
          <a:lstStyle/>
          <a:p>
            <a:r>
              <a:rPr lang="cs-CZ" dirty="0" smtClean="0"/>
              <a:t>Variantní předpovědi – modely AL / ECM / DWD / GFS</a:t>
            </a:r>
          </a:p>
          <a:p>
            <a:r>
              <a:rPr lang="cs-CZ" dirty="0" smtClean="0"/>
              <a:t>počítané operativně na moravských pobočkách od léta 2017</a:t>
            </a:r>
            <a:endParaRPr lang="cs-CZ" dirty="0"/>
          </a:p>
        </p:txBody>
      </p:sp>
      <p:pic>
        <p:nvPicPr>
          <p:cNvPr id="2" name="Obrázek 1">
            <a:hlinkClick r:id="rId2"/>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376" y="1901818"/>
            <a:ext cx="5471877" cy="4479510"/>
          </a:xfrm>
          <a:prstGeom prst="rect">
            <a:avLst/>
          </a:prstGeom>
        </p:spPr>
      </p:pic>
    </p:spTree>
    <p:extLst>
      <p:ext uri="{BB962C8B-B14F-4D97-AF65-F5344CB8AC3E}">
        <p14:creationId xmlns:p14="http://schemas.microsoft.com/office/powerpoint/2010/main" val="28224082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extovéPole 294"/>
          <p:cNvSpPr txBox="1"/>
          <p:nvPr/>
        </p:nvSpPr>
        <p:spPr>
          <a:xfrm>
            <a:off x="107504" y="404664"/>
            <a:ext cx="7699544" cy="738664"/>
          </a:xfrm>
          <a:prstGeom prst="rect">
            <a:avLst/>
          </a:prstGeom>
          <a:noFill/>
        </p:spPr>
        <p:txBody>
          <a:bodyPr wrap="none" rtlCol="0">
            <a:spAutoFit/>
          </a:bodyPr>
          <a:lstStyle/>
          <a:p>
            <a:r>
              <a:rPr lang="cs-CZ" sz="2100" b="1" dirty="0" smtClean="0"/>
              <a:t>Základní parametry pravděpodobnostních hydrologických </a:t>
            </a:r>
          </a:p>
          <a:p>
            <a:r>
              <a:rPr lang="cs-CZ" sz="2100" b="1" dirty="0" smtClean="0"/>
              <a:t>předpovědí ČHMÚ</a:t>
            </a:r>
            <a:endParaRPr lang="cs-CZ" sz="2100" b="1" dirty="0"/>
          </a:p>
        </p:txBody>
      </p:sp>
      <p:pic>
        <p:nvPicPr>
          <p:cNvPr id="72" name="Obrázek 7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7544" y="4365104"/>
            <a:ext cx="3384375" cy="2062242"/>
          </a:xfrm>
          <a:prstGeom prst="rect">
            <a:avLst/>
          </a:prstGeom>
        </p:spPr>
      </p:pic>
      <p:sp>
        <p:nvSpPr>
          <p:cNvPr id="73" name="TextovéPole 72"/>
          <p:cNvSpPr txBox="1"/>
          <p:nvPr/>
        </p:nvSpPr>
        <p:spPr>
          <a:xfrm>
            <a:off x="107504" y="1335853"/>
            <a:ext cx="5726248" cy="369332"/>
          </a:xfrm>
          <a:prstGeom prst="rect">
            <a:avLst/>
          </a:prstGeom>
          <a:noFill/>
        </p:spPr>
        <p:txBody>
          <a:bodyPr wrap="none" rtlCol="0">
            <a:spAutoFit/>
          </a:bodyPr>
          <a:lstStyle/>
          <a:p>
            <a:r>
              <a:rPr lang="cs-CZ" dirty="0" smtClean="0"/>
              <a:t>Střednědobá ansámblová předpověď ECMWF  -  ENS</a:t>
            </a:r>
            <a:endParaRPr lang="cs-CZ" dirty="0"/>
          </a:p>
        </p:txBody>
      </p:sp>
      <p:graphicFrame>
        <p:nvGraphicFramePr>
          <p:cNvPr id="74" name="Tabulka 73"/>
          <p:cNvGraphicFramePr>
            <a:graphicFrameLocks noGrp="1"/>
          </p:cNvGraphicFramePr>
          <p:nvPr>
            <p:extLst>
              <p:ext uri="{D42A27DB-BD31-4B8C-83A1-F6EECF244321}">
                <p14:modId xmlns:p14="http://schemas.microsoft.com/office/powerpoint/2010/main" val="3153553053"/>
              </p:ext>
            </p:extLst>
          </p:nvPr>
        </p:nvGraphicFramePr>
        <p:xfrm>
          <a:off x="260157" y="1874656"/>
          <a:ext cx="3940900" cy="1854200"/>
        </p:xfrm>
        <a:graphic>
          <a:graphicData uri="http://schemas.openxmlformats.org/drawingml/2006/table">
            <a:tbl>
              <a:tblPr firstRow="1" bandRow="1">
                <a:tableStyleId>{0505E3EF-67EA-436B-97B2-0124C06EBD24}</a:tableStyleId>
              </a:tblPr>
              <a:tblGrid>
                <a:gridCol w="2644755">
                  <a:extLst>
                    <a:ext uri="{9D8B030D-6E8A-4147-A177-3AD203B41FA5}">
                      <a16:colId xmlns:a16="http://schemas.microsoft.com/office/drawing/2014/main" val="3140073713"/>
                    </a:ext>
                  </a:extLst>
                </a:gridCol>
                <a:gridCol w="1296145">
                  <a:extLst>
                    <a:ext uri="{9D8B030D-6E8A-4147-A177-3AD203B41FA5}">
                      <a16:colId xmlns:a16="http://schemas.microsoft.com/office/drawing/2014/main" val="4229860031"/>
                    </a:ext>
                  </a:extLst>
                </a:gridCol>
              </a:tblGrid>
              <a:tr h="370840">
                <a:tc>
                  <a:txBody>
                    <a:bodyPr/>
                    <a:lstStyle/>
                    <a:p>
                      <a:r>
                        <a:rPr lang="cs-CZ" b="0" dirty="0" smtClean="0"/>
                        <a:t>Počet členů</a:t>
                      </a:r>
                      <a:endParaRPr lang="cs-CZ" b="0" dirty="0"/>
                    </a:p>
                  </a:txBody>
                  <a:tcPr/>
                </a:tc>
                <a:tc>
                  <a:txBody>
                    <a:bodyPr/>
                    <a:lstStyle/>
                    <a:p>
                      <a:r>
                        <a:rPr lang="cs-CZ" b="0" dirty="0" smtClean="0"/>
                        <a:t>50+1</a:t>
                      </a:r>
                      <a:endParaRPr lang="cs-CZ" b="0" dirty="0"/>
                    </a:p>
                  </a:txBody>
                  <a:tcPr/>
                </a:tc>
                <a:extLst>
                  <a:ext uri="{0D108BD9-81ED-4DB2-BD59-A6C34878D82A}">
                    <a16:rowId xmlns:a16="http://schemas.microsoft.com/office/drawing/2014/main" val="973602860"/>
                  </a:ext>
                </a:extLst>
              </a:tr>
              <a:tr h="370840">
                <a:tc>
                  <a:txBody>
                    <a:bodyPr/>
                    <a:lstStyle/>
                    <a:p>
                      <a:r>
                        <a:rPr lang="cs-CZ" dirty="0" smtClean="0"/>
                        <a:t>Rozlišení</a:t>
                      </a:r>
                      <a:endParaRPr lang="cs-CZ" dirty="0"/>
                    </a:p>
                  </a:txBody>
                  <a:tcPr/>
                </a:tc>
                <a:tc>
                  <a:txBody>
                    <a:bodyPr/>
                    <a:lstStyle/>
                    <a:p>
                      <a:r>
                        <a:rPr lang="cs-CZ" dirty="0" smtClean="0"/>
                        <a:t>0.5°</a:t>
                      </a:r>
                      <a:endParaRPr lang="cs-CZ" dirty="0"/>
                    </a:p>
                  </a:txBody>
                  <a:tcPr/>
                </a:tc>
                <a:extLst>
                  <a:ext uri="{0D108BD9-81ED-4DB2-BD59-A6C34878D82A}">
                    <a16:rowId xmlns:a16="http://schemas.microsoft.com/office/drawing/2014/main" val="759603448"/>
                  </a:ext>
                </a:extLst>
              </a:tr>
              <a:tr h="370840">
                <a:tc>
                  <a:txBody>
                    <a:bodyPr/>
                    <a:lstStyle/>
                    <a:p>
                      <a:r>
                        <a:rPr lang="cs-CZ" dirty="0" smtClean="0"/>
                        <a:t>Výpočet</a:t>
                      </a:r>
                      <a:endParaRPr lang="cs-CZ" dirty="0"/>
                    </a:p>
                  </a:txBody>
                  <a:tcPr/>
                </a:tc>
                <a:tc>
                  <a:txBody>
                    <a:bodyPr/>
                    <a:lstStyle/>
                    <a:p>
                      <a:r>
                        <a:rPr lang="cs-CZ" dirty="0" smtClean="0"/>
                        <a:t>00,</a:t>
                      </a:r>
                      <a:r>
                        <a:rPr lang="cs-CZ" baseline="0" dirty="0" smtClean="0"/>
                        <a:t> 12 UTC</a:t>
                      </a:r>
                      <a:endParaRPr lang="cs-CZ" dirty="0"/>
                    </a:p>
                  </a:txBody>
                  <a:tcPr/>
                </a:tc>
                <a:extLst>
                  <a:ext uri="{0D108BD9-81ED-4DB2-BD59-A6C34878D82A}">
                    <a16:rowId xmlns:a16="http://schemas.microsoft.com/office/drawing/2014/main" val="1290188080"/>
                  </a:ext>
                </a:extLst>
              </a:tr>
              <a:tr h="370840">
                <a:tc>
                  <a:txBody>
                    <a:bodyPr/>
                    <a:lstStyle/>
                    <a:p>
                      <a:r>
                        <a:rPr lang="cs-CZ" dirty="0" smtClean="0"/>
                        <a:t>Předstih</a:t>
                      </a:r>
                      <a:endParaRPr lang="cs-CZ" dirty="0"/>
                    </a:p>
                  </a:txBody>
                  <a:tcPr/>
                </a:tc>
                <a:tc>
                  <a:txBody>
                    <a:bodyPr/>
                    <a:lstStyle/>
                    <a:p>
                      <a:r>
                        <a:rPr lang="cs-CZ" dirty="0" smtClean="0"/>
                        <a:t>240 h</a:t>
                      </a:r>
                      <a:endParaRPr lang="cs-CZ" dirty="0"/>
                    </a:p>
                  </a:txBody>
                  <a:tcPr/>
                </a:tc>
                <a:extLst>
                  <a:ext uri="{0D108BD9-81ED-4DB2-BD59-A6C34878D82A}">
                    <a16:rowId xmlns:a16="http://schemas.microsoft.com/office/drawing/2014/main" val="2182780124"/>
                  </a:ext>
                </a:extLst>
              </a:tr>
              <a:tr h="370840">
                <a:tc>
                  <a:txBody>
                    <a:bodyPr/>
                    <a:lstStyle/>
                    <a:p>
                      <a:r>
                        <a:rPr lang="cs-CZ" dirty="0" smtClean="0"/>
                        <a:t>Časový krok</a:t>
                      </a:r>
                      <a:endParaRPr lang="cs-CZ" dirty="0"/>
                    </a:p>
                  </a:txBody>
                  <a:tcPr/>
                </a:tc>
                <a:tc>
                  <a:txBody>
                    <a:bodyPr/>
                    <a:lstStyle/>
                    <a:p>
                      <a:r>
                        <a:rPr lang="cs-CZ" dirty="0" smtClean="0"/>
                        <a:t>6h</a:t>
                      </a:r>
                      <a:endParaRPr lang="cs-CZ" dirty="0"/>
                    </a:p>
                  </a:txBody>
                  <a:tcPr/>
                </a:tc>
                <a:extLst>
                  <a:ext uri="{0D108BD9-81ED-4DB2-BD59-A6C34878D82A}">
                    <a16:rowId xmlns:a16="http://schemas.microsoft.com/office/drawing/2014/main" val="1401619842"/>
                  </a:ext>
                </a:extLst>
              </a:tr>
            </a:tbl>
          </a:graphicData>
        </a:graphic>
      </p:graphicFrame>
      <p:pic>
        <p:nvPicPr>
          <p:cNvPr id="5" name="Obráze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5976" y="1874656"/>
            <a:ext cx="4555478" cy="2562456"/>
          </a:xfrm>
          <a:prstGeom prst="rect">
            <a:avLst/>
          </a:prstGeom>
        </p:spPr>
      </p:pic>
    </p:spTree>
    <p:extLst>
      <p:ext uri="{BB962C8B-B14F-4D97-AF65-F5344CB8AC3E}">
        <p14:creationId xmlns:p14="http://schemas.microsoft.com/office/powerpoint/2010/main" val="15119333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07504" y="476672"/>
            <a:ext cx="8280920" cy="415498"/>
          </a:xfrm>
          <a:prstGeom prst="rect">
            <a:avLst/>
          </a:prstGeom>
        </p:spPr>
        <p:txBody>
          <a:bodyPr wrap="square">
            <a:spAutoFit/>
          </a:bodyPr>
          <a:lstStyle/>
          <a:p>
            <a:r>
              <a:rPr lang="cs-CZ" sz="2100" b="1" dirty="0" smtClean="0"/>
              <a:t>Výpočet ansámblových hydrologických předpovědí</a:t>
            </a:r>
            <a:endParaRPr lang="cs-CZ" sz="2100" b="1" dirty="0"/>
          </a:p>
        </p:txBody>
      </p:sp>
      <p:sp>
        <p:nvSpPr>
          <p:cNvPr id="3" name="Obdélník 2"/>
          <p:cNvSpPr/>
          <p:nvPr/>
        </p:nvSpPr>
        <p:spPr>
          <a:xfrm>
            <a:off x="251520" y="1052736"/>
            <a:ext cx="8136904" cy="1077218"/>
          </a:xfrm>
          <a:prstGeom prst="rect">
            <a:avLst/>
          </a:prstGeom>
        </p:spPr>
        <p:txBody>
          <a:bodyPr wrap="square">
            <a:spAutoFit/>
          </a:bodyPr>
          <a:lstStyle/>
          <a:p>
            <a:pPr>
              <a:spcBef>
                <a:spcPts val="1200"/>
              </a:spcBef>
              <a:buFont typeface="Arial" panose="020B0604020202020204" pitchFamily="34" charset="0"/>
              <a:buChar char="•"/>
            </a:pPr>
            <a:r>
              <a:rPr lang="cs-CZ" dirty="0" smtClean="0"/>
              <a:t> nutnost zautomatizovat všechny procedury výpočtu předpovědi</a:t>
            </a:r>
          </a:p>
          <a:p>
            <a:pPr>
              <a:spcBef>
                <a:spcPts val="1200"/>
              </a:spcBef>
            </a:pPr>
            <a:r>
              <a:rPr lang="cs-CZ" dirty="0" smtClean="0"/>
              <a:t>Přebíráme nastavení modelu z deterministické předpovědi (počáteční podmínky + metoda updatingu. Většinou bez problémů někdy ne </a:t>
            </a:r>
            <a:r>
              <a:rPr lang="cs-CZ" dirty="0" smtClean="0">
                <a:sym typeface="Webdings" panose="05030102010509060703" pitchFamily="18" charset="2"/>
              </a:rPr>
              <a:t>.</a:t>
            </a:r>
            <a:endParaRPr lang="cs-CZ" dirty="0" smtClean="0"/>
          </a:p>
        </p:txBody>
      </p:sp>
      <p:pic>
        <p:nvPicPr>
          <p:cNvPr id="6" name="Obrázek 5"/>
          <p:cNvPicPr>
            <a:picLocks noChangeAspect="1"/>
          </p:cNvPicPr>
          <p:nvPr/>
        </p:nvPicPr>
        <p:blipFill>
          <a:blip r:embed="rId2"/>
          <a:stretch>
            <a:fillRect/>
          </a:stretch>
        </p:blipFill>
        <p:spPr>
          <a:xfrm>
            <a:off x="1641448" y="2420888"/>
            <a:ext cx="6722252" cy="3909293"/>
          </a:xfrm>
          <a:prstGeom prst="rect">
            <a:avLst/>
          </a:prstGeom>
        </p:spPr>
      </p:pic>
    </p:spTree>
    <p:extLst>
      <p:ext uri="{BB962C8B-B14F-4D97-AF65-F5344CB8AC3E}">
        <p14:creationId xmlns:p14="http://schemas.microsoft.com/office/powerpoint/2010/main" val="4854798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07504" y="476672"/>
            <a:ext cx="8280920" cy="415498"/>
          </a:xfrm>
          <a:prstGeom prst="rect">
            <a:avLst/>
          </a:prstGeom>
        </p:spPr>
        <p:txBody>
          <a:bodyPr wrap="square">
            <a:spAutoFit/>
          </a:bodyPr>
          <a:lstStyle/>
          <a:p>
            <a:r>
              <a:rPr lang="cs-CZ" sz="2100" b="1" dirty="0" smtClean="0"/>
              <a:t>Výpočet ansámblových hydrologických předpovědí</a:t>
            </a:r>
            <a:endParaRPr lang="cs-CZ" sz="2100" b="1" dirty="0"/>
          </a:p>
        </p:txBody>
      </p:sp>
      <p:sp>
        <p:nvSpPr>
          <p:cNvPr id="3" name="Obdélník 2"/>
          <p:cNvSpPr/>
          <p:nvPr/>
        </p:nvSpPr>
        <p:spPr>
          <a:xfrm>
            <a:off x="251520" y="1052736"/>
            <a:ext cx="8136904" cy="369332"/>
          </a:xfrm>
          <a:prstGeom prst="rect">
            <a:avLst/>
          </a:prstGeom>
        </p:spPr>
        <p:txBody>
          <a:bodyPr wrap="square">
            <a:spAutoFit/>
          </a:bodyPr>
          <a:lstStyle/>
          <a:p>
            <a:pPr>
              <a:spcBef>
                <a:spcPts val="1200"/>
              </a:spcBef>
              <a:buFont typeface="Arial" panose="020B0604020202020204" pitchFamily="34" charset="0"/>
              <a:buChar char="•"/>
            </a:pPr>
            <a:r>
              <a:rPr lang="cs-CZ" dirty="0" smtClean="0"/>
              <a:t> nutnost zautomatizovat všechny procedury výpočtu předpovědi</a:t>
            </a:r>
          </a:p>
        </p:txBody>
      </p:sp>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2420888"/>
            <a:ext cx="5340085" cy="400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bdélník 6"/>
          <p:cNvSpPr/>
          <p:nvPr/>
        </p:nvSpPr>
        <p:spPr>
          <a:xfrm>
            <a:off x="251520" y="1427757"/>
            <a:ext cx="8136904" cy="646331"/>
          </a:xfrm>
          <a:prstGeom prst="rect">
            <a:avLst/>
          </a:prstGeom>
        </p:spPr>
        <p:txBody>
          <a:bodyPr wrap="square">
            <a:spAutoFit/>
          </a:bodyPr>
          <a:lstStyle/>
          <a:p>
            <a:pPr>
              <a:spcBef>
                <a:spcPts val="1200"/>
              </a:spcBef>
              <a:buFont typeface="Arial" panose="020B0604020202020204" pitchFamily="34" charset="0"/>
              <a:buChar char="•"/>
            </a:pPr>
            <a:r>
              <a:rPr lang="cs-CZ" dirty="0" smtClean="0"/>
              <a:t> preference optimalizace počátečních podmínek nad modulem UPDATE (updating předpovědi) – větší nároky na prognostiky.</a:t>
            </a:r>
          </a:p>
        </p:txBody>
      </p:sp>
      <p:cxnSp>
        <p:nvCxnSpPr>
          <p:cNvPr id="8" name="Přímá spojnice se šipkou 7"/>
          <p:cNvCxnSpPr/>
          <p:nvPr/>
        </p:nvCxnSpPr>
        <p:spPr>
          <a:xfrm flipV="1">
            <a:off x="2123728" y="3717032"/>
            <a:ext cx="288032" cy="1584176"/>
          </a:xfrm>
          <a:prstGeom prst="straightConnector1">
            <a:avLst/>
          </a:prstGeom>
          <a:ln w="38100">
            <a:solidFill>
              <a:srgbClr val="FFFF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2287817" y="3375828"/>
            <a:ext cx="2082621" cy="369332"/>
          </a:xfrm>
          <a:prstGeom prst="rect">
            <a:avLst/>
          </a:prstGeom>
          <a:noFill/>
        </p:spPr>
        <p:txBody>
          <a:bodyPr wrap="none" rtlCol="0">
            <a:spAutoFit/>
          </a:bodyPr>
          <a:lstStyle/>
          <a:p>
            <a:r>
              <a:rPr lang="cs-CZ" dirty="0" smtClean="0">
                <a:solidFill>
                  <a:srgbClr val="FFFF00"/>
                </a:solidFill>
              </a:rPr>
              <a:t>pozorovaný průtok</a:t>
            </a:r>
            <a:endParaRPr lang="cs-CZ" dirty="0">
              <a:solidFill>
                <a:srgbClr val="FFFF00"/>
              </a:solidFill>
            </a:endParaRPr>
          </a:p>
        </p:txBody>
      </p:sp>
      <p:cxnSp>
        <p:nvCxnSpPr>
          <p:cNvPr id="10" name="Přímá spojnice se šipkou 9"/>
          <p:cNvCxnSpPr/>
          <p:nvPr/>
        </p:nvCxnSpPr>
        <p:spPr>
          <a:xfrm flipV="1">
            <a:off x="2412376" y="3938145"/>
            <a:ext cx="231580" cy="1263942"/>
          </a:xfrm>
          <a:prstGeom prst="straightConnector1">
            <a:avLst/>
          </a:prstGeom>
          <a:ln w="381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2614607" y="3649773"/>
            <a:ext cx="2108269" cy="369332"/>
          </a:xfrm>
          <a:prstGeom prst="rect">
            <a:avLst/>
          </a:prstGeom>
          <a:noFill/>
        </p:spPr>
        <p:txBody>
          <a:bodyPr wrap="none" rtlCol="0">
            <a:spAutoFit/>
          </a:bodyPr>
          <a:lstStyle/>
          <a:p>
            <a:r>
              <a:rPr lang="cs-CZ" dirty="0" smtClean="0">
                <a:solidFill>
                  <a:schemeClr val="bg1"/>
                </a:solidFill>
              </a:rPr>
              <a:t>simulace modelem</a:t>
            </a:r>
            <a:endParaRPr lang="cs-CZ" dirty="0">
              <a:solidFill>
                <a:schemeClr val="bg1"/>
              </a:solidFill>
            </a:endParaRPr>
          </a:p>
        </p:txBody>
      </p:sp>
    </p:spTree>
    <p:extLst>
      <p:ext uri="{BB962C8B-B14F-4D97-AF65-F5344CB8AC3E}">
        <p14:creationId xmlns:p14="http://schemas.microsoft.com/office/powerpoint/2010/main" val="22192894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07504" y="476672"/>
            <a:ext cx="8280920" cy="415498"/>
          </a:xfrm>
          <a:prstGeom prst="rect">
            <a:avLst/>
          </a:prstGeom>
        </p:spPr>
        <p:txBody>
          <a:bodyPr wrap="square">
            <a:spAutoFit/>
          </a:bodyPr>
          <a:lstStyle/>
          <a:p>
            <a:r>
              <a:rPr lang="cs-CZ" sz="2100" b="1" dirty="0" smtClean="0"/>
              <a:t>Výpočet ansámblových hydrologických předpovědí</a:t>
            </a:r>
            <a:endParaRPr lang="cs-CZ" sz="2100" b="1" dirty="0"/>
          </a:p>
        </p:txBody>
      </p:sp>
      <p:sp>
        <p:nvSpPr>
          <p:cNvPr id="3" name="Obdélník 2"/>
          <p:cNvSpPr/>
          <p:nvPr/>
        </p:nvSpPr>
        <p:spPr>
          <a:xfrm>
            <a:off x="251520" y="1052736"/>
            <a:ext cx="8136904" cy="369332"/>
          </a:xfrm>
          <a:prstGeom prst="rect">
            <a:avLst/>
          </a:prstGeom>
        </p:spPr>
        <p:txBody>
          <a:bodyPr wrap="square">
            <a:spAutoFit/>
          </a:bodyPr>
          <a:lstStyle/>
          <a:p>
            <a:pPr>
              <a:spcBef>
                <a:spcPts val="1200"/>
              </a:spcBef>
              <a:buFont typeface="Arial" panose="020B0604020202020204" pitchFamily="34" charset="0"/>
              <a:buChar char="•"/>
            </a:pPr>
            <a:r>
              <a:rPr lang="cs-CZ" dirty="0" smtClean="0"/>
              <a:t> nutnost zautomatizovat všechny procedury výpočtu předpovědi</a:t>
            </a:r>
          </a:p>
        </p:txBody>
      </p:sp>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2420888"/>
            <a:ext cx="5340085" cy="400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bdélník 6"/>
          <p:cNvSpPr/>
          <p:nvPr/>
        </p:nvSpPr>
        <p:spPr>
          <a:xfrm>
            <a:off x="251520" y="1427757"/>
            <a:ext cx="8136904" cy="646331"/>
          </a:xfrm>
          <a:prstGeom prst="rect">
            <a:avLst/>
          </a:prstGeom>
        </p:spPr>
        <p:txBody>
          <a:bodyPr wrap="square">
            <a:spAutoFit/>
          </a:bodyPr>
          <a:lstStyle/>
          <a:p>
            <a:pPr>
              <a:spcBef>
                <a:spcPts val="1200"/>
              </a:spcBef>
              <a:buFont typeface="Arial" panose="020B0604020202020204" pitchFamily="34" charset="0"/>
              <a:buChar char="•"/>
            </a:pPr>
            <a:r>
              <a:rPr lang="cs-CZ" dirty="0" smtClean="0"/>
              <a:t> </a:t>
            </a:r>
            <a:r>
              <a:rPr lang="cs-CZ" dirty="0"/>
              <a:t>preference optimalizace počátečních podmínek nad modulem UPDATE (updating předpovědi</a:t>
            </a:r>
            <a:r>
              <a:rPr lang="cs-CZ" dirty="0" smtClean="0"/>
              <a:t>) </a:t>
            </a:r>
            <a:r>
              <a:rPr lang="cs-CZ" dirty="0"/>
              <a:t>– větší nároky na </a:t>
            </a:r>
            <a:r>
              <a:rPr lang="cs-CZ" dirty="0" smtClean="0"/>
              <a:t>prognostiky.</a:t>
            </a:r>
            <a:endParaRPr lang="cs-CZ" dirty="0"/>
          </a:p>
        </p:txBody>
      </p:sp>
      <p:pic>
        <p:nvPicPr>
          <p:cNvPr id="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2420888"/>
            <a:ext cx="5327328" cy="400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Přímá spojnice se šipkou 7"/>
          <p:cNvCxnSpPr/>
          <p:nvPr/>
        </p:nvCxnSpPr>
        <p:spPr>
          <a:xfrm flipV="1">
            <a:off x="2195736" y="3717032"/>
            <a:ext cx="216024" cy="1224136"/>
          </a:xfrm>
          <a:prstGeom prst="straightConnector1">
            <a:avLst/>
          </a:prstGeom>
          <a:ln w="38100">
            <a:solidFill>
              <a:srgbClr val="FFFF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2287817" y="3375828"/>
            <a:ext cx="2082621" cy="369332"/>
          </a:xfrm>
          <a:prstGeom prst="rect">
            <a:avLst/>
          </a:prstGeom>
          <a:noFill/>
        </p:spPr>
        <p:txBody>
          <a:bodyPr wrap="square" rtlCol="0">
            <a:spAutoFit/>
          </a:bodyPr>
          <a:lstStyle/>
          <a:p>
            <a:r>
              <a:rPr lang="cs-CZ" dirty="0" smtClean="0">
                <a:solidFill>
                  <a:srgbClr val="FFFF00"/>
                </a:solidFill>
              </a:rPr>
              <a:t>pozorovaný průtok</a:t>
            </a:r>
            <a:endParaRPr lang="cs-CZ" dirty="0">
              <a:solidFill>
                <a:srgbClr val="FFFF00"/>
              </a:solidFill>
            </a:endParaRPr>
          </a:p>
        </p:txBody>
      </p:sp>
      <p:cxnSp>
        <p:nvCxnSpPr>
          <p:cNvPr id="10" name="Přímá spojnice se šipkou 9"/>
          <p:cNvCxnSpPr/>
          <p:nvPr/>
        </p:nvCxnSpPr>
        <p:spPr>
          <a:xfrm flipV="1">
            <a:off x="2627784" y="3938145"/>
            <a:ext cx="16172" cy="1291055"/>
          </a:xfrm>
          <a:prstGeom prst="straightConnector1">
            <a:avLst/>
          </a:prstGeom>
          <a:ln w="381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2614607" y="3649773"/>
            <a:ext cx="2108269" cy="369332"/>
          </a:xfrm>
          <a:prstGeom prst="rect">
            <a:avLst/>
          </a:prstGeom>
          <a:noFill/>
        </p:spPr>
        <p:txBody>
          <a:bodyPr wrap="square" rtlCol="0">
            <a:spAutoFit/>
          </a:bodyPr>
          <a:lstStyle/>
          <a:p>
            <a:r>
              <a:rPr lang="cs-CZ" dirty="0" smtClean="0">
                <a:solidFill>
                  <a:schemeClr val="bg1"/>
                </a:solidFill>
              </a:rPr>
              <a:t>simulace modelem</a:t>
            </a:r>
            <a:endParaRPr lang="cs-CZ" dirty="0">
              <a:solidFill>
                <a:schemeClr val="bg1"/>
              </a:solidFill>
            </a:endParaRPr>
          </a:p>
        </p:txBody>
      </p:sp>
    </p:spTree>
    <p:extLst>
      <p:ext uri="{BB962C8B-B14F-4D97-AF65-F5344CB8AC3E}">
        <p14:creationId xmlns:p14="http://schemas.microsoft.com/office/powerpoint/2010/main" val="2601637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07504" y="476672"/>
            <a:ext cx="8352928" cy="415498"/>
          </a:xfrm>
          <a:prstGeom prst="rect">
            <a:avLst/>
          </a:prstGeom>
        </p:spPr>
        <p:txBody>
          <a:bodyPr wrap="square">
            <a:spAutoFit/>
          </a:bodyPr>
          <a:lstStyle/>
          <a:p>
            <a:pPr>
              <a:spcBef>
                <a:spcPts val="1200"/>
              </a:spcBef>
            </a:pPr>
            <a:r>
              <a:rPr lang="cs-CZ" sz="2100" b="1" dirty="0"/>
              <a:t>Základní fáze výpočtu tvorby hydrologické předpovědi </a:t>
            </a:r>
            <a:r>
              <a:rPr lang="cs-CZ" sz="2100" b="1" dirty="0" smtClean="0"/>
              <a:t>:</a:t>
            </a:r>
            <a:endParaRPr lang="cs-CZ" sz="2100" b="1" dirty="0"/>
          </a:p>
        </p:txBody>
      </p:sp>
      <p:sp>
        <p:nvSpPr>
          <p:cNvPr id="5" name="Obdélník 4"/>
          <p:cNvSpPr/>
          <p:nvPr/>
        </p:nvSpPr>
        <p:spPr>
          <a:xfrm>
            <a:off x="107504" y="1196752"/>
            <a:ext cx="8136904" cy="4893647"/>
          </a:xfrm>
          <a:prstGeom prst="rect">
            <a:avLst/>
          </a:prstGeom>
        </p:spPr>
        <p:txBody>
          <a:bodyPr wrap="square">
            <a:spAutoFit/>
          </a:bodyPr>
          <a:lstStyle/>
          <a:p>
            <a:pPr marL="342900" indent="-342900">
              <a:spcBef>
                <a:spcPts val="3600"/>
              </a:spcBef>
              <a:buAutoNum type="arabicParenR"/>
            </a:pPr>
            <a:r>
              <a:rPr lang="cs-CZ" dirty="0" smtClean="0"/>
              <a:t>Příprava a kontrola pozorovaných dat (průtoky, srážky, teploty).</a:t>
            </a:r>
          </a:p>
          <a:p>
            <a:pPr marL="342900" indent="-342900">
              <a:spcBef>
                <a:spcPts val="3600"/>
              </a:spcBef>
              <a:buAutoNum type="arabicParenR"/>
            </a:pPr>
            <a:r>
              <a:rPr lang="cs-CZ" dirty="0" smtClean="0"/>
              <a:t>Manuální výpočet krátkodobé deterministické předpovědi + optimalizace počátečních podmínek a volby metody updatingu</a:t>
            </a:r>
            <a:r>
              <a:rPr lang="cs-CZ" dirty="0"/>
              <a:t>.</a:t>
            </a:r>
            <a:endParaRPr lang="cs-CZ" dirty="0" smtClean="0"/>
          </a:p>
          <a:p>
            <a:pPr marL="342900" indent="-342900">
              <a:spcBef>
                <a:spcPts val="3600"/>
              </a:spcBef>
              <a:buAutoNum type="arabicParenR"/>
            </a:pPr>
            <a:r>
              <a:rPr lang="cs-CZ" dirty="0" smtClean="0"/>
              <a:t>Automatický výpočet předpovědi LAEF nebo variantních předpovědí.</a:t>
            </a:r>
          </a:p>
          <a:p>
            <a:pPr marL="342900" indent="-342900">
              <a:spcBef>
                <a:spcPts val="3600"/>
              </a:spcBef>
              <a:buFontTx/>
              <a:buAutoNum type="arabicParenR"/>
            </a:pPr>
            <a:r>
              <a:rPr lang="cs-CZ" dirty="0"/>
              <a:t>Manuální výpočet </a:t>
            </a:r>
            <a:r>
              <a:rPr lang="cs-CZ" dirty="0" smtClean="0"/>
              <a:t>střednědobé </a:t>
            </a:r>
            <a:r>
              <a:rPr lang="cs-CZ" dirty="0"/>
              <a:t>deterministické předpovědi </a:t>
            </a:r>
            <a:r>
              <a:rPr lang="cs-CZ" dirty="0" smtClean="0"/>
              <a:t>+ volba </a:t>
            </a:r>
            <a:r>
              <a:rPr lang="cs-CZ" dirty="0"/>
              <a:t>metody updatingu.</a:t>
            </a:r>
          </a:p>
          <a:p>
            <a:pPr marL="342900" indent="-342900">
              <a:spcBef>
                <a:spcPts val="3600"/>
              </a:spcBef>
              <a:buFontTx/>
              <a:buAutoNum type="arabicParenR"/>
            </a:pPr>
            <a:r>
              <a:rPr lang="cs-CZ" dirty="0"/>
              <a:t>Automatický výpočet předpovědi </a:t>
            </a:r>
            <a:r>
              <a:rPr lang="cs-CZ" dirty="0" smtClean="0"/>
              <a:t>ECMWF - ENS.</a:t>
            </a:r>
          </a:p>
          <a:p>
            <a:pPr marL="342900" indent="-342900">
              <a:spcBef>
                <a:spcPts val="3600"/>
              </a:spcBef>
              <a:buFontTx/>
              <a:buAutoNum type="arabicParenR"/>
            </a:pPr>
            <a:r>
              <a:rPr lang="cs-CZ" dirty="0" smtClean="0"/>
              <a:t>Průběžně automatická aktualizace předpovědi na základě nově načtených nekontrolovaných pozorovaných dat (pouze Hydrog).</a:t>
            </a:r>
            <a:endParaRPr lang="cs-CZ" dirty="0"/>
          </a:p>
        </p:txBody>
      </p:sp>
      <p:sp>
        <p:nvSpPr>
          <p:cNvPr id="6" name="Šipka dolů 5"/>
          <p:cNvSpPr/>
          <p:nvPr/>
        </p:nvSpPr>
        <p:spPr>
          <a:xfrm>
            <a:off x="611560" y="1556792"/>
            <a:ext cx="720080" cy="360040"/>
          </a:xfrm>
          <a:prstGeom prst="downArrow">
            <a:avLst>
              <a:gd name="adj1" fmla="val 68470"/>
              <a:gd name="adj2" fmla="val 592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Šipka dolů 6"/>
          <p:cNvSpPr/>
          <p:nvPr/>
        </p:nvSpPr>
        <p:spPr>
          <a:xfrm>
            <a:off x="611560" y="2618913"/>
            <a:ext cx="720080" cy="360040"/>
          </a:xfrm>
          <a:prstGeom prst="downArrow">
            <a:avLst>
              <a:gd name="adj1" fmla="val 68470"/>
              <a:gd name="adj2" fmla="val 592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 name="Šipka dolů 7"/>
          <p:cNvSpPr/>
          <p:nvPr/>
        </p:nvSpPr>
        <p:spPr>
          <a:xfrm>
            <a:off x="610464" y="3332303"/>
            <a:ext cx="720080" cy="360040"/>
          </a:xfrm>
          <a:prstGeom prst="downArrow">
            <a:avLst>
              <a:gd name="adj1" fmla="val 68470"/>
              <a:gd name="adj2" fmla="val 592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9" name="Šipka dolů 8"/>
          <p:cNvSpPr/>
          <p:nvPr/>
        </p:nvSpPr>
        <p:spPr>
          <a:xfrm>
            <a:off x="610464" y="4351311"/>
            <a:ext cx="720080" cy="360040"/>
          </a:xfrm>
          <a:prstGeom prst="downArrow">
            <a:avLst>
              <a:gd name="adj1" fmla="val 68470"/>
              <a:gd name="adj2" fmla="val 592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0" name="Šipka dolů 9"/>
          <p:cNvSpPr/>
          <p:nvPr/>
        </p:nvSpPr>
        <p:spPr>
          <a:xfrm>
            <a:off x="592743" y="5040835"/>
            <a:ext cx="720080" cy="360040"/>
          </a:xfrm>
          <a:prstGeom prst="downArrow">
            <a:avLst>
              <a:gd name="adj1" fmla="val 68470"/>
              <a:gd name="adj2" fmla="val 592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2723348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p:cNvSpPr txBox="1"/>
          <p:nvPr/>
        </p:nvSpPr>
        <p:spPr>
          <a:xfrm>
            <a:off x="141893" y="404664"/>
            <a:ext cx="6336991" cy="738664"/>
          </a:xfrm>
          <a:prstGeom prst="rect">
            <a:avLst/>
          </a:prstGeom>
          <a:noFill/>
        </p:spPr>
        <p:txBody>
          <a:bodyPr wrap="none" rtlCol="0">
            <a:spAutoFit/>
          </a:bodyPr>
          <a:lstStyle/>
          <a:p>
            <a:r>
              <a:rPr lang="cs-CZ" sz="2100" b="1" dirty="0" smtClean="0"/>
              <a:t>Prodloužení předstihu předpovědi – </a:t>
            </a:r>
          </a:p>
          <a:p>
            <a:r>
              <a:rPr lang="cs-CZ" sz="2100" b="1" dirty="0" smtClean="0"/>
              <a:t>výpočet střednědobé hydrologické předpovědi</a:t>
            </a:r>
            <a:endParaRPr lang="cs-CZ" sz="2100" b="1" dirty="0"/>
          </a:p>
        </p:txBody>
      </p:sp>
      <p:sp>
        <p:nvSpPr>
          <p:cNvPr id="3" name="TextovéPole 2"/>
          <p:cNvSpPr txBox="1"/>
          <p:nvPr/>
        </p:nvSpPr>
        <p:spPr>
          <a:xfrm>
            <a:off x="141893" y="1268760"/>
            <a:ext cx="8064896" cy="1508105"/>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cs-CZ" dirty="0" smtClean="0"/>
              <a:t>Střednědobá hydrologická předpověď se na ČHMÚ počítá od roku 2005 na základě 10 denní předpovědi z ECMWF.</a:t>
            </a:r>
          </a:p>
          <a:p>
            <a:pPr marL="285750" indent="-285750">
              <a:spcBef>
                <a:spcPts val="1200"/>
              </a:spcBef>
              <a:buFont typeface="Arial" panose="020B0604020202020204" pitchFamily="34" charset="0"/>
              <a:buChar char="•"/>
            </a:pPr>
            <a:r>
              <a:rPr lang="cs-CZ" dirty="0"/>
              <a:t>Do roku 2015 výpočet pouze nárazově v případě povodňových situací.</a:t>
            </a:r>
          </a:p>
          <a:p>
            <a:pPr marL="285750" indent="-285750">
              <a:spcBef>
                <a:spcPts val="1200"/>
              </a:spcBef>
              <a:buFont typeface="Arial" panose="020B0604020202020204" pitchFamily="34" charset="0"/>
              <a:buChar char="•"/>
            </a:pPr>
            <a:r>
              <a:rPr lang="cs-CZ" dirty="0"/>
              <a:t>Od roku 2017 výpočty pravidelně pro </a:t>
            </a:r>
            <a:r>
              <a:rPr lang="cs-CZ" dirty="0" smtClean="0"/>
              <a:t>ČEZ</a:t>
            </a:r>
            <a:r>
              <a:rPr lang="cs-CZ" dirty="0"/>
              <a:t>.</a:t>
            </a:r>
          </a:p>
        </p:txBody>
      </p:sp>
      <p:pic>
        <p:nvPicPr>
          <p:cNvPr id="2" name="Obrázek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3528" y="2902298"/>
            <a:ext cx="5832704" cy="3621734"/>
          </a:xfrm>
          <a:prstGeom prst="rect">
            <a:avLst/>
          </a:prstGeom>
        </p:spPr>
      </p:pic>
    </p:spTree>
    <p:extLst>
      <p:ext uri="{BB962C8B-B14F-4D97-AF65-F5344CB8AC3E}">
        <p14:creationId xmlns:p14="http://schemas.microsoft.com/office/powerpoint/2010/main" val="29604875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extovéPole 294"/>
          <p:cNvSpPr txBox="1"/>
          <p:nvPr/>
        </p:nvSpPr>
        <p:spPr>
          <a:xfrm>
            <a:off x="107504" y="404664"/>
            <a:ext cx="8193269" cy="415498"/>
          </a:xfrm>
          <a:prstGeom prst="rect">
            <a:avLst/>
          </a:prstGeom>
          <a:noFill/>
        </p:spPr>
        <p:txBody>
          <a:bodyPr wrap="none" rtlCol="0">
            <a:spAutoFit/>
          </a:bodyPr>
          <a:lstStyle/>
          <a:p>
            <a:r>
              <a:rPr lang="cs-CZ" sz="2100" b="1" dirty="0" smtClean="0"/>
              <a:t>Prezentace pravděpodobnostních hydrologických předpovědí:</a:t>
            </a:r>
            <a:endParaRPr lang="cs-CZ" sz="2100" b="1" dirty="0"/>
          </a:p>
        </p:txBody>
      </p:sp>
      <p:pic>
        <p:nvPicPr>
          <p:cNvPr id="4" name="Obráze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0928" y="1124744"/>
            <a:ext cx="3029046" cy="1872208"/>
          </a:xfrm>
          <a:prstGeom prst="rect">
            <a:avLst/>
          </a:prstGeom>
        </p:spPr>
      </p:pic>
      <p:pic>
        <p:nvPicPr>
          <p:cNvPr id="5" name="Obráze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9725" y="1124036"/>
            <a:ext cx="2168751" cy="1872208"/>
          </a:xfrm>
          <a:prstGeom prst="rect">
            <a:avLst/>
          </a:prstGeom>
        </p:spPr>
      </p:pic>
      <p:pic>
        <p:nvPicPr>
          <p:cNvPr id="7" name="Obrázek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68144" y="1124744"/>
            <a:ext cx="2749737" cy="1872208"/>
          </a:xfrm>
          <a:prstGeom prst="rect">
            <a:avLst/>
          </a:prstGeom>
        </p:spPr>
      </p:pic>
      <p:pic>
        <p:nvPicPr>
          <p:cNvPr id="9" name="Obrázek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70844" y="3789040"/>
            <a:ext cx="2665996" cy="1944216"/>
          </a:xfrm>
          <a:prstGeom prst="rect">
            <a:avLst/>
          </a:prstGeom>
        </p:spPr>
      </p:pic>
      <p:pic>
        <p:nvPicPr>
          <p:cNvPr id="11" name="Obrázek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1520" y="3789040"/>
            <a:ext cx="3083850" cy="1944216"/>
          </a:xfrm>
          <a:prstGeom prst="rect">
            <a:avLst/>
          </a:prstGeom>
        </p:spPr>
      </p:pic>
      <p:sp>
        <p:nvSpPr>
          <p:cNvPr id="13" name="Obdélník 12"/>
          <p:cNvSpPr/>
          <p:nvPr/>
        </p:nvSpPr>
        <p:spPr>
          <a:xfrm>
            <a:off x="6279156" y="3789040"/>
            <a:ext cx="2592288"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500" dirty="0" smtClean="0"/>
              <a:t>?</a:t>
            </a:r>
            <a:endParaRPr lang="cs-CZ" dirty="0"/>
          </a:p>
        </p:txBody>
      </p:sp>
      <p:sp>
        <p:nvSpPr>
          <p:cNvPr id="15" name="TextovéPole 14"/>
          <p:cNvSpPr txBox="1"/>
          <p:nvPr/>
        </p:nvSpPr>
        <p:spPr>
          <a:xfrm>
            <a:off x="204450" y="3023664"/>
            <a:ext cx="813043" cy="369332"/>
          </a:xfrm>
          <a:prstGeom prst="rect">
            <a:avLst/>
          </a:prstGeom>
          <a:noFill/>
        </p:spPr>
        <p:txBody>
          <a:bodyPr wrap="none" rtlCol="0">
            <a:spAutoFit/>
          </a:bodyPr>
          <a:lstStyle/>
          <a:p>
            <a:r>
              <a:rPr lang="cs-CZ" dirty="0" smtClean="0"/>
              <a:t>HPPS</a:t>
            </a:r>
            <a:endParaRPr lang="cs-CZ" dirty="0"/>
          </a:p>
        </p:txBody>
      </p:sp>
      <p:sp>
        <p:nvSpPr>
          <p:cNvPr id="46" name="TextovéPole 45"/>
          <p:cNvSpPr txBox="1"/>
          <p:nvPr/>
        </p:nvSpPr>
        <p:spPr>
          <a:xfrm>
            <a:off x="3391095" y="3064845"/>
            <a:ext cx="1454244" cy="369332"/>
          </a:xfrm>
          <a:prstGeom prst="rect">
            <a:avLst/>
          </a:prstGeom>
          <a:noFill/>
        </p:spPr>
        <p:txBody>
          <a:bodyPr wrap="none" rtlCol="0">
            <a:spAutoFit/>
          </a:bodyPr>
          <a:lstStyle/>
          <a:p>
            <a:r>
              <a:rPr lang="cs-CZ" dirty="0" smtClean="0"/>
              <a:t>HPPS/LAEF</a:t>
            </a:r>
            <a:endParaRPr lang="cs-CZ" dirty="0"/>
          </a:p>
        </p:txBody>
      </p:sp>
      <p:sp>
        <p:nvSpPr>
          <p:cNvPr id="47" name="TextovéPole 46"/>
          <p:cNvSpPr txBox="1"/>
          <p:nvPr/>
        </p:nvSpPr>
        <p:spPr>
          <a:xfrm>
            <a:off x="5812792" y="3023664"/>
            <a:ext cx="1544012" cy="369332"/>
          </a:xfrm>
          <a:prstGeom prst="rect">
            <a:avLst/>
          </a:prstGeom>
          <a:noFill/>
        </p:spPr>
        <p:txBody>
          <a:bodyPr wrap="none" rtlCol="0">
            <a:spAutoFit/>
          </a:bodyPr>
          <a:lstStyle/>
          <a:p>
            <a:r>
              <a:rPr lang="cs-CZ" dirty="0" smtClean="0"/>
              <a:t>HPPS/Expert</a:t>
            </a:r>
            <a:endParaRPr lang="cs-CZ" dirty="0"/>
          </a:p>
        </p:txBody>
      </p:sp>
      <p:sp>
        <p:nvSpPr>
          <p:cNvPr id="48" name="TextovéPole 47"/>
          <p:cNvSpPr txBox="1"/>
          <p:nvPr/>
        </p:nvSpPr>
        <p:spPr>
          <a:xfrm>
            <a:off x="228397" y="5759968"/>
            <a:ext cx="851515" cy="369332"/>
          </a:xfrm>
          <a:prstGeom prst="rect">
            <a:avLst/>
          </a:prstGeom>
          <a:noFill/>
        </p:spPr>
        <p:txBody>
          <a:bodyPr wrap="none" rtlCol="0">
            <a:spAutoFit/>
          </a:bodyPr>
          <a:lstStyle/>
          <a:p>
            <a:r>
              <a:rPr lang="cs-CZ" dirty="0" smtClean="0"/>
              <a:t>Alview</a:t>
            </a:r>
            <a:endParaRPr lang="cs-CZ" dirty="0"/>
          </a:p>
        </p:txBody>
      </p:sp>
      <p:sp>
        <p:nvSpPr>
          <p:cNvPr id="49" name="TextovéPole 48"/>
          <p:cNvSpPr txBox="1"/>
          <p:nvPr/>
        </p:nvSpPr>
        <p:spPr>
          <a:xfrm>
            <a:off x="3459725" y="5759968"/>
            <a:ext cx="1261884" cy="369332"/>
          </a:xfrm>
          <a:prstGeom prst="rect">
            <a:avLst/>
          </a:prstGeom>
          <a:noFill/>
        </p:spPr>
        <p:txBody>
          <a:bodyPr wrap="none" rtlCol="0">
            <a:spAutoFit/>
          </a:bodyPr>
          <a:lstStyle/>
          <a:p>
            <a:r>
              <a:rPr lang="cs-CZ" dirty="0" smtClean="0"/>
              <a:t>Hydroview</a:t>
            </a:r>
            <a:endParaRPr lang="cs-CZ" dirty="0"/>
          </a:p>
        </p:txBody>
      </p:sp>
      <p:sp>
        <p:nvSpPr>
          <p:cNvPr id="50" name="TextovéPole 49"/>
          <p:cNvSpPr txBox="1"/>
          <p:nvPr/>
        </p:nvSpPr>
        <p:spPr>
          <a:xfrm>
            <a:off x="6249907" y="5759968"/>
            <a:ext cx="851515" cy="369332"/>
          </a:xfrm>
          <a:prstGeom prst="rect">
            <a:avLst/>
          </a:prstGeom>
          <a:noFill/>
        </p:spPr>
        <p:txBody>
          <a:bodyPr wrap="none" rtlCol="0">
            <a:spAutoFit/>
          </a:bodyPr>
          <a:lstStyle/>
          <a:p>
            <a:r>
              <a:rPr lang="cs-CZ" dirty="0" smtClean="0"/>
              <a:t>FEWS</a:t>
            </a:r>
            <a:endParaRPr lang="cs-CZ" dirty="0"/>
          </a:p>
        </p:txBody>
      </p:sp>
    </p:spTree>
    <p:extLst>
      <p:ext uri="{BB962C8B-B14F-4D97-AF65-F5344CB8AC3E}">
        <p14:creationId xmlns:p14="http://schemas.microsoft.com/office/powerpoint/2010/main" val="16337430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07504" y="404664"/>
            <a:ext cx="6546985" cy="415498"/>
          </a:xfrm>
          <a:prstGeom prst="rect">
            <a:avLst/>
          </a:prstGeom>
          <a:noFill/>
        </p:spPr>
        <p:txBody>
          <a:bodyPr wrap="none" rtlCol="0">
            <a:spAutoFit/>
          </a:bodyPr>
          <a:lstStyle/>
          <a:p>
            <a:r>
              <a:rPr lang="cs-CZ" sz="2100" b="1" dirty="0" smtClean="0"/>
              <a:t>Hodnocení úspěšnosti ansámblových předpovědí</a:t>
            </a:r>
            <a:endParaRPr lang="cs-CZ" sz="2100" b="1" dirty="0"/>
          </a:p>
        </p:txBody>
      </p:sp>
      <p:sp>
        <p:nvSpPr>
          <p:cNvPr id="4" name="TextovéPole 3"/>
          <p:cNvSpPr txBox="1"/>
          <p:nvPr/>
        </p:nvSpPr>
        <p:spPr>
          <a:xfrm>
            <a:off x="395537" y="1124744"/>
            <a:ext cx="8496944" cy="1938992"/>
          </a:xfrm>
          <a:prstGeom prst="rect">
            <a:avLst/>
          </a:prstGeom>
          <a:noFill/>
        </p:spPr>
        <p:txBody>
          <a:bodyPr wrap="square" rtlCol="0">
            <a:spAutoFit/>
          </a:bodyPr>
          <a:lstStyle/>
          <a:p>
            <a:pPr marL="285750" indent="-285750">
              <a:spcBef>
                <a:spcPts val="1800"/>
              </a:spcBef>
              <a:buFont typeface="Webdings" panose="05030102010509060703" pitchFamily="18" charset="2"/>
              <a:buChar char="4"/>
            </a:pPr>
            <a:r>
              <a:rPr lang="cs-CZ" dirty="0" smtClean="0"/>
              <a:t>Zásadní velikost vzorku (souboru předpovědí).</a:t>
            </a:r>
          </a:p>
          <a:p>
            <a:pPr marL="285750" indent="-285750">
              <a:spcBef>
                <a:spcPts val="1800"/>
              </a:spcBef>
              <a:buFont typeface="Webdings" panose="05030102010509060703" pitchFamily="18" charset="2"/>
              <a:buChar char="4"/>
            </a:pPr>
            <a:r>
              <a:rPr lang="cs-CZ" dirty="0" smtClean="0"/>
              <a:t>Metody hodnocení jsou komplikovanější nejen pro zpracování, ale i pro jejich interpretaci.</a:t>
            </a:r>
          </a:p>
          <a:p>
            <a:pPr marL="285750" indent="-285750">
              <a:spcBef>
                <a:spcPts val="1800"/>
              </a:spcBef>
              <a:buFont typeface="Webdings" panose="05030102010509060703" pitchFamily="18" charset="2"/>
              <a:buChar char="4"/>
            </a:pPr>
            <a:r>
              <a:rPr lang="cs-CZ" dirty="0" smtClean="0"/>
              <a:t>Většina metod je založena na binárním hodnocení - redukce celé předpovědi na jeden jev. </a:t>
            </a:r>
            <a:endParaRPr lang="cs-CZ" dirty="0"/>
          </a:p>
        </p:txBody>
      </p:sp>
    </p:spTree>
    <p:extLst>
      <p:ext uri="{BB962C8B-B14F-4D97-AF65-F5344CB8AC3E}">
        <p14:creationId xmlns:p14="http://schemas.microsoft.com/office/powerpoint/2010/main" val="12611868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07504" y="404664"/>
            <a:ext cx="7536037" cy="415498"/>
          </a:xfrm>
          <a:prstGeom prst="rect">
            <a:avLst/>
          </a:prstGeom>
          <a:noFill/>
        </p:spPr>
        <p:txBody>
          <a:bodyPr wrap="none" rtlCol="0">
            <a:spAutoFit/>
          </a:bodyPr>
          <a:lstStyle/>
          <a:p>
            <a:r>
              <a:rPr lang="cs-CZ" sz="2100" b="1" dirty="0" smtClean="0"/>
              <a:t>Metody hodnocení úspěšnosti ansámblových předpovědí</a:t>
            </a:r>
            <a:endParaRPr lang="cs-CZ" sz="2100" b="1" dirty="0"/>
          </a:p>
        </p:txBody>
      </p:sp>
      <p:graphicFrame>
        <p:nvGraphicFramePr>
          <p:cNvPr id="3" name="Tabulka 2"/>
          <p:cNvGraphicFramePr>
            <a:graphicFrameLocks noGrp="1"/>
          </p:cNvGraphicFramePr>
          <p:nvPr>
            <p:extLst>
              <p:ext uri="{D42A27DB-BD31-4B8C-83A1-F6EECF244321}">
                <p14:modId xmlns:p14="http://schemas.microsoft.com/office/powerpoint/2010/main" val="3807996247"/>
              </p:ext>
            </p:extLst>
          </p:nvPr>
        </p:nvGraphicFramePr>
        <p:xfrm>
          <a:off x="323528" y="980728"/>
          <a:ext cx="8136904" cy="5076695"/>
        </p:xfrm>
        <a:graphic>
          <a:graphicData uri="http://schemas.openxmlformats.org/drawingml/2006/table">
            <a:tbl>
              <a:tblPr firstRow="1" firstCol="1" bandRow="1">
                <a:tableStyleId>{5C22544A-7EE6-4342-B048-85BDC9FD1C3A}</a:tableStyleId>
              </a:tblPr>
              <a:tblGrid>
                <a:gridCol w="1728192">
                  <a:extLst>
                    <a:ext uri="{9D8B030D-6E8A-4147-A177-3AD203B41FA5}">
                      <a16:colId xmlns:a16="http://schemas.microsoft.com/office/drawing/2014/main" val="1522515772"/>
                    </a:ext>
                  </a:extLst>
                </a:gridCol>
                <a:gridCol w="1944216">
                  <a:extLst>
                    <a:ext uri="{9D8B030D-6E8A-4147-A177-3AD203B41FA5}">
                      <a16:colId xmlns:a16="http://schemas.microsoft.com/office/drawing/2014/main" val="3120033497"/>
                    </a:ext>
                  </a:extLst>
                </a:gridCol>
                <a:gridCol w="2016224">
                  <a:extLst>
                    <a:ext uri="{9D8B030D-6E8A-4147-A177-3AD203B41FA5}">
                      <a16:colId xmlns:a16="http://schemas.microsoft.com/office/drawing/2014/main" val="214700117"/>
                    </a:ext>
                  </a:extLst>
                </a:gridCol>
                <a:gridCol w="2448272">
                  <a:extLst>
                    <a:ext uri="{9D8B030D-6E8A-4147-A177-3AD203B41FA5}">
                      <a16:colId xmlns:a16="http://schemas.microsoft.com/office/drawing/2014/main" val="3055875517"/>
                    </a:ext>
                  </a:extLst>
                </a:gridCol>
              </a:tblGrid>
              <a:tr h="298629">
                <a:tc>
                  <a:txBody>
                    <a:bodyPr/>
                    <a:lstStyle/>
                    <a:p>
                      <a:pPr algn="l">
                        <a:spcAft>
                          <a:spcPts val="0"/>
                        </a:spcAft>
                      </a:pPr>
                      <a:r>
                        <a:rPr lang="cs-CZ" sz="1200" dirty="0">
                          <a:effectLst/>
                        </a:rPr>
                        <a:t>Informační úroveň</a:t>
                      </a:r>
                      <a:endParaRPr lang="cs-C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19" marR="49919" marT="0" marB="0" anchor="ctr"/>
                </a:tc>
                <a:tc>
                  <a:txBody>
                    <a:bodyPr/>
                    <a:lstStyle/>
                    <a:p>
                      <a:pPr algn="l">
                        <a:spcAft>
                          <a:spcPts val="0"/>
                        </a:spcAft>
                      </a:pPr>
                      <a:r>
                        <a:rPr lang="cs-CZ" sz="1200" dirty="0">
                          <a:effectLst/>
                        </a:rPr>
                        <a:t>Atributy</a:t>
                      </a:r>
                      <a:endParaRPr lang="cs-C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19" marR="49919" marT="0" marB="0" anchor="ctr"/>
                </a:tc>
                <a:tc>
                  <a:txBody>
                    <a:bodyPr/>
                    <a:lstStyle/>
                    <a:p>
                      <a:pPr algn="l">
                        <a:spcAft>
                          <a:spcPts val="0"/>
                        </a:spcAft>
                      </a:pPr>
                      <a:r>
                        <a:rPr lang="cs-CZ" sz="1200" dirty="0">
                          <a:effectLst/>
                        </a:rPr>
                        <a:t>Deterministická předpověď</a:t>
                      </a:r>
                      <a:endParaRPr lang="cs-C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19" marR="49919" marT="0" marB="0" anchor="ctr"/>
                </a:tc>
                <a:tc>
                  <a:txBody>
                    <a:bodyPr/>
                    <a:lstStyle/>
                    <a:p>
                      <a:pPr algn="l">
                        <a:spcAft>
                          <a:spcPts val="0"/>
                        </a:spcAft>
                      </a:pPr>
                      <a:r>
                        <a:rPr lang="cs-CZ" sz="1200" dirty="0">
                          <a:effectLst/>
                        </a:rPr>
                        <a:t>Pravděpodobnostní předpověď</a:t>
                      </a:r>
                      <a:endParaRPr lang="cs-C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19" marR="49919" marT="0" marB="0" anchor="ctr"/>
                </a:tc>
                <a:extLst>
                  <a:ext uri="{0D108BD9-81ED-4DB2-BD59-A6C34878D82A}">
                    <a16:rowId xmlns:a16="http://schemas.microsoft.com/office/drawing/2014/main" val="799644072"/>
                  </a:ext>
                </a:extLst>
              </a:tr>
              <a:tr h="1045202">
                <a:tc>
                  <a:txBody>
                    <a:bodyPr/>
                    <a:lstStyle/>
                    <a:p>
                      <a:pPr algn="l">
                        <a:spcAft>
                          <a:spcPts val="0"/>
                        </a:spcAft>
                      </a:pPr>
                      <a:r>
                        <a:rPr lang="cs-CZ" sz="1200" dirty="0">
                          <a:effectLst/>
                        </a:rPr>
                        <a:t>Informace o datech</a:t>
                      </a:r>
                      <a:endParaRPr lang="cs-C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19" marR="49919" marT="0" marB="0" anchor="ctr"/>
                </a:tc>
                <a:tc>
                  <a:txBody>
                    <a:bodyPr/>
                    <a:lstStyle/>
                    <a:p>
                      <a:pPr algn="l">
                        <a:spcAft>
                          <a:spcPts val="0"/>
                        </a:spcAft>
                      </a:pPr>
                      <a:r>
                        <a:rPr lang="cs-CZ" sz="1200" dirty="0">
                          <a:effectLst/>
                        </a:rPr>
                        <a:t>Předpovídaná pozorovaná data</a:t>
                      </a:r>
                      <a:endParaRPr lang="cs-C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19" marR="49919" marT="0" marB="0" anchor="ctr"/>
                </a:tc>
                <a:tc>
                  <a:txBody>
                    <a:bodyPr/>
                    <a:lstStyle/>
                    <a:p>
                      <a:pPr algn="l">
                        <a:spcAft>
                          <a:spcPts val="0"/>
                        </a:spcAft>
                      </a:pPr>
                      <a:r>
                        <a:rPr lang="cs-CZ" sz="1200" dirty="0">
                          <a:effectLst/>
                        </a:rPr>
                        <a:t>Scatter graf pro každý předstih předpovědi</a:t>
                      </a:r>
                    </a:p>
                    <a:p>
                      <a:pPr algn="l">
                        <a:spcAft>
                          <a:spcPts val="0"/>
                        </a:spcAft>
                      </a:pPr>
                      <a:r>
                        <a:rPr lang="cs-CZ" sz="1200" dirty="0">
                          <a:effectLst/>
                        </a:rPr>
                        <a:t> </a:t>
                      </a:r>
                    </a:p>
                    <a:p>
                      <a:pPr algn="l">
                        <a:spcAft>
                          <a:spcPts val="0"/>
                        </a:spcAft>
                      </a:pPr>
                      <a:r>
                        <a:rPr lang="cs-CZ" sz="1200" dirty="0">
                          <a:effectLst/>
                        </a:rPr>
                        <a:t>Graf časových řad pro řadu předpovědí </a:t>
                      </a:r>
                      <a:endParaRPr lang="cs-C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19" marR="49919" marT="0" marB="0" anchor="ctr"/>
                </a:tc>
                <a:tc>
                  <a:txBody>
                    <a:bodyPr/>
                    <a:lstStyle/>
                    <a:p>
                      <a:pPr algn="l">
                        <a:spcAft>
                          <a:spcPts val="0"/>
                        </a:spcAft>
                      </a:pPr>
                      <a:r>
                        <a:rPr lang="en-US" sz="1200" dirty="0">
                          <a:effectLst/>
                        </a:rPr>
                        <a:t>Scatter graph with box and whiskers</a:t>
                      </a:r>
                      <a:r>
                        <a:rPr lang="cs-CZ" sz="1200" dirty="0">
                          <a:effectLst/>
                        </a:rPr>
                        <a:t> pro každý předstih předpovědi</a:t>
                      </a:r>
                    </a:p>
                    <a:p>
                      <a:pPr algn="l">
                        <a:spcAft>
                          <a:spcPts val="0"/>
                        </a:spcAft>
                      </a:pPr>
                      <a:r>
                        <a:rPr lang="cs-CZ" sz="1200" dirty="0">
                          <a:effectLst/>
                        </a:rPr>
                        <a:t>Graf časových řad (</a:t>
                      </a:r>
                      <a:r>
                        <a:rPr lang="en-US" sz="1200" dirty="0">
                          <a:effectLst/>
                        </a:rPr>
                        <a:t>box and whiskers</a:t>
                      </a:r>
                      <a:r>
                        <a:rPr lang="cs-CZ" sz="1200" dirty="0">
                          <a:effectLst/>
                        </a:rPr>
                        <a:t>) pro řadu předpovědí</a:t>
                      </a:r>
                      <a:endParaRPr lang="cs-C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19" marR="49919" marT="0" marB="0" anchor="ctr"/>
                </a:tc>
                <a:extLst>
                  <a:ext uri="{0D108BD9-81ED-4DB2-BD59-A6C34878D82A}">
                    <a16:rowId xmlns:a16="http://schemas.microsoft.com/office/drawing/2014/main" val="701619125"/>
                  </a:ext>
                </a:extLst>
              </a:tr>
              <a:tr h="597258">
                <a:tc>
                  <a:txBody>
                    <a:bodyPr/>
                    <a:lstStyle/>
                    <a:p>
                      <a:pPr algn="l">
                        <a:spcAft>
                          <a:spcPts val="0"/>
                        </a:spcAft>
                      </a:pPr>
                      <a:r>
                        <a:rPr lang="cs-CZ" sz="1200" dirty="0">
                          <a:effectLst/>
                        </a:rPr>
                        <a:t>Sumární informace</a:t>
                      </a:r>
                      <a:endParaRPr lang="cs-C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19" marR="49919" marT="0" marB="0" anchor="ctr"/>
                </a:tc>
                <a:tc>
                  <a:txBody>
                    <a:bodyPr/>
                    <a:lstStyle/>
                    <a:p>
                      <a:pPr algn="l">
                        <a:spcAft>
                          <a:spcPts val="0"/>
                        </a:spcAft>
                      </a:pPr>
                      <a:r>
                        <a:rPr lang="cs-CZ" sz="1200" dirty="0">
                          <a:effectLst/>
                        </a:rPr>
                        <a:t>Chyba</a:t>
                      </a:r>
                    </a:p>
                    <a:p>
                      <a:pPr algn="l">
                        <a:spcAft>
                          <a:spcPts val="0"/>
                        </a:spcAft>
                      </a:pPr>
                      <a:r>
                        <a:rPr lang="cs-CZ" sz="1200" dirty="0">
                          <a:effectLst/>
                        </a:rPr>
                        <a:t>Vychýlení, zkreslení (Bias)</a:t>
                      </a:r>
                    </a:p>
                    <a:p>
                      <a:pPr algn="l">
                        <a:spcAft>
                          <a:spcPts val="0"/>
                        </a:spcAft>
                      </a:pPr>
                      <a:r>
                        <a:rPr lang="cs-CZ" sz="1200" dirty="0">
                          <a:effectLst/>
                        </a:rPr>
                        <a:t>Dovednost</a:t>
                      </a:r>
                      <a:endParaRPr lang="cs-C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19" marR="49919" marT="0" marB="0" anchor="ctr"/>
                </a:tc>
                <a:tc>
                  <a:txBody>
                    <a:bodyPr/>
                    <a:lstStyle/>
                    <a:p>
                      <a:pPr algn="l">
                        <a:spcAft>
                          <a:spcPts val="0"/>
                        </a:spcAft>
                      </a:pPr>
                      <a:r>
                        <a:rPr lang="cs-CZ" sz="1200" dirty="0">
                          <a:effectLst/>
                        </a:rPr>
                        <a:t>MAE</a:t>
                      </a:r>
                    </a:p>
                    <a:p>
                      <a:pPr algn="l">
                        <a:spcAft>
                          <a:spcPts val="0"/>
                        </a:spcAft>
                      </a:pPr>
                      <a:r>
                        <a:rPr lang="cs-CZ" sz="1200" dirty="0">
                          <a:effectLst/>
                        </a:rPr>
                        <a:t>Relativní </a:t>
                      </a:r>
                      <a:r>
                        <a:rPr lang="en-US" sz="1200" dirty="0">
                          <a:effectLst/>
                        </a:rPr>
                        <a:t>bias</a:t>
                      </a:r>
                      <a:endParaRPr lang="cs-CZ" sz="1200" dirty="0">
                        <a:effectLst/>
                      </a:endParaRPr>
                    </a:p>
                    <a:p>
                      <a:pPr algn="l">
                        <a:spcAft>
                          <a:spcPts val="0"/>
                        </a:spcAft>
                      </a:pPr>
                      <a:r>
                        <a:rPr lang="cs-CZ" sz="1200" dirty="0">
                          <a:effectLst/>
                        </a:rPr>
                        <a:t>MAE-SS</a:t>
                      </a:r>
                      <a:r>
                        <a:rPr lang="cs-CZ" sz="1200" baseline="-25000" dirty="0">
                          <a:effectLst/>
                        </a:rPr>
                        <a:t>ref</a:t>
                      </a:r>
                      <a:endParaRPr lang="cs-C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19" marR="49919" marT="0" marB="0" anchor="ctr"/>
                </a:tc>
                <a:tc>
                  <a:txBody>
                    <a:bodyPr/>
                    <a:lstStyle/>
                    <a:p>
                      <a:pPr algn="l">
                        <a:spcAft>
                          <a:spcPts val="0"/>
                        </a:spcAft>
                      </a:pPr>
                      <a:r>
                        <a:rPr lang="cs-CZ" sz="1200" dirty="0">
                          <a:effectLst/>
                        </a:rPr>
                        <a:t>Průměrný CRPS</a:t>
                      </a:r>
                    </a:p>
                    <a:p>
                      <a:pPr algn="l">
                        <a:spcAft>
                          <a:spcPts val="0"/>
                        </a:spcAft>
                      </a:pPr>
                      <a:r>
                        <a:rPr lang="cs-CZ" sz="1200" dirty="0">
                          <a:effectLst/>
                        </a:rPr>
                        <a:t>Relativní bias</a:t>
                      </a:r>
                    </a:p>
                    <a:p>
                      <a:pPr algn="l">
                        <a:spcAft>
                          <a:spcPts val="0"/>
                        </a:spcAft>
                      </a:pPr>
                      <a:r>
                        <a:rPr lang="cs-CZ" sz="1200" dirty="0">
                          <a:effectLst/>
                        </a:rPr>
                        <a:t>CRPSS</a:t>
                      </a:r>
                      <a:r>
                        <a:rPr lang="cs-CZ" sz="1200" baseline="-25000" dirty="0">
                          <a:effectLst/>
                        </a:rPr>
                        <a:t>ref</a:t>
                      </a:r>
                      <a:endParaRPr lang="cs-C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19" marR="49919" marT="0" marB="0" anchor="ctr"/>
                </a:tc>
                <a:extLst>
                  <a:ext uri="{0D108BD9-81ED-4DB2-BD59-A6C34878D82A}">
                    <a16:rowId xmlns:a16="http://schemas.microsoft.com/office/drawing/2014/main" val="946259430"/>
                  </a:ext>
                </a:extLst>
              </a:tr>
              <a:tr h="1941090">
                <a:tc>
                  <a:txBody>
                    <a:bodyPr/>
                    <a:lstStyle/>
                    <a:p>
                      <a:pPr algn="l">
                        <a:spcAft>
                          <a:spcPts val="0"/>
                        </a:spcAft>
                      </a:pPr>
                      <a:r>
                        <a:rPr lang="cs-CZ" sz="1200" dirty="0">
                          <a:effectLst/>
                        </a:rPr>
                        <a:t>Detailnější informace</a:t>
                      </a:r>
                      <a:endParaRPr lang="cs-C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19" marR="49919" marT="0" marB="0" anchor="ctr"/>
                </a:tc>
                <a:tc>
                  <a:txBody>
                    <a:bodyPr/>
                    <a:lstStyle/>
                    <a:p>
                      <a:pPr algn="l">
                        <a:spcAft>
                          <a:spcPts val="0"/>
                        </a:spcAft>
                      </a:pPr>
                      <a:r>
                        <a:rPr lang="cs-CZ" sz="1200" dirty="0">
                          <a:effectLst/>
                        </a:rPr>
                        <a:t>Chyba</a:t>
                      </a:r>
                    </a:p>
                    <a:p>
                      <a:pPr algn="l">
                        <a:spcAft>
                          <a:spcPts val="0"/>
                        </a:spcAft>
                      </a:pPr>
                      <a:r>
                        <a:rPr lang="cs-CZ" sz="1200" dirty="0">
                          <a:effectLst/>
                        </a:rPr>
                        <a:t>Dovednost</a:t>
                      </a:r>
                    </a:p>
                    <a:p>
                      <a:pPr algn="l">
                        <a:spcAft>
                          <a:spcPts val="0"/>
                        </a:spcAft>
                      </a:pPr>
                      <a:r>
                        <a:rPr lang="cs-CZ" sz="1200" dirty="0">
                          <a:effectLst/>
                        </a:rPr>
                        <a:t>Spolehlivost (</a:t>
                      </a:r>
                      <a:r>
                        <a:rPr lang="en-US" sz="1200" dirty="0">
                          <a:effectLst/>
                        </a:rPr>
                        <a:t>Reliability</a:t>
                      </a:r>
                      <a:r>
                        <a:rPr lang="cs-CZ" sz="1200" dirty="0">
                          <a:effectLst/>
                        </a:rPr>
                        <a:t>)</a:t>
                      </a:r>
                    </a:p>
                    <a:p>
                      <a:pPr algn="l">
                        <a:spcAft>
                          <a:spcPts val="0"/>
                        </a:spcAft>
                      </a:pPr>
                      <a:r>
                        <a:rPr lang="cs-CZ" sz="1200" dirty="0">
                          <a:effectLst/>
                        </a:rPr>
                        <a:t>Rozlišení (</a:t>
                      </a:r>
                      <a:r>
                        <a:rPr lang="en-US" sz="1200" dirty="0">
                          <a:effectLst/>
                        </a:rPr>
                        <a:t>Resolution</a:t>
                      </a:r>
                      <a:r>
                        <a:rPr lang="cs-CZ" sz="1200" dirty="0">
                          <a:effectLst/>
                        </a:rPr>
                        <a:t>)</a:t>
                      </a:r>
                    </a:p>
                    <a:p>
                      <a:pPr algn="l">
                        <a:spcAft>
                          <a:spcPts val="0"/>
                        </a:spcAft>
                      </a:pPr>
                      <a:r>
                        <a:rPr lang="cs-CZ" sz="1200" dirty="0">
                          <a:effectLst/>
                        </a:rPr>
                        <a:t>Diskriminace (</a:t>
                      </a:r>
                      <a:r>
                        <a:rPr lang="en-US" sz="1200" dirty="0">
                          <a:effectLst/>
                        </a:rPr>
                        <a:t>Discrimination</a:t>
                      </a:r>
                      <a:r>
                        <a:rPr lang="cs-CZ" sz="1200" dirty="0">
                          <a:effectLst/>
                        </a:rPr>
                        <a:t>)</a:t>
                      </a:r>
                    </a:p>
                    <a:p>
                      <a:pPr algn="l">
                        <a:spcAft>
                          <a:spcPts val="0"/>
                        </a:spcAft>
                      </a:pPr>
                      <a:r>
                        <a:rPr lang="cs-CZ" sz="1200" dirty="0">
                          <a:effectLst/>
                        </a:rPr>
                        <a:t>Korelace</a:t>
                      </a:r>
                    </a:p>
                    <a:p>
                      <a:pPr algn="l">
                        <a:spcAft>
                          <a:spcPts val="0"/>
                        </a:spcAft>
                      </a:pPr>
                      <a:r>
                        <a:rPr lang="cs-CZ" sz="1200" dirty="0">
                          <a:effectLst/>
                        </a:rPr>
                        <a:t>Rozsah souboru (Sample </a:t>
                      </a:r>
                      <a:r>
                        <a:rPr lang="en-US" sz="1200" dirty="0">
                          <a:effectLst/>
                        </a:rPr>
                        <a:t>size</a:t>
                      </a:r>
                      <a:r>
                        <a:rPr lang="cs-CZ" sz="1200" dirty="0">
                          <a:effectLst/>
                        </a:rPr>
                        <a:t>)</a:t>
                      </a:r>
                      <a:endParaRPr lang="cs-C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19" marR="49919" marT="0" marB="0" anchor="ctr"/>
                </a:tc>
                <a:tc>
                  <a:txBody>
                    <a:bodyPr/>
                    <a:lstStyle/>
                    <a:p>
                      <a:pPr algn="l">
                        <a:spcAft>
                          <a:spcPts val="0"/>
                        </a:spcAft>
                      </a:pPr>
                      <a:r>
                        <a:rPr lang="cs-CZ" sz="1200" dirty="0">
                          <a:effectLst/>
                        </a:rPr>
                        <a:t>MSE</a:t>
                      </a:r>
                    </a:p>
                    <a:p>
                      <a:pPr algn="l">
                        <a:spcAft>
                          <a:spcPts val="0"/>
                        </a:spcAft>
                      </a:pPr>
                      <a:r>
                        <a:rPr lang="cs-CZ" sz="1200" dirty="0">
                          <a:effectLst/>
                        </a:rPr>
                        <a:t>MSE-SS</a:t>
                      </a:r>
                      <a:r>
                        <a:rPr lang="cs-CZ" sz="1200" baseline="-25000" dirty="0">
                          <a:effectLst/>
                        </a:rPr>
                        <a:t>ref</a:t>
                      </a:r>
                      <a:endParaRPr lang="cs-CZ" sz="1200" dirty="0">
                        <a:effectLst/>
                      </a:endParaRPr>
                    </a:p>
                    <a:p>
                      <a:pPr algn="l">
                        <a:spcAft>
                          <a:spcPts val="0"/>
                        </a:spcAft>
                      </a:pPr>
                      <a:r>
                        <a:rPr lang="cs-CZ" sz="1200" dirty="0">
                          <a:effectLst/>
                        </a:rPr>
                        <a:t>Spolehlivost</a:t>
                      </a:r>
                      <a:r>
                        <a:rPr lang="cs-CZ" sz="1200" baseline="-25000" dirty="0">
                          <a:effectLst/>
                        </a:rPr>
                        <a:t> MSE</a:t>
                      </a:r>
                      <a:endParaRPr lang="cs-CZ" sz="1200" dirty="0">
                        <a:effectLst/>
                      </a:endParaRPr>
                    </a:p>
                    <a:p>
                      <a:pPr algn="l">
                        <a:spcAft>
                          <a:spcPts val="0"/>
                        </a:spcAft>
                      </a:pPr>
                      <a:r>
                        <a:rPr lang="cs-CZ" sz="1200" dirty="0">
                          <a:effectLst/>
                        </a:rPr>
                        <a:t>Rozlišení </a:t>
                      </a:r>
                      <a:r>
                        <a:rPr lang="cs-CZ" sz="1200" baseline="-25000" dirty="0">
                          <a:effectLst/>
                        </a:rPr>
                        <a:t>MSE </a:t>
                      </a:r>
                      <a:endParaRPr lang="cs-CZ" sz="1200" dirty="0">
                        <a:effectLst/>
                      </a:endParaRPr>
                    </a:p>
                    <a:p>
                      <a:pPr algn="l">
                        <a:spcAft>
                          <a:spcPts val="0"/>
                        </a:spcAft>
                      </a:pPr>
                      <a:r>
                        <a:rPr lang="cs-CZ" sz="1200" dirty="0">
                          <a:effectLst/>
                        </a:rPr>
                        <a:t>ROC skóre pro řadu událostí</a:t>
                      </a:r>
                    </a:p>
                    <a:p>
                      <a:pPr algn="l">
                        <a:spcAft>
                          <a:spcPts val="0"/>
                        </a:spcAft>
                      </a:pPr>
                      <a:r>
                        <a:rPr lang="cs-CZ" sz="1200" dirty="0">
                          <a:effectLst/>
                        </a:rPr>
                        <a:t>Korelační koeficient</a:t>
                      </a:r>
                    </a:p>
                    <a:p>
                      <a:pPr algn="l">
                        <a:spcAft>
                          <a:spcPts val="0"/>
                        </a:spcAft>
                      </a:pPr>
                      <a:r>
                        <a:rPr lang="cs-CZ" sz="1200" dirty="0">
                          <a:effectLst/>
                        </a:rPr>
                        <a:t>Počet párů hodnot předpovědi a pozorování</a:t>
                      </a:r>
                      <a:endParaRPr lang="cs-C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19" marR="49919" marT="0" marB="0" anchor="ctr"/>
                </a:tc>
                <a:tc>
                  <a:txBody>
                    <a:bodyPr/>
                    <a:lstStyle/>
                    <a:p>
                      <a:pPr algn="l">
                        <a:spcAft>
                          <a:spcPts val="0"/>
                        </a:spcAft>
                      </a:pPr>
                      <a:r>
                        <a:rPr lang="cs-CZ" sz="1200" dirty="0">
                          <a:effectLst/>
                        </a:rPr>
                        <a:t>BS pro řadu událostí</a:t>
                      </a:r>
                    </a:p>
                    <a:p>
                      <a:pPr algn="l">
                        <a:spcAft>
                          <a:spcPts val="0"/>
                        </a:spcAft>
                      </a:pPr>
                      <a:r>
                        <a:rPr lang="cs-CZ" sz="1200" dirty="0">
                          <a:effectLst/>
                        </a:rPr>
                        <a:t>BSS</a:t>
                      </a:r>
                      <a:r>
                        <a:rPr lang="cs-CZ" sz="1200" baseline="-25000" dirty="0">
                          <a:effectLst/>
                        </a:rPr>
                        <a:t>ref</a:t>
                      </a:r>
                      <a:r>
                        <a:rPr lang="cs-CZ" sz="1200" dirty="0">
                          <a:effectLst/>
                        </a:rPr>
                        <a:t> pro řadu událostí</a:t>
                      </a:r>
                    </a:p>
                    <a:p>
                      <a:pPr algn="l">
                        <a:spcAft>
                          <a:spcPts val="0"/>
                        </a:spcAft>
                      </a:pPr>
                      <a:r>
                        <a:rPr lang="cs-CZ" sz="1200" dirty="0">
                          <a:effectLst/>
                        </a:rPr>
                        <a:t>Spolehlivost</a:t>
                      </a:r>
                      <a:r>
                        <a:rPr lang="cs-CZ" sz="1200" baseline="-25000" dirty="0">
                          <a:effectLst/>
                        </a:rPr>
                        <a:t> CRPS</a:t>
                      </a:r>
                      <a:endParaRPr lang="cs-CZ" sz="1200" dirty="0">
                        <a:effectLst/>
                      </a:endParaRPr>
                    </a:p>
                    <a:p>
                      <a:pPr algn="l">
                        <a:spcAft>
                          <a:spcPts val="0"/>
                        </a:spcAft>
                      </a:pPr>
                      <a:r>
                        <a:rPr lang="cs-CZ" sz="1200" dirty="0">
                          <a:effectLst/>
                        </a:rPr>
                        <a:t>Rozlišení </a:t>
                      </a:r>
                      <a:r>
                        <a:rPr lang="cs-CZ" sz="1200" baseline="-25000" dirty="0">
                          <a:effectLst/>
                        </a:rPr>
                        <a:t>CRPS </a:t>
                      </a:r>
                      <a:endParaRPr lang="cs-CZ" sz="1200" dirty="0">
                        <a:effectLst/>
                      </a:endParaRPr>
                    </a:p>
                    <a:p>
                      <a:pPr algn="l">
                        <a:spcAft>
                          <a:spcPts val="0"/>
                        </a:spcAft>
                      </a:pPr>
                      <a:r>
                        <a:rPr lang="cs-CZ" sz="1200" dirty="0">
                          <a:effectLst/>
                        </a:rPr>
                        <a:t>ROC skóre pro řadu událostí</a:t>
                      </a:r>
                    </a:p>
                    <a:p>
                      <a:pPr algn="l">
                        <a:spcAft>
                          <a:spcPts val="0"/>
                        </a:spcAft>
                      </a:pPr>
                      <a:r>
                        <a:rPr lang="cs-CZ" sz="1200" dirty="0">
                          <a:effectLst/>
                        </a:rPr>
                        <a:t>Korelační koeficient pro průměr ansámblu</a:t>
                      </a:r>
                    </a:p>
                    <a:p>
                      <a:pPr algn="l">
                        <a:spcAft>
                          <a:spcPts val="0"/>
                        </a:spcAft>
                      </a:pPr>
                      <a:r>
                        <a:rPr lang="cs-CZ" sz="1200" dirty="0">
                          <a:effectLst/>
                        </a:rPr>
                        <a:t>Počet párů hodnot předpovědi a pozorování</a:t>
                      </a:r>
                      <a:endParaRPr lang="cs-C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19" marR="49919" marT="0" marB="0" anchor="ctr"/>
                </a:tc>
                <a:extLst>
                  <a:ext uri="{0D108BD9-81ED-4DB2-BD59-A6C34878D82A}">
                    <a16:rowId xmlns:a16="http://schemas.microsoft.com/office/drawing/2014/main" val="3536458797"/>
                  </a:ext>
                </a:extLst>
              </a:tr>
              <a:tr h="1194516">
                <a:tc>
                  <a:txBody>
                    <a:bodyPr/>
                    <a:lstStyle/>
                    <a:p>
                      <a:pPr algn="l">
                        <a:spcAft>
                          <a:spcPts val="0"/>
                        </a:spcAft>
                      </a:pPr>
                      <a:r>
                        <a:rPr lang="cs-CZ" sz="1200" dirty="0">
                          <a:effectLst/>
                        </a:rPr>
                        <a:t>Sofistikované informace</a:t>
                      </a:r>
                      <a:endParaRPr lang="cs-C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19" marR="49919" marT="0" marB="0" anchor="ctr"/>
                </a:tc>
                <a:tc>
                  <a:txBody>
                    <a:bodyPr/>
                    <a:lstStyle/>
                    <a:p>
                      <a:pPr algn="l">
                        <a:spcAft>
                          <a:spcPts val="0"/>
                        </a:spcAft>
                      </a:pPr>
                      <a:r>
                        <a:rPr lang="cs-CZ" sz="1200" dirty="0">
                          <a:effectLst/>
                        </a:rPr>
                        <a:t>Spolehlivost</a:t>
                      </a:r>
                    </a:p>
                    <a:p>
                      <a:pPr algn="l">
                        <a:spcAft>
                          <a:spcPts val="0"/>
                        </a:spcAft>
                      </a:pPr>
                      <a:r>
                        <a:rPr lang="cs-CZ" sz="1200" dirty="0">
                          <a:effectLst/>
                        </a:rPr>
                        <a:t>Diskriminace </a:t>
                      </a:r>
                    </a:p>
                    <a:p>
                      <a:pPr algn="l">
                        <a:spcAft>
                          <a:spcPts val="0"/>
                        </a:spcAft>
                      </a:pPr>
                      <a:r>
                        <a:rPr lang="en-US" sz="1200" dirty="0">
                          <a:effectLst/>
                        </a:rPr>
                        <a:t>Forecast value</a:t>
                      </a:r>
                      <a:endParaRPr lang="cs-C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19" marR="49919" marT="0" marB="0" anchor="ctr"/>
                </a:tc>
                <a:tc>
                  <a:txBody>
                    <a:bodyPr/>
                    <a:lstStyle/>
                    <a:p>
                      <a:pPr algn="l">
                        <a:spcAft>
                          <a:spcPts val="0"/>
                        </a:spcAft>
                      </a:pPr>
                      <a:r>
                        <a:rPr lang="cs-CZ" sz="1200" dirty="0">
                          <a:effectLst/>
                        </a:rPr>
                        <a:t>FAR pro řadu událostí</a:t>
                      </a:r>
                    </a:p>
                    <a:p>
                      <a:pPr algn="l">
                        <a:spcAft>
                          <a:spcPts val="0"/>
                        </a:spcAft>
                      </a:pPr>
                      <a:r>
                        <a:rPr lang="cs-CZ" sz="1200" dirty="0">
                          <a:effectLst/>
                        </a:rPr>
                        <a:t>ROC křivka pro řadu událostí</a:t>
                      </a:r>
                    </a:p>
                    <a:p>
                      <a:pPr algn="l">
                        <a:spcAft>
                          <a:spcPts val="0"/>
                        </a:spcAft>
                      </a:pPr>
                      <a:r>
                        <a:rPr lang="en-US" sz="1200" dirty="0">
                          <a:effectLst/>
                        </a:rPr>
                        <a:t>Relative value</a:t>
                      </a:r>
                      <a:endParaRPr lang="cs-C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19" marR="49919" marT="0" marB="0" anchor="ctr"/>
                </a:tc>
                <a:tc>
                  <a:txBody>
                    <a:bodyPr/>
                    <a:lstStyle/>
                    <a:p>
                      <a:pPr algn="l">
                        <a:spcAft>
                          <a:spcPts val="0"/>
                        </a:spcAft>
                      </a:pPr>
                      <a:r>
                        <a:rPr lang="cs-CZ" sz="1200" dirty="0">
                          <a:effectLst/>
                        </a:rPr>
                        <a:t>Kumulativní Talagrandův histogram</a:t>
                      </a:r>
                    </a:p>
                    <a:p>
                      <a:pPr algn="l">
                        <a:spcAft>
                          <a:spcPts val="0"/>
                        </a:spcAft>
                      </a:pPr>
                      <a:r>
                        <a:rPr lang="cs-CZ" sz="1200" dirty="0">
                          <a:effectLst/>
                        </a:rPr>
                        <a:t>Spolehlivost pro řadu událostí</a:t>
                      </a:r>
                    </a:p>
                    <a:p>
                      <a:pPr algn="l">
                        <a:spcAft>
                          <a:spcPts val="0"/>
                        </a:spcAft>
                      </a:pPr>
                      <a:r>
                        <a:rPr lang="cs-CZ" sz="1200" dirty="0">
                          <a:effectLst/>
                        </a:rPr>
                        <a:t>ROC křivka pro řadu událostí</a:t>
                      </a:r>
                    </a:p>
                    <a:p>
                      <a:pPr algn="l">
                        <a:spcAft>
                          <a:spcPts val="0"/>
                        </a:spcAft>
                      </a:pPr>
                      <a:r>
                        <a:rPr lang="en-US" sz="1200" dirty="0">
                          <a:effectLst/>
                        </a:rPr>
                        <a:t>Relative value</a:t>
                      </a:r>
                      <a:endParaRPr lang="cs-CZ"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19" marR="49919" marT="0" marB="0" anchor="ctr"/>
                </a:tc>
                <a:extLst>
                  <a:ext uri="{0D108BD9-81ED-4DB2-BD59-A6C34878D82A}">
                    <a16:rowId xmlns:a16="http://schemas.microsoft.com/office/drawing/2014/main" val="987179454"/>
                  </a:ext>
                </a:extLst>
              </a:tr>
            </a:tbl>
          </a:graphicData>
        </a:graphic>
      </p:graphicFrame>
      <p:sp>
        <p:nvSpPr>
          <p:cNvPr id="4" name="Obdélník 3"/>
          <p:cNvSpPr/>
          <p:nvPr/>
        </p:nvSpPr>
        <p:spPr>
          <a:xfrm>
            <a:off x="5940152" y="5085184"/>
            <a:ext cx="2592288" cy="216024"/>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5" name="Obdélník 4"/>
          <p:cNvSpPr/>
          <p:nvPr/>
        </p:nvSpPr>
        <p:spPr>
          <a:xfrm>
            <a:off x="5904148" y="3411063"/>
            <a:ext cx="2592288" cy="216024"/>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16469972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ovéPole 16"/>
          <p:cNvSpPr txBox="1"/>
          <p:nvPr/>
        </p:nvSpPr>
        <p:spPr>
          <a:xfrm>
            <a:off x="107504" y="404664"/>
            <a:ext cx="3058851" cy="415498"/>
          </a:xfrm>
          <a:prstGeom prst="rect">
            <a:avLst/>
          </a:prstGeom>
          <a:noFill/>
        </p:spPr>
        <p:txBody>
          <a:bodyPr wrap="none" rtlCol="0">
            <a:spAutoFit/>
          </a:bodyPr>
          <a:lstStyle/>
          <a:p>
            <a:r>
              <a:rPr lang="cs-CZ" sz="2100" b="1" dirty="0" smtClean="0"/>
              <a:t>Diagram spolehlivosti</a:t>
            </a:r>
            <a:endParaRPr lang="cs-CZ" sz="2100" b="1" dirty="0"/>
          </a:p>
        </p:txBody>
      </p:sp>
      <p:pic>
        <p:nvPicPr>
          <p:cNvPr id="9" name="Obrázek 8"/>
          <p:cNvPicPr>
            <a:picLocks noChangeAspect="1"/>
          </p:cNvPicPr>
          <p:nvPr/>
        </p:nvPicPr>
        <p:blipFill>
          <a:blip r:embed="rId2"/>
          <a:stretch>
            <a:fillRect/>
          </a:stretch>
        </p:blipFill>
        <p:spPr>
          <a:xfrm>
            <a:off x="827584" y="764704"/>
            <a:ext cx="7281972" cy="5832648"/>
          </a:xfrm>
          <a:prstGeom prst="rect">
            <a:avLst/>
          </a:prstGeom>
        </p:spPr>
      </p:pic>
    </p:spTree>
    <p:extLst>
      <p:ext uri="{BB962C8B-B14F-4D97-AF65-F5344CB8AC3E}">
        <p14:creationId xmlns:p14="http://schemas.microsoft.com/office/powerpoint/2010/main" val="8535625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Obrázek 17"/>
          <p:cNvPicPr>
            <a:picLocks noChangeAspect="1"/>
          </p:cNvPicPr>
          <p:nvPr/>
        </p:nvPicPr>
        <p:blipFill>
          <a:blip r:embed="rId2"/>
          <a:stretch>
            <a:fillRect/>
          </a:stretch>
        </p:blipFill>
        <p:spPr>
          <a:xfrm>
            <a:off x="122740" y="1725965"/>
            <a:ext cx="7632848" cy="4547503"/>
          </a:xfrm>
          <a:prstGeom prst="rect">
            <a:avLst/>
          </a:prstGeom>
        </p:spPr>
      </p:pic>
      <p:sp>
        <p:nvSpPr>
          <p:cNvPr id="8" name="Ovál 7"/>
          <p:cNvSpPr/>
          <p:nvPr/>
        </p:nvSpPr>
        <p:spPr>
          <a:xfrm>
            <a:off x="1115616" y="5517232"/>
            <a:ext cx="437662" cy="2344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0" name="TextovéPole 9"/>
          <p:cNvSpPr txBox="1"/>
          <p:nvPr/>
        </p:nvSpPr>
        <p:spPr>
          <a:xfrm>
            <a:off x="308891" y="1221527"/>
            <a:ext cx="8393723" cy="490006"/>
          </a:xfrm>
          <a:prstGeom prst="rect">
            <a:avLst/>
          </a:prstGeom>
          <a:noFill/>
        </p:spPr>
        <p:txBody>
          <a:bodyPr wrap="square" rtlCol="0">
            <a:spAutoFit/>
          </a:bodyPr>
          <a:lstStyle/>
          <a:p>
            <a:r>
              <a:rPr lang="cs-CZ" sz="1292" dirty="0"/>
              <a:t>282/15  - 282 = počet předpovědí LAEF, kde 1 člen signalizoval překročení 1.SPA, 15 =  v tolika případech k překročení 1.SPA skutečně došlo. To znamená poměr 15/282 a to je přibližně 1/17!</a:t>
            </a:r>
          </a:p>
        </p:txBody>
      </p:sp>
      <p:cxnSp>
        <p:nvCxnSpPr>
          <p:cNvPr id="13" name="Přímá spojnice se šipkou 12"/>
          <p:cNvCxnSpPr>
            <a:stCxn id="8" idx="0"/>
            <a:endCxn id="14" idx="4"/>
          </p:cNvCxnSpPr>
          <p:nvPr/>
        </p:nvCxnSpPr>
        <p:spPr>
          <a:xfrm flipH="1" flipV="1">
            <a:off x="652587" y="1475665"/>
            <a:ext cx="681860" cy="4041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Ovál 13"/>
          <p:cNvSpPr/>
          <p:nvPr/>
        </p:nvSpPr>
        <p:spPr>
          <a:xfrm>
            <a:off x="304802" y="1225365"/>
            <a:ext cx="695570" cy="250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7" name="TextovéPole 16"/>
          <p:cNvSpPr txBox="1"/>
          <p:nvPr/>
        </p:nvSpPr>
        <p:spPr>
          <a:xfrm>
            <a:off x="107504" y="404664"/>
            <a:ext cx="7788158" cy="415498"/>
          </a:xfrm>
          <a:prstGeom prst="rect">
            <a:avLst/>
          </a:prstGeom>
          <a:noFill/>
        </p:spPr>
        <p:txBody>
          <a:bodyPr wrap="none" rtlCol="0">
            <a:spAutoFit/>
          </a:bodyPr>
          <a:lstStyle/>
          <a:p>
            <a:r>
              <a:rPr lang="cs-CZ" sz="2100" b="1" dirty="0" smtClean="0"/>
              <a:t>Diagram spolehlivosti – překročení 1.SPA předpovědi LAEF</a:t>
            </a:r>
            <a:endParaRPr lang="cs-CZ" sz="2100" b="1" dirty="0"/>
          </a:p>
        </p:txBody>
      </p:sp>
      <p:sp>
        <p:nvSpPr>
          <p:cNvPr id="19" name="Obdélník 18"/>
          <p:cNvSpPr/>
          <p:nvPr/>
        </p:nvSpPr>
        <p:spPr>
          <a:xfrm>
            <a:off x="113117" y="769225"/>
            <a:ext cx="7473596" cy="369332"/>
          </a:xfrm>
          <a:prstGeom prst="rect">
            <a:avLst/>
          </a:prstGeom>
        </p:spPr>
        <p:txBody>
          <a:bodyPr wrap="square">
            <a:spAutoFit/>
          </a:bodyPr>
          <a:lstStyle/>
          <a:p>
            <a:pPr>
              <a:spcBef>
                <a:spcPts val="1800"/>
              </a:spcBef>
            </a:pPr>
            <a:r>
              <a:rPr lang="cs-CZ" dirty="0" smtClean="0"/>
              <a:t>Sestaven z 585 předpovědí.</a:t>
            </a:r>
            <a:endParaRPr lang="cs-CZ" dirty="0"/>
          </a:p>
        </p:txBody>
      </p:sp>
    </p:spTree>
    <p:extLst>
      <p:ext uri="{BB962C8B-B14F-4D97-AF65-F5344CB8AC3E}">
        <p14:creationId xmlns:p14="http://schemas.microsoft.com/office/powerpoint/2010/main" val="36639311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07504" y="404664"/>
            <a:ext cx="5175648" cy="415498"/>
          </a:xfrm>
          <a:prstGeom prst="rect">
            <a:avLst/>
          </a:prstGeom>
          <a:noFill/>
        </p:spPr>
        <p:txBody>
          <a:bodyPr wrap="none" rtlCol="0">
            <a:spAutoFit/>
          </a:bodyPr>
          <a:lstStyle/>
          <a:p>
            <a:r>
              <a:rPr lang="cs-CZ" sz="2100" b="1" dirty="0" smtClean="0"/>
              <a:t>Rank histogram – TALAGRAND - teorie</a:t>
            </a:r>
            <a:endParaRPr lang="cs-CZ" sz="2100" b="1" dirty="0"/>
          </a:p>
        </p:txBody>
      </p:sp>
      <p:pic>
        <p:nvPicPr>
          <p:cNvPr id="4" name="Obrázek 3"/>
          <p:cNvPicPr>
            <a:picLocks noChangeAspect="1"/>
          </p:cNvPicPr>
          <p:nvPr/>
        </p:nvPicPr>
        <p:blipFill>
          <a:blip r:embed="rId2"/>
          <a:stretch>
            <a:fillRect/>
          </a:stretch>
        </p:blipFill>
        <p:spPr>
          <a:xfrm>
            <a:off x="409575" y="842962"/>
            <a:ext cx="8324850" cy="5172075"/>
          </a:xfrm>
          <a:prstGeom prst="rect">
            <a:avLst/>
          </a:prstGeom>
        </p:spPr>
      </p:pic>
    </p:spTree>
    <p:extLst>
      <p:ext uri="{BB962C8B-B14F-4D97-AF65-F5344CB8AC3E}">
        <p14:creationId xmlns:p14="http://schemas.microsoft.com/office/powerpoint/2010/main" val="3566924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07504" y="404664"/>
            <a:ext cx="4143314" cy="415498"/>
          </a:xfrm>
          <a:prstGeom prst="rect">
            <a:avLst/>
          </a:prstGeom>
          <a:noFill/>
        </p:spPr>
        <p:txBody>
          <a:bodyPr wrap="none" rtlCol="0">
            <a:spAutoFit/>
          </a:bodyPr>
          <a:lstStyle/>
          <a:p>
            <a:r>
              <a:rPr lang="cs-CZ" sz="2100" b="1" dirty="0" smtClean="0"/>
              <a:t>Rank histogram - TALAGRAND</a:t>
            </a:r>
            <a:endParaRPr lang="cs-CZ" sz="2100" b="1" dirty="0"/>
          </a:p>
        </p:txBody>
      </p:sp>
      <p:pic>
        <p:nvPicPr>
          <p:cNvPr id="4" name="Obrázek 3"/>
          <p:cNvPicPr>
            <a:picLocks noChangeAspect="1"/>
          </p:cNvPicPr>
          <p:nvPr/>
        </p:nvPicPr>
        <p:blipFill>
          <a:blip r:embed="rId2"/>
          <a:stretch>
            <a:fillRect/>
          </a:stretch>
        </p:blipFill>
        <p:spPr>
          <a:xfrm>
            <a:off x="409575" y="842962"/>
            <a:ext cx="8324850" cy="5172075"/>
          </a:xfrm>
          <a:prstGeom prst="rect">
            <a:avLst/>
          </a:prstGeom>
        </p:spPr>
      </p:pic>
      <p:pic>
        <p:nvPicPr>
          <p:cNvPr id="6" name="Obrázek 5"/>
          <p:cNvPicPr>
            <a:picLocks noChangeAspect="1"/>
          </p:cNvPicPr>
          <p:nvPr/>
        </p:nvPicPr>
        <p:blipFill>
          <a:blip r:embed="rId3"/>
          <a:stretch>
            <a:fillRect/>
          </a:stretch>
        </p:blipFill>
        <p:spPr>
          <a:xfrm>
            <a:off x="409576" y="860736"/>
            <a:ext cx="8323246" cy="5154301"/>
          </a:xfrm>
          <a:prstGeom prst="rect">
            <a:avLst/>
          </a:prstGeom>
        </p:spPr>
      </p:pic>
    </p:spTree>
    <p:extLst>
      <p:ext uri="{BB962C8B-B14F-4D97-AF65-F5344CB8AC3E}">
        <p14:creationId xmlns:p14="http://schemas.microsoft.com/office/powerpoint/2010/main" val="6877667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1520" y="1041015"/>
            <a:ext cx="4077336" cy="2520280"/>
          </a:xfrm>
          <a:prstGeom prst="rect">
            <a:avLst/>
          </a:prstGeom>
        </p:spPr>
      </p:pic>
      <p:pic>
        <p:nvPicPr>
          <p:cNvPr id="5" name="Obráze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8856" y="1041015"/>
            <a:ext cx="4069785" cy="2520280"/>
          </a:xfrm>
          <a:prstGeom prst="rect">
            <a:avLst/>
          </a:prstGeom>
        </p:spPr>
      </p:pic>
      <p:pic>
        <p:nvPicPr>
          <p:cNvPr id="6" name="Obrázek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9985" y="3782148"/>
            <a:ext cx="3938871" cy="2434692"/>
          </a:xfrm>
          <a:prstGeom prst="rect">
            <a:avLst/>
          </a:prstGeom>
        </p:spPr>
      </p:pic>
      <p:pic>
        <p:nvPicPr>
          <p:cNvPr id="8" name="Obrázek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67237" y="3717032"/>
            <a:ext cx="4021831" cy="2499808"/>
          </a:xfrm>
          <a:prstGeom prst="rect">
            <a:avLst/>
          </a:prstGeom>
        </p:spPr>
      </p:pic>
      <p:sp>
        <p:nvSpPr>
          <p:cNvPr id="9" name="TextovéPole 8"/>
          <p:cNvSpPr txBox="1"/>
          <p:nvPr/>
        </p:nvSpPr>
        <p:spPr>
          <a:xfrm>
            <a:off x="107504" y="404664"/>
            <a:ext cx="4143314" cy="415498"/>
          </a:xfrm>
          <a:prstGeom prst="rect">
            <a:avLst/>
          </a:prstGeom>
          <a:noFill/>
        </p:spPr>
        <p:txBody>
          <a:bodyPr wrap="none" rtlCol="0">
            <a:spAutoFit/>
          </a:bodyPr>
          <a:lstStyle/>
          <a:p>
            <a:r>
              <a:rPr lang="cs-CZ" sz="2100" b="1" dirty="0" smtClean="0"/>
              <a:t>Rank histogram - TALAGRAND</a:t>
            </a:r>
            <a:endParaRPr lang="cs-CZ" sz="2100" b="1" dirty="0"/>
          </a:p>
        </p:txBody>
      </p:sp>
      <p:sp>
        <p:nvSpPr>
          <p:cNvPr id="3" name="Obdélník 2"/>
          <p:cNvSpPr/>
          <p:nvPr/>
        </p:nvSpPr>
        <p:spPr>
          <a:xfrm>
            <a:off x="899592" y="1268760"/>
            <a:ext cx="3200188" cy="1200329"/>
          </a:xfrm>
          <a:prstGeom prst="rect">
            <a:avLst/>
          </a:prstGeom>
          <a:noFill/>
        </p:spPr>
        <p:txBody>
          <a:bodyPr wrap="square" lIns="91440" tIns="45720" rIns="91440" bIns="45720">
            <a:spAutoFit/>
          </a:bodyPr>
          <a:lstStyle/>
          <a:p>
            <a:pPr algn="ctr"/>
            <a:r>
              <a:rPr lang="cs-CZ"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ASYMETRIE </a:t>
            </a:r>
            <a:endParaRPr lang="cs-CZ"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cs-CZ"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nadhodnocené předpovědi</a:t>
            </a:r>
            <a:endParaRPr lang="cs-CZ"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0" name="Obdélník 9"/>
          <p:cNvSpPr/>
          <p:nvPr/>
        </p:nvSpPr>
        <p:spPr>
          <a:xfrm>
            <a:off x="4763654" y="1268759"/>
            <a:ext cx="3200188" cy="1200329"/>
          </a:xfrm>
          <a:prstGeom prst="rect">
            <a:avLst/>
          </a:prstGeom>
          <a:noFill/>
        </p:spPr>
        <p:txBody>
          <a:bodyPr wrap="square" lIns="91440" tIns="45720" rIns="91440" bIns="45720">
            <a:spAutoFit/>
          </a:bodyPr>
          <a:lstStyle/>
          <a:p>
            <a:pPr algn="ctr"/>
            <a:r>
              <a:rPr lang="cs-CZ"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ASYMETRIE </a:t>
            </a:r>
            <a:endParaRPr lang="cs-CZ"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cs-CZ"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podhodnocené předpovědi</a:t>
            </a:r>
            <a:endParaRPr lang="cs-CZ"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1" name="Obdélník 10"/>
          <p:cNvSpPr/>
          <p:nvPr/>
        </p:nvSpPr>
        <p:spPr>
          <a:xfrm>
            <a:off x="899592" y="3876565"/>
            <a:ext cx="3200188" cy="461665"/>
          </a:xfrm>
          <a:prstGeom prst="rect">
            <a:avLst/>
          </a:prstGeom>
          <a:noFill/>
        </p:spPr>
        <p:txBody>
          <a:bodyPr wrap="square" lIns="91440" tIns="45720" rIns="91440" bIns="45720">
            <a:spAutoFit/>
          </a:bodyPr>
          <a:lstStyle/>
          <a:p>
            <a:pPr algn="ctr"/>
            <a:r>
              <a:rPr lang="cs-CZ"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příliš velký rozptyl</a:t>
            </a:r>
            <a:endParaRPr lang="cs-CZ"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2" name="Obdélník 11"/>
          <p:cNvSpPr/>
          <p:nvPr/>
        </p:nvSpPr>
        <p:spPr>
          <a:xfrm>
            <a:off x="4878058" y="3876565"/>
            <a:ext cx="3200188" cy="461665"/>
          </a:xfrm>
          <a:prstGeom prst="rect">
            <a:avLst/>
          </a:prstGeom>
          <a:noFill/>
        </p:spPr>
        <p:txBody>
          <a:bodyPr wrap="square" lIns="91440" tIns="45720" rIns="91440" bIns="45720">
            <a:spAutoFit/>
          </a:bodyPr>
          <a:lstStyle/>
          <a:p>
            <a:pPr algn="ctr"/>
            <a:r>
              <a:rPr lang="cs-CZ"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příliš malý rozptyl</a:t>
            </a:r>
            <a:endParaRPr lang="cs-CZ"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8650617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07504" y="404664"/>
            <a:ext cx="8526693" cy="415498"/>
          </a:xfrm>
          <a:prstGeom prst="rect">
            <a:avLst/>
          </a:prstGeom>
          <a:noFill/>
        </p:spPr>
        <p:txBody>
          <a:bodyPr wrap="none" rtlCol="0">
            <a:spAutoFit/>
          </a:bodyPr>
          <a:lstStyle/>
          <a:p>
            <a:r>
              <a:rPr lang="cs-CZ" sz="2100" b="1" dirty="0" smtClean="0"/>
              <a:t>Krátkodobé hydrologické předpovědi LAEF – hodnocení rozptylu</a:t>
            </a:r>
            <a:endParaRPr lang="cs-CZ" sz="2100" b="1" dirty="0"/>
          </a:p>
        </p:txBody>
      </p:sp>
      <p:pic>
        <p:nvPicPr>
          <p:cNvPr id="4" name="Obrázek 3"/>
          <p:cNvPicPr/>
          <p:nvPr/>
        </p:nvPicPr>
        <p:blipFill>
          <a:blip r:embed="rId2" cstate="screen">
            <a:extLst>
              <a:ext uri="{28A0092B-C50C-407E-A947-70E740481C1C}">
                <a14:useLocalDpi xmlns:a14="http://schemas.microsoft.com/office/drawing/2010/main"/>
              </a:ext>
            </a:extLst>
          </a:blip>
          <a:stretch>
            <a:fillRect/>
          </a:stretch>
        </p:blipFill>
        <p:spPr>
          <a:xfrm>
            <a:off x="240935" y="1340768"/>
            <a:ext cx="4043033" cy="2160240"/>
          </a:xfrm>
          <a:prstGeom prst="rect">
            <a:avLst/>
          </a:prstGeom>
        </p:spPr>
      </p:pic>
      <p:pic>
        <p:nvPicPr>
          <p:cNvPr id="5" name="Obrázek 4"/>
          <p:cNvPicPr/>
          <p:nvPr/>
        </p:nvPicPr>
        <p:blipFill>
          <a:blip r:embed="rId3" cstate="screen">
            <a:extLst>
              <a:ext uri="{28A0092B-C50C-407E-A947-70E740481C1C}">
                <a14:useLocalDpi xmlns:a14="http://schemas.microsoft.com/office/drawing/2010/main"/>
              </a:ext>
            </a:extLst>
          </a:blip>
          <a:stretch>
            <a:fillRect/>
          </a:stretch>
        </p:blipFill>
        <p:spPr>
          <a:xfrm>
            <a:off x="4355977" y="1340768"/>
            <a:ext cx="4032448" cy="2160240"/>
          </a:xfrm>
          <a:prstGeom prst="rect">
            <a:avLst/>
          </a:prstGeom>
        </p:spPr>
      </p:pic>
      <p:sp>
        <p:nvSpPr>
          <p:cNvPr id="8" name="TextovéPole 7"/>
          <p:cNvSpPr txBox="1"/>
          <p:nvPr/>
        </p:nvSpPr>
        <p:spPr>
          <a:xfrm flipH="1">
            <a:off x="240933" y="3836948"/>
            <a:ext cx="8393263" cy="1077218"/>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cs-CZ" dirty="0" smtClean="0"/>
              <a:t>Hydrologické ansámblové předpovědi mají malý rozptyl.</a:t>
            </a:r>
          </a:p>
          <a:p>
            <a:pPr marL="285750" indent="-285750">
              <a:spcBef>
                <a:spcPts val="1200"/>
              </a:spcBef>
              <a:buFont typeface="Arial" panose="020B0604020202020204" pitchFamily="34" charset="0"/>
              <a:buChar char="•"/>
            </a:pPr>
            <a:r>
              <a:rPr lang="cs-CZ" dirty="0" smtClean="0"/>
              <a:t>Z hlediska příliš malého rozptylu dosahují horší úspěšnost profily na dolních úsecích řek.</a:t>
            </a:r>
            <a:endParaRPr lang="cs-CZ" dirty="0"/>
          </a:p>
        </p:txBody>
      </p:sp>
    </p:spTree>
    <p:extLst>
      <p:ext uri="{BB962C8B-B14F-4D97-AF65-F5344CB8AC3E}">
        <p14:creationId xmlns:p14="http://schemas.microsoft.com/office/powerpoint/2010/main" val="24886740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07504" y="404664"/>
            <a:ext cx="8526693" cy="415498"/>
          </a:xfrm>
          <a:prstGeom prst="rect">
            <a:avLst/>
          </a:prstGeom>
          <a:noFill/>
        </p:spPr>
        <p:txBody>
          <a:bodyPr wrap="none" rtlCol="0">
            <a:spAutoFit/>
          </a:bodyPr>
          <a:lstStyle/>
          <a:p>
            <a:r>
              <a:rPr lang="cs-CZ" sz="2100" b="1" dirty="0" smtClean="0"/>
              <a:t>Krátkodobé hydrologické předpovědi LAEF – hodnocení rozptylu</a:t>
            </a:r>
            <a:endParaRPr lang="cs-CZ" sz="2100" b="1" dirty="0"/>
          </a:p>
        </p:txBody>
      </p:sp>
      <p:pic>
        <p:nvPicPr>
          <p:cNvPr id="8" name="Obrázek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1520" y="2465942"/>
            <a:ext cx="3671559" cy="1544642"/>
          </a:xfrm>
          <a:prstGeom prst="rect">
            <a:avLst/>
          </a:prstGeom>
        </p:spPr>
      </p:pic>
      <p:pic>
        <p:nvPicPr>
          <p:cNvPr id="9" name="Obrázek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9952" y="2469179"/>
            <a:ext cx="3630149" cy="1541405"/>
          </a:xfrm>
          <a:prstGeom prst="rect">
            <a:avLst/>
          </a:prstGeom>
        </p:spPr>
      </p:pic>
      <p:sp>
        <p:nvSpPr>
          <p:cNvPr id="10" name="TextovéPole 9"/>
          <p:cNvSpPr txBox="1"/>
          <p:nvPr/>
        </p:nvSpPr>
        <p:spPr>
          <a:xfrm flipH="1">
            <a:off x="323528" y="1040679"/>
            <a:ext cx="8393263" cy="1077218"/>
          </a:xfrm>
          <a:prstGeom prst="rect">
            <a:avLst/>
          </a:prstGeom>
          <a:noFill/>
        </p:spPr>
        <p:txBody>
          <a:bodyPr wrap="square" rtlCol="0">
            <a:spAutoFit/>
          </a:bodyPr>
          <a:lstStyle/>
          <a:p>
            <a:pPr>
              <a:spcBef>
                <a:spcPts val="1200"/>
              </a:spcBef>
            </a:pPr>
            <a:r>
              <a:rPr lang="cs-CZ" dirty="0" smtClean="0"/>
              <a:t>MALÝ ROZPTYL VARIANT.  U většiny hydrologických předpovědí mají ostatní zdroje nejistoty převahu na nejistotou předpovědi srážek.</a:t>
            </a:r>
          </a:p>
          <a:p>
            <a:pPr>
              <a:spcBef>
                <a:spcPts val="1200"/>
              </a:spcBef>
            </a:pPr>
            <a:r>
              <a:rPr lang="cs-CZ" dirty="0" smtClean="0"/>
              <a:t>Odchylka skutečnosti od „vějíře variant“ je v těchto situacích malá.</a:t>
            </a:r>
          </a:p>
        </p:txBody>
      </p:sp>
      <p:sp>
        <p:nvSpPr>
          <p:cNvPr id="11" name="TextovéPole 10"/>
          <p:cNvSpPr txBox="1"/>
          <p:nvPr/>
        </p:nvSpPr>
        <p:spPr>
          <a:xfrm>
            <a:off x="467544" y="4365104"/>
            <a:ext cx="8352928" cy="646331"/>
          </a:xfrm>
          <a:prstGeom prst="rect">
            <a:avLst/>
          </a:prstGeom>
          <a:noFill/>
        </p:spPr>
        <p:txBody>
          <a:bodyPr wrap="square" rtlCol="0">
            <a:spAutoFit/>
          </a:bodyPr>
          <a:lstStyle/>
          <a:p>
            <a:r>
              <a:rPr lang="cs-CZ" dirty="0" smtClean="0"/>
              <a:t>Řešení: Omezit výběr hodnocených předpovědí pouze na situace, kdy se v předpovědi objevily vydatné srážky. </a:t>
            </a:r>
            <a:endParaRPr lang="cs-CZ" dirty="0"/>
          </a:p>
        </p:txBody>
      </p:sp>
    </p:spTree>
    <p:extLst>
      <p:ext uri="{BB962C8B-B14F-4D97-AF65-F5344CB8AC3E}">
        <p14:creationId xmlns:p14="http://schemas.microsoft.com/office/powerpoint/2010/main" val="349466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p:cNvSpPr txBox="1"/>
          <p:nvPr/>
        </p:nvSpPr>
        <p:spPr>
          <a:xfrm>
            <a:off x="141893" y="404664"/>
            <a:ext cx="6336991" cy="738664"/>
          </a:xfrm>
          <a:prstGeom prst="rect">
            <a:avLst/>
          </a:prstGeom>
          <a:noFill/>
        </p:spPr>
        <p:txBody>
          <a:bodyPr wrap="none" rtlCol="0">
            <a:spAutoFit/>
          </a:bodyPr>
          <a:lstStyle/>
          <a:p>
            <a:r>
              <a:rPr lang="cs-CZ" sz="2100" b="1" dirty="0" smtClean="0"/>
              <a:t>Prodloužení předstihu předpovědi – </a:t>
            </a:r>
          </a:p>
          <a:p>
            <a:r>
              <a:rPr lang="cs-CZ" sz="2100" b="1" dirty="0" smtClean="0"/>
              <a:t>výpočet střednědobé hydrologické předpovědi</a:t>
            </a:r>
            <a:endParaRPr lang="cs-CZ" sz="2100" b="1" dirty="0"/>
          </a:p>
        </p:txBody>
      </p:sp>
      <p:sp>
        <p:nvSpPr>
          <p:cNvPr id="3" name="TextovéPole 2"/>
          <p:cNvSpPr txBox="1"/>
          <p:nvPr/>
        </p:nvSpPr>
        <p:spPr>
          <a:xfrm>
            <a:off x="179512" y="1340768"/>
            <a:ext cx="8064896" cy="369332"/>
          </a:xfrm>
          <a:prstGeom prst="rect">
            <a:avLst/>
          </a:prstGeom>
          <a:noFill/>
        </p:spPr>
        <p:txBody>
          <a:bodyPr wrap="square" rtlCol="0">
            <a:spAutoFit/>
          </a:bodyPr>
          <a:lstStyle/>
          <a:p>
            <a:r>
              <a:rPr lang="cs-CZ" dirty="0" smtClean="0"/>
              <a:t>Potenciální využití střednědobých hydrologických předpovědí:</a:t>
            </a:r>
          </a:p>
        </p:txBody>
      </p:sp>
      <p:sp>
        <p:nvSpPr>
          <p:cNvPr id="4" name="TextovéPole 3"/>
          <p:cNvSpPr txBox="1"/>
          <p:nvPr/>
        </p:nvSpPr>
        <p:spPr>
          <a:xfrm>
            <a:off x="236494" y="2066437"/>
            <a:ext cx="8064896" cy="369332"/>
          </a:xfrm>
          <a:prstGeom prst="rect">
            <a:avLst/>
          </a:prstGeom>
          <a:noFill/>
        </p:spPr>
        <p:txBody>
          <a:bodyPr wrap="square" rtlCol="0">
            <a:spAutoFit/>
          </a:bodyPr>
          <a:lstStyle/>
          <a:p>
            <a:pPr marL="285750" indent="-285750">
              <a:buFont typeface="Arial" panose="020B0604020202020204" pitchFamily="34" charset="0"/>
              <a:buChar char="•"/>
            </a:pPr>
            <a:r>
              <a:rPr lang="cs-CZ" dirty="0" smtClean="0"/>
              <a:t>předpovědi pro podniky Povodí s. p. – manipulace na nádržích</a:t>
            </a:r>
          </a:p>
        </p:txBody>
      </p:sp>
      <p:sp>
        <p:nvSpPr>
          <p:cNvPr id="5" name="TextovéPole 4"/>
          <p:cNvSpPr txBox="1"/>
          <p:nvPr/>
        </p:nvSpPr>
        <p:spPr>
          <a:xfrm>
            <a:off x="257418" y="2631425"/>
            <a:ext cx="8064896" cy="369332"/>
          </a:xfrm>
          <a:prstGeom prst="rect">
            <a:avLst/>
          </a:prstGeom>
          <a:noFill/>
        </p:spPr>
        <p:txBody>
          <a:bodyPr wrap="square" rtlCol="0">
            <a:spAutoFit/>
          </a:bodyPr>
          <a:lstStyle/>
          <a:p>
            <a:pPr marL="285750" indent="-285750">
              <a:buFont typeface="Arial" panose="020B0604020202020204" pitchFamily="34" charset="0"/>
              <a:buChar char="•"/>
            </a:pPr>
            <a:r>
              <a:rPr lang="cs-CZ" dirty="0" smtClean="0"/>
              <a:t>výstražná služba – pouze ve výjimečných případech + ? změny SIVS</a:t>
            </a:r>
          </a:p>
        </p:txBody>
      </p:sp>
      <p:sp>
        <p:nvSpPr>
          <p:cNvPr id="6" name="TextovéPole 5"/>
          <p:cNvSpPr txBox="1"/>
          <p:nvPr/>
        </p:nvSpPr>
        <p:spPr>
          <a:xfrm>
            <a:off x="257418" y="3224672"/>
            <a:ext cx="8064896" cy="369332"/>
          </a:xfrm>
          <a:prstGeom prst="rect">
            <a:avLst/>
          </a:prstGeom>
          <a:noFill/>
        </p:spPr>
        <p:txBody>
          <a:bodyPr wrap="square" rtlCol="0">
            <a:spAutoFit/>
          </a:bodyPr>
          <a:lstStyle/>
          <a:p>
            <a:pPr marL="285750" indent="-285750">
              <a:buFont typeface="Arial" panose="020B0604020202020204" pitchFamily="34" charset="0"/>
              <a:buChar char="•"/>
            </a:pPr>
            <a:r>
              <a:rPr lang="cs-CZ" dirty="0" smtClean="0"/>
              <a:t>od 2017 ČEZ plánování výroby elektrické energie</a:t>
            </a:r>
          </a:p>
        </p:txBody>
      </p:sp>
      <p:sp>
        <p:nvSpPr>
          <p:cNvPr id="7" name="TextovéPole 6"/>
          <p:cNvSpPr txBox="1"/>
          <p:nvPr/>
        </p:nvSpPr>
        <p:spPr>
          <a:xfrm>
            <a:off x="257418" y="3685674"/>
            <a:ext cx="8064896" cy="1200329"/>
          </a:xfrm>
          <a:prstGeom prst="rect">
            <a:avLst/>
          </a:prstGeom>
          <a:noFill/>
        </p:spPr>
        <p:txBody>
          <a:bodyPr wrap="square" rtlCol="0">
            <a:spAutoFit/>
          </a:bodyPr>
          <a:lstStyle/>
          <a:p>
            <a:pPr marL="285750" indent="-285750">
              <a:buFont typeface="Arial" panose="020B0604020202020204" pitchFamily="34" charset="0"/>
              <a:buChar char="•"/>
            </a:pPr>
            <a:r>
              <a:rPr lang="cs-CZ" dirty="0"/>
              <a:t>předpovědi minimálních průtoků – problematika sucha</a:t>
            </a:r>
            <a:r>
              <a:rPr lang="cs-CZ" dirty="0" smtClean="0"/>
              <a:t>, </a:t>
            </a:r>
            <a:r>
              <a:rPr lang="cs-CZ" sz="1200" dirty="0" smtClean="0"/>
              <a:t>(</a:t>
            </a:r>
            <a:r>
              <a:rPr lang="cs-CZ" sz="1200" dirty="0"/>
              <a:t>Koncepce ochrany </a:t>
            </a:r>
          </a:p>
          <a:p>
            <a:r>
              <a:rPr lang="cs-CZ" sz="1200" dirty="0"/>
              <a:t>před následky sucha </a:t>
            </a:r>
            <a:r>
              <a:rPr lang="cs-CZ" sz="1200" dirty="0" smtClean="0"/>
              <a:t>pro </a:t>
            </a:r>
            <a:r>
              <a:rPr lang="cs-CZ" sz="1200" dirty="0"/>
              <a:t>území České </a:t>
            </a:r>
            <a:r>
              <a:rPr lang="cs-CZ" sz="1200" dirty="0" smtClean="0"/>
              <a:t>republiky: „</a:t>
            </a:r>
            <a:r>
              <a:rPr lang="cs-CZ" sz="1200" i="1" dirty="0" smtClean="0"/>
              <a:t>Pro spolehlivější a efektivnější </a:t>
            </a:r>
            <a:r>
              <a:rPr lang="cs-CZ" sz="1200" i="1" dirty="0"/>
              <a:t>řízení </a:t>
            </a:r>
            <a:r>
              <a:rPr lang="cs-CZ" sz="1200" i="1" dirty="0" smtClean="0"/>
              <a:t>vodohospodářské </a:t>
            </a:r>
            <a:r>
              <a:rPr lang="cs-CZ" sz="1200" i="1" dirty="0"/>
              <a:t>soustavy </a:t>
            </a:r>
            <a:r>
              <a:rPr lang="cs-CZ" sz="1200" i="1" dirty="0" smtClean="0"/>
              <a:t>v období </a:t>
            </a:r>
            <a:r>
              <a:rPr lang="cs-CZ" sz="1200" i="1" dirty="0"/>
              <a:t>sucha </a:t>
            </a:r>
            <a:r>
              <a:rPr lang="cs-CZ" sz="1200" i="1" dirty="0" smtClean="0"/>
              <a:t>a nedostatku </a:t>
            </a:r>
            <a:r>
              <a:rPr lang="cs-CZ" sz="1200" i="1" dirty="0"/>
              <a:t>vody jsou klíčové informace </a:t>
            </a:r>
            <a:r>
              <a:rPr lang="cs-CZ" sz="1200" i="1" dirty="0" smtClean="0"/>
              <a:t>o předpokládaném </a:t>
            </a:r>
            <a:r>
              <a:rPr lang="cs-CZ" sz="1200" i="1" dirty="0"/>
              <a:t>vývoji hydrologické situace ve střednědobém časovém horizontu (týdny až </a:t>
            </a:r>
            <a:r>
              <a:rPr lang="cs-CZ" sz="1200" i="1" dirty="0" smtClean="0"/>
              <a:t>měsíce</a:t>
            </a:r>
            <a:r>
              <a:rPr lang="cs-CZ" sz="1200" i="1" dirty="0"/>
              <a:t>) </a:t>
            </a:r>
            <a:r>
              <a:rPr lang="cs-CZ" sz="1200" dirty="0" smtClean="0"/>
              <a:t>)</a:t>
            </a:r>
            <a:endParaRPr lang="cs-CZ" sz="1200" dirty="0"/>
          </a:p>
          <a:p>
            <a:pPr marL="285750" indent="-285750">
              <a:buFont typeface="Arial" panose="020B0604020202020204" pitchFamily="34" charset="0"/>
              <a:buChar char="•"/>
            </a:pPr>
            <a:endParaRPr lang="cs-CZ" dirty="0" smtClean="0"/>
          </a:p>
        </p:txBody>
      </p:sp>
      <p:sp>
        <p:nvSpPr>
          <p:cNvPr id="8" name="TextovéPole 7"/>
          <p:cNvSpPr txBox="1"/>
          <p:nvPr/>
        </p:nvSpPr>
        <p:spPr>
          <a:xfrm>
            <a:off x="257418" y="4701337"/>
            <a:ext cx="8064896" cy="369332"/>
          </a:xfrm>
          <a:prstGeom prst="rect">
            <a:avLst/>
          </a:prstGeom>
          <a:noFill/>
        </p:spPr>
        <p:txBody>
          <a:bodyPr wrap="square" rtlCol="0">
            <a:spAutoFit/>
          </a:bodyPr>
          <a:lstStyle/>
          <a:p>
            <a:pPr marL="285750" indent="-285750">
              <a:buFont typeface="Arial" panose="020B0604020202020204" pitchFamily="34" charset="0"/>
              <a:buChar char="•"/>
            </a:pPr>
            <a:r>
              <a:rPr lang="cs-CZ" dirty="0" smtClean="0"/>
              <a:t>splavnost řek </a:t>
            </a:r>
          </a:p>
        </p:txBody>
      </p:sp>
    </p:spTree>
    <p:extLst>
      <p:ext uri="{BB962C8B-B14F-4D97-AF65-F5344CB8AC3E}">
        <p14:creationId xmlns:p14="http://schemas.microsoft.com/office/powerpoint/2010/main" val="41084189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9991" y="3947589"/>
            <a:ext cx="4132251" cy="2215389"/>
          </a:xfrm>
          <a:prstGeom prst="rect">
            <a:avLst/>
          </a:prstGeom>
        </p:spPr>
      </p:pic>
      <p:pic>
        <p:nvPicPr>
          <p:cNvPr id="8" name="Obrázek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973" y="3789040"/>
            <a:ext cx="4427984" cy="2373938"/>
          </a:xfrm>
          <a:prstGeom prst="rect">
            <a:avLst/>
          </a:prstGeom>
        </p:spPr>
      </p:pic>
      <p:pic>
        <p:nvPicPr>
          <p:cNvPr id="6" name="Obrázek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99" y="1057445"/>
            <a:ext cx="4283968" cy="2294837"/>
          </a:xfrm>
          <a:prstGeom prst="rect">
            <a:avLst/>
          </a:prstGeom>
        </p:spPr>
      </p:pic>
      <p:sp>
        <p:nvSpPr>
          <p:cNvPr id="2" name="TextovéPole 1"/>
          <p:cNvSpPr txBox="1"/>
          <p:nvPr/>
        </p:nvSpPr>
        <p:spPr>
          <a:xfrm>
            <a:off x="107504" y="404664"/>
            <a:ext cx="8526693" cy="415498"/>
          </a:xfrm>
          <a:prstGeom prst="rect">
            <a:avLst/>
          </a:prstGeom>
          <a:noFill/>
        </p:spPr>
        <p:txBody>
          <a:bodyPr wrap="none" rtlCol="0">
            <a:spAutoFit/>
          </a:bodyPr>
          <a:lstStyle/>
          <a:p>
            <a:r>
              <a:rPr lang="cs-CZ" sz="2100" b="1" dirty="0" smtClean="0"/>
              <a:t>Krátkodobé hydrologické předpovědi LAEF – hodnocení rozptylu</a:t>
            </a:r>
            <a:endParaRPr lang="cs-CZ" sz="2100" b="1" dirty="0"/>
          </a:p>
        </p:txBody>
      </p:sp>
      <p:sp>
        <p:nvSpPr>
          <p:cNvPr id="5" name="TextovéPole 4"/>
          <p:cNvSpPr txBox="1"/>
          <p:nvPr/>
        </p:nvSpPr>
        <p:spPr>
          <a:xfrm>
            <a:off x="4636764" y="6112145"/>
            <a:ext cx="3561152" cy="584775"/>
          </a:xfrm>
          <a:prstGeom prst="rect">
            <a:avLst/>
          </a:prstGeom>
          <a:noFill/>
        </p:spPr>
        <p:txBody>
          <a:bodyPr wrap="square" rtlCol="0">
            <a:spAutoFit/>
          </a:bodyPr>
          <a:lstStyle/>
          <a:p>
            <a:r>
              <a:rPr lang="cs-CZ" sz="1600" i="1" dirty="0" smtClean="0"/>
              <a:t>předpovědi s výrazným </a:t>
            </a:r>
            <a:r>
              <a:rPr lang="cs-CZ" sz="1600" b="1" i="1" dirty="0" smtClean="0"/>
              <a:t>VZESTUPEM</a:t>
            </a:r>
            <a:r>
              <a:rPr lang="cs-CZ" sz="1600" i="1" dirty="0" smtClean="0"/>
              <a:t> pozorovaného průtoku</a:t>
            </a:r>
            <a:endParaRPr lang="cs-CZ" sz="1600" i="1" dirty="0"/>
          </a:p>
        </p:txBody>
      </p:sp>
      <p:sp>
        <p:nvSpPr>
          <p:cNvPr id="13" name="TextovéPole 12"/>
          <p:cNvSpPr txBox="1"/>
          <p:nvPr/>
        </p:nvSpPr>
        <p:spPr>
          <a:xfrm>
            <a:off x="179512" y="6048706"/>
            <a:ext cx="3561152" cy="584775"/>
          </a:xfrm>
          <a:prstGeom prst="rect">
            <a:avLst/>
          </a:prstGeom>
          <a:noFill/>
        </p:spPr>
        <p:txBody>
          <a:bodyPr wrap="square" rtlCol="0">
            <a:spAutoFit/>
          </a:bodyPr>
          <a:lstStyle/>
          <a:p>
            <a:r>
              <a:rPr lang="cs-CZ" sz="1600" i="1" dirty="0" smtClean="0"/>
              <a:t>předpovědi s výrazným </a:t>
            </a:r>
          </a:p>
          <a:p>
            <a:r>
              <a:rPr lang="cs-CZ" sz="1600" b="1" i="1" dirty="0" smtClean="0"/>
              <a:t>POKLESEM</a:t>
            </a:r>
            <a:r>
              <a:rPr lang="cs-CZ" sz="1600" i="1" dirty="0" smtClean="0"/>
              <a:t> pozorovaného průtoku</a:t>
            </a:r>
            <a:endParaRPr lang="cs-CZ" sz="1600" i="1" dirty="0"/>
          </a:p>
        </p:txBody>
      </p:sp>
      <p:pic>
        <p:nvPicPr>
          <p:cNvPr id="7" name="Obrázek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9991" y="1107816"/>
            <a:ext cx="4189935" cy="2244466"/>
          </a:xfrm>
          <a:prstGeom prst="rect">
            <a:avLst/>
          </a:prstGeom>
        </p:spPr>
      </p:pic>
      <p:sp>
        <p:nvSpPr>
          <p:cNvPr id="12" name="TextovéPole 11"/>
          <p:cNvSpPr txBox="1"/>
          <p:nvPr/>
        </p:nvSpPr>
        <p:spPr>
          <a:xfrm>
            <a:off x="251520" y="3282729"/>
            <a:ext cx="3561152" cy="338554"/>
          </a:xfrm>
          <a:prstGeom prst="rect">
            <a:avLst/>
          </a:prstGeom>
          <a:noFill/>
        </p:spPr>
        <p:txBody>
          <a:bodyPr wrap="square" rtlCol="0">
            <a:spAutoFit/>
          </a:bodyPr>
          <a:lstStyle/>
          <a:p>
            <a:r>
              <a:rPr lang="cs-CZ" sz="1600" i="1" dirty="0" smtClean="0"/>
              <a:t>všechny předpovědi</a:t>
            </a:r>
            <a:endParaRPr lang="cs-CZ" sz="1600" i="1" dirty="0"/>
          </a:p>
        </p:txBody>
      </p:sp>
      <p:sp>
        <p:nvSpPr>
          <p:cNvPr id="14" name="TextovéPole 13"/>
          <p:cNvSpPr txBox="1"/>
          <p:nvPr/>
        </p:nvSpPr>
        <p:spPr>
          <a:xfrm>
            <a:off x="4636764" y="3311381"/>
            <a:ext cx="4111700" cy="338554"/>
          </a:xfrm>
          <a:prstGeom prst="rect">
            <a:avLst/>
          </a:prstGeom>
          <a:noFill/>
        </p:spPr>
        <p:txBody>
          <a:bodyPr wrap="square" rtlCol="0">
            <a:spAutoFit/>
          </a:bodyPr>
          <a:lstStyle/>
          <a:p>
            <a:r>
              <a:rPr lang="cs-CZ" sz="1600" i="1" dirty="0" smtClean="0"/>
              <a:t>pouze předpovědi, kdy výrazně pršelo</a:t>
            </a:r>
            <a:endParaRPr lang="cs-CZ" sz="1600" i="1" dirty="0"/>
          </a:p>
        </p:txBody>
      </p:sp>
    </p:spTree>
    <p:extLst>
      <p:ext uri="{BB962C8B-B14F-4D97-AF65-F5344CB8AC3E}">
        <p14:creationId xmlns:p14="http://schemas.microsoft.com/office/powerpoint/2010/main" val="36458263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9991" y="3947589"/>
            <a:ext cx="4132251" cy="2215389"/>
          </a:xfrm>
          <a:prstGeom prst="rect">
            <a:avLst/>
          </a:prstGeom>
        </p:spPr>
      </p:pic>
      <p:pic>
        <p:nvPicPr>
          <p:cNvPr id="8" name="Obrázek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973" y="3789040"/>
            <a:ext cx="4427984" cy="2373938"/>
          </a:xfrm>
          <a:prstGeom prst="rect">
            <a:avLst/>
          </a:prstGeom>
        </p:spPr>
      </p:pic>
      <p:pic>
        <p:nvPicPr>
          <p:cNvPr id="6" name="Obrázek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99" y="1057445"/>
            <a:ext cx="4283968" cy="2294837"/>
          </a:xfrm>
          <a:prstGeom prst="rect">
            <a:avLst/>
          </a:prstGeom>
        </p:spPr>
      </p:pic>
      <p:sp>
        <p:nvSpPr>
          <p:cNvPr id="2" name="TextovéPole 1"/>
          <p:cNvSpPr txBox="1"/>
          <p:nvPr/>
        </p:nvSpPr>
        <p:spPr>
          <a:xfrm>
            <a:off x="107504" y="404664"/>
            <a:ext cx="8526693" cy="415498"/>
          </a:xfrm>
          <a:prstGeom prst="rect">
            <a:avLst/>
          </a:prstGeom>
          <a:noFill/>
        </p:spPr>
        <p:txBody>
          <a:bodyPr wrap="none" rtlCol="0">
            <a:spAutoFit/>
          </a:bodyPr>
          <a:lstStyle/>
          <a:p>
            <a:r>
              <a:rPr lang="cs-CZ" sz="2100" b="1" dirty="0" smtClean="0"/>
              <a:t>Krátkodobé hydrologické předpovědi LAEF – hodnocení rozptylu</a:t>
            </a:r>
            <a:endParaRPr lang="cs-CZ" sz="2100" b="1" dirty="0"/>
          </a:p>
        </p:txBody>
      </p:sp>
      <p:sp>
        <p:nvSpPr>
          <p:cNvPr id="5" name="TextovéPole 4"/>
          <p:cNvSpPr txBox="1"/>
          <p:nvPr/>
        </p:nvSpPr>
        <p:spPr>
          <a:xfrm>
            <a:off x="4636764" y="6112145"/>
            <a:ext cx="3561152" cy="584775"/>
          </a:xfrm>
          <a:prstGeom prst="rect">
            <a:avLst/>
          </a:prstGeom>
          <a:noFill/>
        </p:spPr>
        <p:txBody>
          <a:bodyPr wrap="square" rtlCol="0">
            <a:spAutoFit/>
          </a:bodyPr>
          <a:lstStyle/>
          <a:p>
            <a:r>
              <a:rPr lang="cs-CZ" sz="1600" i="1" dirty="0" smtClean="0"/>
              <a:t>Předpovědi s výrazným </a:t>
            </a:r>
            <a:r>
              <a:rPr lang="cs-CZ" sz="1600" b="1" i="1" dirty="0" smtClean="0"/>
              <a:t>VZESTUPEM</a:t>
            </a:r>
            <a:r>
              <a:rPr lang="cs-CZ" sz="1600" i="1" dirty="0" smtClean="0"/>
              <a:t> pozorovaného průtoku</a:t>
            </a:r>
            <a:endParaRPr lang="cs-CZ" sz="1600" i="1" dirty="0"/>
          </a:p>
        </p:txBody>
      </p:sp>
      <p:sp>
        <p:nvSpPr>
          <p:cNvPr id="13" name="TextovéPole 12"/>
          <p:cNvSpPr txBox="1"/>
          <p:nvPr/>
        </p:nvSpPr>
        <p:spPr>
          <a:xfrm>
            <a:off x="179512" y="6048706"/>
            <a:ext cx="3561152" cy="584775"/>
          </a:xfrm>
          <a:prstGeom prst="rect">
            <a:avLst/>
          </a:prstGeom>
          <a:noFill/>
        </p:spPr>
        <p:txBody>
          <a:bodyPr wrap="square" rtlCol="0">
            <a:spAutoFit/>
          </a:bodyPr>
          <a:lstStyle/>
          <a:p>
            <a:r>
              <a:rPr lang="cs-CZ" sz="1600" i="1" dirty="0" smtClean="0"/>
              <a:t>Předpovědi s výrazným </a:t>
            </a:r>
          </a:p>
          <a:p>
            <a:r>
              <a:rPr lang="cs-CZ" sz="1600" b="1" i="1" dirty="0" smtClean="0"/>
              <a:t>POKLESEM</a:t>
            </a:r>
            <a:r>
              <a:rPr lang="cs-CZ" sz="1600" i="1" dirty="0" smtClean="0"/>
              <a:t> pozorovaného průtoku</a:t>
            </a:r>
            <a:endParaRPr lang="cs-CZ" sz="1600" i="1" dirty="0"/>
          </a:p>
        </p:txBody>
      </p:sp>
      <p:pic>
        <p:nvPicPr>
          <p:cNvPr id="7" name="Obrázek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9991" y="1107816"/>
            <a:ext cx="4189935" cy="2244466"/>
          </a:xfrm>
          <a:prstGeom prst="rect">
            <a:avLst/>
          </a:prstGeom>
        </p:spPr>
      </p:pic>
      <p:sp>
        <p:nvSpPr>
          <p:cNvPr id="12" name="TextovéPole 11"/>
          <p:cNvSpPr txBox="1"/>
          <p:nvPr/>
        </p:nvSpPr>
        <p:spPr>
          <a:xfrm>
            <a:off x="251520" y="3282729"/>
            <a:ext cx="3561152" cy="338554"/>
          </a:xfrm>
          <a:prstGeom prst="rect">
            <a:avLst/>
          </a:prstGeom>
          <a:noFill/>
        </p:spPr>
        <p:txBody>
          <a:bodyPr wrap="square" rtlCol="0">
            <a:spAutoFit/>
          </a:bodyPr>
          <a:lstStyle/>
          <a:p>
            <a:r>
              <a:rPr lang="cs-CZ" sz="1600" i="1" dirty="0" smtClean="0"/>
              <a:t>Všechny předpovědi</a:t>
            </a:r>
            <a:endParaRPr lang="cs-CZ" sz="1600" i="1" dirty="0"/>
          </a:p>
        </p:txBody>
      </p:sp>
      <p:sp>
        <p:nvSpPr>
          <p:cNvPr id="14" name="TextovéPole 13"/>
          <p:cNvSpPr txBox="1"/>
          <p:nvPr/>
        </p:nvSpPr>
        <p:spPr>
          <a:xfrm>
            <a:off x="4636764" y="3311381"/>
            <a:ext cx="4111700" cy="338554"/>
          </a:xfrm>
          <a:prstGeom prst="rect">
            <a:avLst/>
          </a:prstGeom>
          <a:noFill/>
        </p:spPr>
        <p:txBody>
          <a:bodyPr wrap="square" rtlCol="0">
            <a:spAutoFit/>
          </a:bodyPr>
          <a:lstStyle/>
          <a:p>
            <a:r>
              <a:rPr lang="cs-CZ" sz="1600" i="1" dirty="0" smtClean="0"/>
              <a:t>Pouze předpovědi, kdy výrazně pršelo</a:t>
            </a:r>
            <a:endParaRPr lang="cs-CZ" sz="1600" i="1" dirty="0"/>
          </a:p>
        </p:txBody>
      </p:sp>
      <p:pic>
        <p:nvPicPr>
          <p:cNvPr id="3" name="Obrázek 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86032" y="1355576"/>
            <a:ext cx="7034721" cy="4607742"/>
          </a:xfrm>
          <a:prstGeom prst="rect">
            <a:avLst/>
          </a:prstGeom>
        </p:spPr>
      </p:pic>
    </p:spTree>
    <p:extLst>
      <p:ext uri="{BB962C8B-B14F-4D97-AF65-F5344CB8AC3E}">
        <p14:creationId xmlns:p14="http://schemas.microsoft.com/office/powerpoint/2010/main" val="37078612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07504" y="404664"/>
            <a:ext cx="5783956" cy="415498"/>
          </a:xfrm>
          <a:prstGeom prst="rect">
            <a:avLst/>
          </a:prstGeom>
          <a:noFill/>
        </p:spPr>
        <p:txBody>
          <a:bodyPr wrap="none" rtlCol="0">
            <a:spAutoFit/>
          </a:bodyPr>
          <a:lstStyle/>
          <a:p>
            <a:r>
              <a:rPr lang="cs-CZ" sz="2100" b="1" dirty="0" smtClean="0"/>
              <a:t>Střednědobé hydrologické předpovědi ECM</a:t>
            </a:r>
            <a:endParaRPr lang="cs-CZ" sz="2100" b="1" dirty="0"/>
          </a:p>
        </p:txBody>
      </p:sp>
      <p:pic>
        <p:nvPicPr>
          <p:cNvPr id="14" name="Obrázek 13"/>
          <p:cNvPicPr/>
          <p:nvPr/>
        </p:nvPicPr>
        <p:blipFill>
          <a:blip r:embed="rId2" cstate="screen">
            <a:extLst>
              <a:ext uri="{28A0092B-C50C-407E-A947-70E740481C1C}">
                <a14:useLocalDpi xmlns:a14="http://schemas.microsoft.com/office/drawing/2010/main"/>
              </a:ext>
            </a:extLst>
          </a:blip>
          <a:stretch>
            <a:fillRect/>
          </a:stretch>
        </p:blipFill>
        <p:spPr>
          <a:xfrm>
            <a:off x="107504" y="1052736"/>
            <a:ext cx="4357072" cy="2376264"/>
          </a:xfrm>
          <a:prstGeom prst="rect">
            <a:avLst/>
          </a:prstGeom>
        </p:spPr>
      </p:pic>
      <p:pic>
        <p:nvPicPr>
          <p:cNvPr id="15" name="Obrázek 14"/>
          <p:cNvPicPr/>
          <p:nvPr/>
        </p:nvPicPr>
        <p:blipFill>
          <a:blip r:embed="rId3" cstate="screen">
            <a:extLst>
              <a:ext uri="{28A0092B-C50C-407E-A947-70E740481C1C}">
                <a14:useLocalDpi xmlns:a14="http://schemas.microsoft.com/office/drawing/2010/main"/>
              </a:ext>
            </a:extLst>
          </a:blip>
          <a:stretch>
            <a:fillRect/>
          </a:stretch>
        </p:blipFill>
        <p:spPr>
          <a:xfrm>
            <a:off x="4572000" y="1052736"/>
            <a:ext cx="4166447" cy="2376264"/>
          </a:xfrm>
          <a:prstGeom prst="rect">
            <a:avLst/>
          </a:prstGeom>
        </p:spPr>
      </p:pic>
      <p:pic>
        <p:nvPicPr>
          <p:cNvPr id="5" name="Obrázek 4"/>
          <p:cNvPicPr/>
          <p:nvPr/>
        </p:nvPicPr>
        <p:blipFill>
          <a:blip r:embed="rId4" cstate="screen">
            <a:extLst>
              <a:ext uri="{28A0092B-C50C-407E-A947-70E740481C1C}">
                <a14:useLocalDpi xmlns:a14="http://schemas.microsoft.com/office/drawing/2010/main"/>
              </a:ext>
            </a:extLst>
          </a:blip>
          <a:stretch>
            <a:fillRect/>
          </a:stretch>
        </p:blipFill>
        <p:spPr>
          <a:xfrm>
            <a:off x="107505" y="3501009"/>
            <a:ext cx="4357072" cy="2304256"/>
          </a:xfrm>
          <a:prstGeom prst="rect">
            <a:avLst/>
          </a:prstGeom>
        </p:spPr>
      </p:pic>
      <p:pic>
        <p:nvPicPr>
          <p:cNvPr id="6" name="Obrázek 5"/>
          <p:cNvPicPr/>
          <p:nvPr/>
        </p:nvPicPr>
        <p:blipFill>
          <a:blip r:embed="rId5" cstate="screen">
            <a:extLst>
              <a:ext uri="{28A0092B-C50C-407E-A947-70E740481C1C}">
                <a14:useLocalDpi xmlns:a14="http://schemas.microsoft.com/office/drawing/2010/main"/>
              </a:ext>
            </a:extLst>
          </a:blip>
          <a:stretch>
            <a:fillRect/>
          </a:stretch>
        </p:blipFill>
        <p:spPr>
          <a:xfrm>
            <a:off x="4572000" y="3504407"/>
            <a:ext cx="4166447" cy="2300858"/>
          </a:xfrm>
          <a:prstGeom prst="rect">
            <a:avLst/>
          </a:prstGeom>
        </p:spPr>
      </p:pic>
    </p:spTree>
    <p:extLst>
      <p:ext uri="{BB962C8B-B14F-4D97-AF65-F5344CB8AC3E}">
        <p14:creationId xmlns:p14="http://schemas.microsoft.com/office/powerpoint/2010/main" val="22941966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07504" y="404664"/>
            <a:ext cx="5064207" cy="738664"/>
          </a:xfrm>
          <a:prstGeom prst="rect">
            <a:avLst/>
          </a:prstGeom>
          <a:noFill/>
        </p:spPr>
        <p:txBody>
          <a:bodyPr wrap="none" rtlCol="0">
            <a:spAutoFit/>
          </a:bodyPr>
          <a:lstStyle/>
          <a:p>
            <a:r>
              <a:rPr lang="cs-CZ" sz="2100" b="1" dirty="0" smtClean="0"/>
              <a:t>Ansámblové hydrologické předpovědi</a:t>
            </a:r>
          </a:p>
          <a:p>
            <a:r>
              <a:rPr lang="cs-CZ" sz="2100" b="1" dirty="0"/>
              <a:t>Shrnutí + využití</a:t>
            </a:r>
            <a:r>
              <a:rPr lang="cs-CZ" sz="2100" b="1" dirty="0" smtClean="0"/>
              <a:t>:</a:t>
            </a:r>
            <a:endParaRPr lang="cs-CZ" sz="2100" b="1" dirty="0"/>
          </a:p>
        </p:txBody>
      </p:sp>
      <p:sp>
        <p:nvSpPr>
          <p:cNvPr id="3" name="TextovéPole 2"/>
          <p:cNvSpPr txBox="1"/>
          <p:nvPr/>
        </p:nvSpPr>
        <p:spPr>
          <a:xfrm>
            <a:off x="126291" y="1412776"/>
            <a:ext cx="8724259" cy="3277820"/>
          </a:xfrm>
          <a:prstGeom prst="rect">
            <a:avLst/>
          </a:prstGeom>
          <a:noFill/>
        </p:spPr>
        <p:txBody>
          <a:bodyPr wrap="square" rtlCol="0">
            <a:spAutoFit/>
          </a:bodyPr>
          <a:lstStyle/>
          <a:p>
            <a:pPr marL="342900" indent="-342900">
              <a:spcBef>
                <a:spcPts val="1800"/>
              </a:spcBef>
              <a:buFont typeface="Arial" panose="020B0604020202020204" pitchFamily="34" charset="0"/>
              <a:buChar char="•"/>
            </a:pPr>
            <a:r>
              <a:rPr lang="cs-CZ" sz="2100" dirty="0" smtClean="0"/>
              <a:t>Nutná plná automatizace výpočtu – </a:t>
            </a:r>
            <a:r>
              <a:rPr lang="cs-CZ" sz="2100" dirty="0"/>
              <a:t>omezení manuálních </a:t>
            </a:r>
            <a:r>
              <a:rPr lang="cs-CZ" sz="2100" dirty="0" smtClean="0"/>
              <a:t>zásahů.</a:t>
            </a:r>
            <a:endParaRPr lang="cs-CZ" sz="2100" dirty="0"/>
          </a:p>
          <a:p>
            <a:pPr marL="342900" indent="-342900">
              <a:spcBef>
                <a:spcPts val="1800"/>
              </a:spcBef>
              <a:buFont typeface="Arial" panose="020B0604020202020204" pitchFamily="34" charset="0"/>
              <a:buChar char="•"/>
            </a:pPr>
            <a:r>
              <a:rPr lang="cs-CZ" sz="2100" dirty="0"/>
              <a:t>Větší náročnost na </a:t>
            </a:r>
            <a:r>
              <a:rPr lang="cs-CZ" sz="2100" dirty="0" smtClean="0"/>
              <a:t>hardware.</a:t>
            </a:r>
            <a:endParaRPr lang="cs-CZ" sz="2100" dirty="0"/>
          </a:p>
          <a:p>
            <a:pPr marL="342900" indent="-342900">
              <a:spcBef>
                <a:spcPts val="1800"/>
              </a:spcBef>
              <a:buFont typeface="Arial" panose="020B0604020202020204" pitchFamily="34" charset="0"/>
              <a:buChar char="•"/>
            </a:pPr>
            <a:r>
              <a:rPr lang="cs-CZ" sz="2100" dirty="0"/>
              <a:t>Chybějící vyjádření dalších nejistot hydrologického </a:t>
            </a:r>
            <a:r>
              <a:rPr lang="cs-CZ" sz="2100" dirty="0" smtClean="0"/>
              <a:t>modelování.</a:t>
            </a:r>
            <a:endParaRPr lang="cs-CZ" sz="2100" dirty="0"/>
          </a:p>
          <a:p>
            <a:pPr marL="342900" indent="-342900">
              <a:spcBef>
                <a:spcPts val="1800"/>
              </a:spcBef>
              <a:buFont typeface="Arial" panose="020B0604020202020204" pitchFamily="34" charset="0"/>
              <a:buChar char="•"/>
            </a:pPr>
            <a:r>
              <a:rPr lang="cs-CZ" sz="2100" dirty="0"/>
              <a:t>Předpovědi jsou teoreticky využitelné v celé řadě oblastí. Prakticky o ně mimo ČHMÚ nikdo moc nestojí</a:t>
            </a:r>
            <a:r>
              <a:rPr lang="cs-CZ" sz="2100" dirty="0" smtClean="0"/>
              <a:t>.</a:t>
            </a:r>
          </a:p>
          <a:p>
            <a:pPr marL="342900" indent="-342900">
              <a:spcBef>
                <a:spcPts val="1800"/>
              </a:spcBef>
              <a:buFont typeface="Arial" panose="020B0604020202020204" pitchFamily="34" charset="0"/>
              <a:buChar char="•"/>
            </a:pPr>
            <a:r>
              <a:rPr lang="cs-CZ" sz="2100" smtClean="0"/>
              <a:t>Marketing – </a:t>
            </a:r>
            <a:r>
              <a:rPr lang="cs-CZ" sz="2100" dirty="0" smtClean="0"/>
              <a:t>porady s podniky Povodí, školení povodňových orgánů, web – </a:t>
            </a:r>
            <a:r>
              <a:rPr lang="cs-CZ" sz="2100" dirty="0" smtClean="0">
                <a:hlinkClick r:id="rId2"/>
              </a:rPr>
              <a:t>Průvodce</a:t>
            </a:r>
            <a:r>
              <a:rPr lang="cs-CZ" sz="2100" dirty="0" smtClean="0"/>
              <a:t>, hry </a:t>
            </a:r>
            <a:r>
              <a:rPr lang="cs-CZ" sz="2100" dirty="0" smtClean="0">
                <a:hlinkClick r:id="rId3"/>
              </a:rPr>
              <a:t>veřejnost</a:t>
            </a:r>
            <a:r>
              <a:rPr lang="cs-CZ" sz="2100" dirty="0" smtClean="0"/>
              <a:t>/</a:t>
            </a:r>
            <a:r>
              <a:rPr lang="cs-CZ" sz="2100" dirty="0" smtClean="0">
                <a:hlinkClick r:id="rId4"/>
              </a:rPr>
              <a:t>Povodí</a:t>
            </a:r>
            <a:endParaRPr lang="cs-CZ" sz="2100" dirty="0"/>
          </a:p>
        </p:txBody>
      </p:sp>
    </p:spTree>
    <p:extLst>
      <p:ext uri="{BB962C8B-B14F-4D97-AF65-F5344CB8AC3E}">
        <p14:creationId xmlns:p14="http://schemas.microsoft.com/office/powerpoint/2010/main" val="9016720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79512" y="1340768"/>
            <a:ext cx="8064896" cy="369332"/>
          </a:xfrm>
          <a:prstGeom prst="rect">
            <a:avLst/>
          </a:prstGeom>
          <a:noFill/>
        </p:spPr>
        <p:txBody>
          <a:bodyPr wrap="square" rtlCol="0">
            <a:spAutoFit/>
          </a:bodyPr>
          <a:lstStyle/>
          <a:p>
            <a:r>
              <a:rPr lang="cs-CZ" dirty="0" smtClean="0"/>
              <a:t>EFAS</a:t>
            </a:r>
            <a:endParaRPr lang="cs-CZ" dirty="0"/>
          </a:p>
        </p:txBody>
      </p:sp>
      <p:sp>
        <p:nvSpPr>
          <p:cNvPr id="4" name="Obdélník 3"/>
          <p:cNvSpPr/>
          <p:nvPr/>
        </p:nvSpPr>
        <p:spPr>
          <a:xfrm>
            <a:off x="179512" y="1988840"/>
            <a:ext cx="4391010" cy="369332"/>
          </a:xfrm>
          <a:prstGeom prst="rect">
            <a:avLst/>
          </a:prstGeom>
        </p:spPr>
        <p:txBody>
          <a:bodyPr wrap="none">
            <a:spAutoFit/>
          </a:bodyPr>
          <a:lstStyle/>
          <a:p>
            <a:r>
              <a:rPr lang="cs-CZ" dirty="0">
                <a:hlinkClick r:id="rId2"/>
              </a:rPr>
              <a:t>https://www.efas.eu/efas-forecasting.html</a:t>
            </a:r>
            <a:endParaRPr lang="cs-CZ" dirty="0"/>
          </a:p>
        </p:txBody>
      </p:sp>
      <p:sp>
        <p:nvSpPr>
          <p:cNvPr id="5" name="TextovéPole 4"/>
          <p:cNvSpPr txBox="1"/>
          <p:nvPr/>
        </p:nvSpPr>
        <p:spPr>
          <a:xfrm flipH="1">
            <a:off x="176189" y="2636912"/>
            <a:ext cx="4202753" cy="369332"/>
          </a:xfrm>
          <a:prstGeom prst="rect">
            <a:avLst/>
          </a:prstGeom>
          <a:noFill/>
        </p:spPr>
        <p:txBody>
          <a:bodyPr wrap="square" rtlCol="0">
            <a:spAutoFit/>
          </a:bodyPr>
          <a:lstStyle/>
          <a:p>
            <a:r>
              <a:rPr lang="cs-CZ" dirty="0" smtClean="0">
                <a:hlinkClick r:id="rId3"/>
              </a:rPr>
              <a:t>ohp@chmi.cz</a:t>
            </a:r>
            <a:r>
              <a:rPr lang="cs-CZ" dirty="0" smtClean="0"/>
              <a:t> / KHtml173</a:t>
            </a:r>
            <a:endParaRPr lang="cs-CZ" dirty="0"/>
          </a:p>
        </p:txBody>
      </p:sp>
      <p:sp>
        <p:nvSpPr>
          <p:cNvPr id="6" name="TextovéPole 5"/>
          <p:cNvSpPr txBox="1"/>
          <p:nvPr/>
        </p:nvSpPr>
        <p:spPr>
          <a:xfrm>
            <a:off x="141893" y="404664"/>
            <a:ext cx="5110694" cy="415498"/>
          </a:xfrm>
          <a:prstGeom prst="rect">
            <a:avLst/>
          </a:prstGeom>
          <a:noFill/>
        </p:spPr>
        <p:txBody>
          <a:bodyPr wrap="none" rtlCol="0">
            <a:spAutoFit/>
          </a:bodyPr>
          <a:lstStyle/>
          <a:p>
            <a:r>
              <a:rPr lang="cs-CZ" sz="2100" b="1" dirty="0" smtClean="0"/>
              <a:t>Střednědobé hydrologické předpovědi</a:t>
            </a:r>
          </a:p>
        </p:txBody>
      </p:sp>
    </p:spTree>
    <p:extLst>
      <p:ext uri="{BB962C8B-B14F-4D97-AF65-F5344CB8AC3E}">
        <p14:creationId xmlns:p14="http://schemas.microsoft.com/office/powerpoint/2010/main" val="40080876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07504" y="404664"/>
            <a:ext cx="8351197" cy="415498"/>
          </a:xfrm>
          <a:prstGeom prst="rect">
            <a:avLst/>
          </a:prstGeom>
          <a:noFill/>
        </p:spPr>
        <p:txBody>
          <a:bodyPr wrap="none" rtlCol="0">
            <a:spAutoFit/>
          </a:bodyPr>
          <a:lstStyle/>
          <a:p>
            <a:r>
              <a:rPr lang="cs-CZ" sz="2100" b="1" dirty="0" smtClean="0"/>
              <a:t>DODATEK 1:  Postprocessing hydro. ansámblových předpovědí</a:t>
            </a:r>
            <a:endParaRPr lang="cs-CZ" sz="2100" b="1" dirty="0"/>
          </a:p>
        </p:txBody>
      </p:sp>
      <p:sp>
        <p:nvSpPr>
          <p:cNvPr id="53" name="Obdélník 52"/>
          <p:cNvSpPr/>
          <p:nvPr/>
        </p:nvSpPr>
        <p:spPr>
          <a:xfrm>
            <a:off x="101244" y="894743"/>
            <a:ext cx="8935252" cy="369332"/>
          </a:xfrm>
          <a:prstGeom prst="rect">
            <a:avLst/>
          </a:prstGeom>
        </p:spPr>
        <p:txBody>
          <a:bodyPr wrap="square">
            <a:spAutoFit/>
          </a:bodyPr>
          <a:lstStyle/>
          <a:p>
            <a:pPr lvl="0"/>
            <a:r>
              <a:rPr lang="cs-CZ" dirty="0" smtClean="0">
                <a:latin typeface="Calibri" panose="020F0502020204030204" pitchFamily="34" charset="0"/>
                <a:ea typeface="Calibri" panose="020F0502020204030204" pitchFamily="34" charset="0"/>
                <a:cs typeface="Times New Roman" panose="02020603050405020304" pitchFamily="18" charset="0"/>
              </a:rPr>
              <a:t>DRESSING: Nejistota hydrologického modelování na základě analýzy modelových resimulací.</a:t>
            </a:r>
            <a:endParaRPr lang="cs-CZ" b="1" dirty="0">
              <a:latin typeface="Times New Roman" panose="02020603050405020304" pitchFamily="18" charset="0"/>
              <a:ea typeface="Times New Roman" panose="02020603050405020304" pitchFamily="18" charset="0"/>
            </a:endParaRPr>
          </a:p>
        </p:txBody>
      </p:sp>
      <p:pic>
        <p:nvPicPr>
          <p:cNvPr id="54" name="Obrázek 53"/>
          <p:cNvPicPr>
            <a:picLocks noChangeAspect="1"/>
          </p:cNvPicPr>
          <p:nvPr/>
        </p:nvPicPr>
        <p:blipFill>
          <a:blip r:embed="rId2"/>
          <a:stretch>
            <a:fillRect/>
          </a:stretch>
        </p:blipFill>
        <p:spPr>
          <a:xfrm>
            <a:off x="191468" y="1793237"/>
            <a:ext cx="5173261" cy="3920586"/>
          </a:xfrm>
          <a:prstGeom prst="rect">
            <a:avLst/>
          </a:prstGeom>
        </p:spPr>
      </p:pic>
      <p:grpSp>
        <p:nvGrpSpPr>
          <p:cNvPr id="112" name="Skupina 111"/>
          <p:cNvGrpSpPr/>
          <p:nvPr/>
        </p:nvGrpSpPr>
        <p:grpSpPr>
          <a:xfrm>
            <a:off x="5940152" y="1608571"/>
            <a:ext cx="2394080" cy="4725401"/>
            <a:chOff x="5364421" y="1496628"/>
            <a:chExt cx="2394080" cy="4725401"/>
          </a:xfrm>
        </p:grpSpPr>
        <p:sp>
          <p:nvSpPr>
            <p:cNvPr id="55" name="Obdélník 54"/>
            <p:cNvSpPr/>
            <p:nvPr/>
          </p:nvSpPr>
          <p:spPr>
            <a:xfrm>
              <a:off x="5561987" y="2288737"/>
              <a:ext cx="1946312" cy="694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t>počáteční podmínky (nasycenost)</a:t>
              </a:r>
              <a:endParaRPr lang="cs-CZ" sz="1600" dirty="0"/>
            </a:p>
          </p:txBody>
        </p:sp>
        <p:sp>
          <p:nvSpPr>
            <p:cNvPr id="56" name="Obdélník 55"/>
            <p:cNvSpPr/>
            <p:nvPr/>
          </p:nvSpPr>
          <p:spPr>
            <a:xfrm>
              <a:off x="5579949" y="4073609"/>
              <a:ext cx="1946312" cy="56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t>výpočet</a:t>
              </a:r>
              <a:endParaRPr lang="cs-CZ" sz="1600" dirty="0"/>
            </a:p>
          </p:txBody>
        </p:sp>
        <p:sp>
          <p:nvSpPr>
            <p:cNvPr id="58" name="Zaoblený obdélník 57"/>
            <p:cNvSpPr/>
            <p:nvPr/>
          </p:nvSpPr>
          <p:spPr>
            <a:xfrm>
              <a:off x="5364421" y="1844824"/>
              <a:ext cx="2394080" cy="3256738"/>
            </a:xfrm>
            <a:prstGeom prst="roundRect">
              <a:avLst>
                <a:gd name="adj" fmla="val 48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cxnSp>
          <p:nvCxnSpPr>
            <p:cNvPr id="71" name="Přímá spojnice se šipkou 70"/>
            <p:cNvCxnSpPr>
              <a:endCxn id="56" idx="0"/>
            </p:cNvCxnSpPr>
            <p:nvPr/>
          </p:nvCxnSpPr>
          <p:spPr>
            <a:xfrm>
              <a:off x="6553105" y="2996260"/>
              <a:ext cx="0" cy="1077349"/>
            </a:xfrm>
            <a:prstGeom prst="straightConnector1">
              <a:avLst/>
            </a:prstGeom>
            <a:ln w="76200">
              <a:solidFill>
                <a:schemeClr val="accent3">
                  <a:lumMod val="50000"/>
                  <a:alpha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9" name="TextovéPole 78"/>
            <p:cNvSpPr txBox="1"/>
            <p:nvPr/>
          </p:nvSpPr>
          <p:spPr>
            <a:xfrm>
              <a:off x="5403313" y="1496628"/>
              <a:ext cx="2198038" cy="369332"/>
            </a:xfrm>
            <a:prstGeom prst="rect">
              <a:avLst/>
            </a:prstGeom>
            <a:noFill/>
          </p:spPr>
          <p:txBody>
            <a:bodyPr wrap="none" rtlCol="0">
              <a:spAutoFit/>
            </a:bodyPr>
            <a:lstStyle/>
            <a:p>
              <a:r>
                <a:rPr lang="cs-CZ" i="1" dirty="0" smtClean="0"/>
                <a:t>Hydrologický model</a:t>
              </a:r>
              <a:endParaRPr lang="cs-CZ" i="1" dirty="0"/>
            </a:p>
          </p:txBody>
        </p:sp>
        <p:sp>
          <p:nvSpPr>
            <p:cNvPr id="80" name="Obdélník 79"/>
            <p:cNvSpPr/>
            <p:nvPr/>
          </p:nvSpPr>
          <p:spPr>
            <a:xfrm>
              <a:off x="5917193" y="5337146"/>
              <a:ext cx="1250227" cy="428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t>post-processing</a:t>
              </a:r>
            </a:p>
            <a:p>
              <a:pPr algn="ctr"/>
              <a:r>
                <a:rPr lang="cs-CZ" sz="1200" dirty="0" smtClean="0"/>
                <a:t>(DRESSING)</a:t>
              </a:r>
              <a:endParaRPr lang="cs-CZ" sz="1200" dirty="0"/>
            </a:p>
          </p:txBody>
        </p:sp>
        <p:cxnSp>
          <p:nvCxnSpPr>
            <p:cNvPr id="81" name="Přímá spojnice se šipkou 80"/>
            <p:cNvCxnSpPr>
              <a:stCxn id="56" idx="2"/>
              <a:endCxn id="80" idx="0"/>
            </p:cNvCxnSpPr>
            <p:nvPr/>
          </p:nvCxnSpPr>
          <p:spPr>
            <a:xfrm flipH="1">
              <a:off x="6542307" y="4639793"/>
              <a:ext cx="10798" cy="697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a:stCxn id="56" idx="2"/>
            </p:cNvCxnSpPr>
            <p:nvPr/>
          </p:nvCxnSpPr>
          <p:spPr>
            <a:xfrm flipH="1">
              <a:off x="6436129" y="4639793"/>
              <a:ext cx="116976" cy="675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Přímá spojnice se šipkou 82"/>
            <p:cNvCxnSpPr>
              <a:stCxn id="56" idx="2"/>
            </p:cNvCxnSpPr>
            <p:nvPr/>
          </p:nvCxnSpPr>
          <p:spPr>
            <a:xfrm flipH="1">
              <a:off x="6317574" y="4639793"/>
              <a:ext cx="235531" cy="675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Přímá spojnice se šipkou 83"/>
            <p:cNvCxnSpPr>
              <a:stCxn id="80" idx="2"/>
            </p:cNvCxnSpPr>
            <p:nvPr/>
          </p:nvCxnSpPr>
          <p:spPr>
            <a:xfrm>
              <a:off x="6542307" y="5765410"/>
              <a:ext cx="343357" cy="434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Přímá spojnice se šipkou 84"/>
            <p:cNvCxnSpPr>
              <a:stCxn id="80" idx="2"/>
            </p:cNvCxnSpPr>
            <p:nvPr/>
          </p:nvCxnSpPr>
          <p:spPr>
            <a:xfrm>
              <a:off x="6542307" y="5765410"/>
              <a:ext cx="171678" cy="445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Přímá spojnice se šipkou 85"/>
            <p:cNvCxnSpPr>
              <a:stCxn id="80" idx="2"/>
            </p:cNvCxnSpPr>
            <p:nvPr/>
          </p:nvCxnSpPr>
          <p:spPr>
            <a:xfrm>
              <a:off x="6542307" y="5765410"/>
              <a:ext cx="26235" cy="456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Přímá spojnice se šipkou 86"/>
            <p:cNvCxnSpPr>
              <a:stCxn id="80" idx="2"/>
            </p:cNvCxnSpPr>
            <p:nvPr/>
          </p:nvCxnSpPr>
          <p:spPr>
            <a:xfrm flipH="1">
              <a:off x="6435339" y="5765410"/>
              <a:ext cx="106968" cy="456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Přímá spojnice se šipkou 87"/>
            <p:cNvCxnSpPr>
              <a:stCxn id="80" idx="2"/>
            </p:cNvCxnSpPr>
            <p:nvPr/>
          </p:nvCxnSpPr>
          <p:spPr>
            <a:xfrm flipH="1">
              <a:off x="6240799" y="5765410"/>
              <a:ext cx="301508" cy="445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Přímá spojnice se šipkou 91"/>
            <p:cNvCxnSpPr>
              <a:stCxn id="56" idx="2"/>
            </p:cNvCxnSpPr>
            <p:nvPr/>
          </p:nvCxnSpPr>
          <p:spPr>
            <a:xfrm>
              <a:off x="6553105" y="4639793"/>
              <a:ext cx="118555" cy="675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Přímá spojnice se šipkou 94"/>
            <p:cNvCxnSpPr>
              <a:stCxn id="56" idx="2"/>
            </p:cNvCxnSpPr>
            <p:nvPr/>
          </p:nvCxnSpPr>
          <p:spPr>
            <a:xfrm>
              <a:off x="6553105" y="4639793"/>
              <a:ext cx="224733" cy="675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23205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07504" y="404664"/>
            <a:ext cx="8351197" cy="415498"/>
          </a:xfrm>
          <a:prstGeom prst="rect">
            <a:avLst/>
          </a:prstGeom>
          <a:noFill/>
        </p:spPr>
        <p:txBody>
          <a:bodyPr wrap="none" rtlCol="0">
            <a:spAutoFit/>
          </a:bodyPr>
          <a:lstStyle/>
          <a:p>
            <a:r>
              <a:rPr lang="cs-CZ" sz="2100" b="1" dirty="0" smtClean="0"/>
              <a:t>DODATEK 1:  Postprocessing hydro. ansámblových předpovědí</a:t>
            </a:r>
            <a:endParaRPr lang="cs-CZ" sz="2100" b="1" dirty="0"/>
          </a:p>
        </p:txBody>
      </p:sp>
      <p:grpSp>
        <p:nvGrpSpPr>
          <p:cNvPr id="3" name="Skupina 2"/>
          <p:cNvGrpSpPr/>
          <p:nvPr/>
        </p:nvGrpSpPr>
        <p:grpSpPr>
          <a:xfrm>
            <a:off x="323528" y="2492896"/>
            <a:ext cx="7992888" cy="3619267"/>
            <a:chOff x="165482" y="1828800"/>
            <a:chExt cx="8533958" cy="3979307"/>
          </a:xfrm>
        </p:grpSpPr>
        <p:cxnSp>
          <p:nvCxnSpPr>
            <p:cNvPr id="4" name="Přímá spojnice 3"/>
            <p:cNvCxnSpPr/>
            <p:nvPr/>
          </p:nvCxnSpPr>
          <p:spPr>
            <a:xfrm>
              <a:off x="860365" y="4562436"/>
              <a:ext cx="78390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Přímá spojnice 4"/>
            <p:cNvCxnSpPr/>
            <p:nvPr/>
          </p:nvCxnSpPr>
          <p:spPr>
            <a:xfrm>
              <a:off x="866775" y="2233554"/>
              <a:ext cx="0" cy="35385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ovéPole 5"/>
            <p:cNvSpPr txBox="1"/>
            <p:nvPr/>
          </p:nvSpPr>
          <p:spPr>
            <a:xfrm>
              <a:off x="496858" y="4377770"/>
              <a:ext cx="301686" cy="369332"/>
            </a:xfrm>
            <a:prstGeom prst="rect">
              <a:avLst/>
            </a:prstGeom>
            <a:noFill/>
          </p:spPr>
          <p:txBody>
            <a:bodyPr wrap="none" rtlCol="0">
              <a:spAutoFit/>
            </a:bodyPr>
            <a:lstStyle/>
            <a:p>
              <a:r>
                <a:rPr lang="cs-CZ" dirty="0" smtClean="0"/>
                <a:t>1</a:t>
              </a:r>
              <a:endParaRPr lang="cs-CZ" dirty="0"/>
            </a:p>
          </p:txBody>
        </p:sp>
        <p:sp>
          <p:nvSpPr>
            <p:cNvPr id="7" name="TextovéPole 6"/>
            <p:cNvSpPr txBox="1"/>
            <p:nvPr/>
          </p:nvSpPr>
          <p:spPr>
            <a:xfrm>
              <a:off x="549154" y="5438775"/>
              <a:ext cx="108071" cy="369332"/>
            </a:xfrm>
            <a:prstGeom prst="rect">
              <a:avLst/>
            </a:prstGeom>
            <a:noFill/>
          </p:spPr>
          <p:txBody>
            <a:bodyPr wrap="square" rtlCol="0">
              <a:spAutoFit/>
            </a:bodyPr>
            <a:lstStyle/>
            <a:p>
              <a:r>
                <a:rPr lang="cs-CZ" dirty="0" smtClean="0"/>
                <a:t>0</a:t>
              </a:r>
              <a:endParaRPr lang="cs-CZ" dirty="0"/>
            </a:p>
          </p:txBody>
        </p:sp>
        <p:sp>
          <p:nvSpPr>
            <p:cNvPr id="8" name="TextovéPole 7"/>
            <p:cNvSpPr txBox="1"/>
            <p:nvPr/>
          </p:nvSpPr>
          <p:spPr>
            <a:xfrm>
              <a:off x="533402" y="3535174"/>
              <a:ext cx="246091" cy="373625"/>
            </a:xfrm>
            <a:prstGeom prst="rect">
              <a:avLst/>
            </a:prstGeom>
            <a:noFill/>
          </p:spPr>
          <p:txBody>
            <a:bodyPr wrap="square" rtlCol="0">
              <a:spAutoFit/>
            </a:bodyPr>
            <a:lstStyle/>
            <a:p>
              <a:r>
                <a:rPr lang="cs-CZ" dirty="0" smtClean="0"/>
                <a:t>2</a:t>
              </a:r>
              <a:endParaRPr lang="cs-CZ" dirty="0"/>
            </a:p>
          </p:txBody>
        </p:sp>
        <p:sp>
          <p:nvSpPr>
            <p:cNvPr id="9" name="TextovéPole 8"/>
            <p:cNvSpPr txBox="1"/>
            <p:nvPr/>
          </p:nvSpPr>
          <p:spPr>
            <a:xfrm>
              <a:off x="538073" y="2660366"/>
              <a:ext cx="301686" cy="369332"/>
            </a:xfrm>
            <a:prstGeom prst="rect">
              <a:avLst/>
            </a:prstGeom>
            <a:noFill/>
          </p:spPr>
          <p:txBody>
            <a:bodyPr wrap="none" rtlCol="0">
              <a:spAutoFit/>
            </a:bodyPr>
            <a:lstStyle/>
            <a:p>
              <a:r>
                <a:rPr lang="cs-CZ" dirty="0" smtClean="0"/>
                <a:t>3</a:t>
              </a:r>
              <a:endParaRPr lang="cs-CZ" dirty="0"/>
            </a:p>
          </p:txBody>
        </p:sp>
        <p:grpSp>
          <p:nvGrpSpPr>
            <p:cNvPr id="10" name="Skupina 9"/>
            <p:cNvGrpSpPr/>
            <p:nvPr/>
          </p:nvGrpSpPr>
          <p:grpSpPr>
            <a:xfrm rot="16200000">
              <a:off x="305546" y="3901859"/>
              <a:ext cx="766743" cy="1024830"/>
              <a:chOff x="8296275" y="5318820"/>
              <a:chExt cx="2914650" cy="1024830"/>
            </a:xfrm>
          </p:grpSpPr>
          <p:sp>
            <p:nvSpPr>
              <p:cNvPr id="50" name="Volný tvar 49"/>
              <p:cNvSpPr/>
              <p:nvPr/>
            </p:nvSpPr>
            <p:spPr>
              <a:xfrm>
                <a:off x="8296275" y="5318820"/>
                <a:ext cx="2914650" cy="996255"/>
              </a:xfrm>
              <a:custGeom>
                <a:avLst/>
                <a:gdLst>
                  <a:gd name="connsiteX0" fmla="*/ 0 w 2914650"/>
                  <a:gd name="connsiteY0" fmla="*/ 967680 h 996255"/>
                  <a:gd name="connsiteX1" fmla="*/ 238125 w 2914650"/>
                  <a:gd name="connsiteY1" fmla="*/ 872430 h 996255"/>
                  <a:gd name="connsiteX2" fmla="*/ 476250 w 2914650"/>
                  <a:gd name="connsiteY2" fmla="*/ 500955 h 996255"/>
                  <a:gd name="connsiteX3" fmla="*/ 695325 w 2914650"/>
                  <a:gd name="connsiteY3" fmla="*/ 43755 h 996255"/>
                  <a:gd name="connsiteX4" fmla="*/ 1000125 w 2914650"/>
                  <a:gd name="connsiteY4" fmla="*/ 72330 h 996255"/>
                  <a:gd name="connsiteX5" fmla="*/ 1266825 w 2914650"/>
                  <a:gd name="connsiteY5" fmla="*/ 520005 h 996255"/>
                  <a:gd name="connsiteX6" fmla="*/ 1657350 w 2914650"/>
                  <a:gd name="connsiteY6" fmla="*/ 739080 h 996255"/>
                  <a:gd name="connsiteX7" fmla="*/ 2428875 w 2914650"/>
                  <a:gd name="connsiteY7" fmla="*/ 939105 h 996255"/>
                  <a:gd name="connsiteX8" fmla="*/ 2914650 w 2914650"/>
                  <a:gd name="connsiteY8" fmla="*/ 996255 h 99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4650" h="996255">
                    <a:moveTo>
                      <a:pt x="0" y="967680"/>
                    </a:moveTo>
                    <a:cubicBezTo>
                      <a:pt x="79375" y="958948"/>
                      <a:pt x="158750" y="950217"/>
                      <a:pt x="238125" y="872430"/>
                    </a:cubicBezTo>
                    <a:cubicBezTo>
                      <a:pt x="317500" y="794643"/>
                      <a:pt x="400050" y="639068"/>
                      <a:pt x="476250" y="500955"/>
                    </a:cubicBezTo>
                    <a:cubicBezTo>
                      <a:pt x="552450" y="362842"/>
                      <a:pt x="608013" y="115192"/>
                      <a:pt x="695325" y="43755"/>
                    </a:cubicBezTo>
                    <a:cubicBezTo>
                      <a:pt x="782638" y="-27683"/>
                      <a:pt x="904875" y="-7045"/>
                      <a:pt x="1000125" y="72330"/>
                    </a:cubicBezTo>
                    <a:cubicBezTo>
                      <a:pt x="1095375" y="151705"/>
                      <a:pt x="1157288" y="408880"/>
                      <a:pt x="1266825" y="520005"/>
                    </a:cubicBezTo>
                    <a:cubicBezTo>
                      <a:pt x="1376363" y="631130"/>
                      <a:pt x="1463675" y="669230"/>
                      <a:pt x="1657350" y="739080"/>
                    </a:cubicBezTo>
                    <a:cubicBezTo>
                      <a:pt x="1851025" y="808930"/>
                      <a:pt x="2219325" y="896243"/>
                      <a:pt x="2428875" y="939105"/>
                    </a:cubicBezTo>
                    <a:cubicBezTo>
                      <a:pt x="2638425" y="981967"/>
                      <a:pt x="2776537" y="989111"/>
                      <a:pt x="2914650" y="9962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cxnSp>
            <p:nvCxnSpPr>
              <p:cNvPr id="51" name="Přímá spojnice 50"/>
              <p:cNvCxnSpPr/>
              <p:nvPr/>
            </p:nvCxnSpPr>
            <p:spPr>
              <a:xfrm>
                <a:off x="8296275" y="6343650"/>
                <a:ext cx="29146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11" name="Skupina 10"/>
            <p:cNvGrpSpPr/>
            <p:nvPr/>
          </p:nvGrpSpPr>
          <p:grpSpPr>
            <a:xfrm rot="16200000">
              <a:off x="719383" y="3774865"/>
              <a:ext cx="1145054" cy="1024830"/>
              <a:chOff x="8296275" y="5318820"/>
              <a:chExt cx="2914650" cy="1024830"/>
            </a:xfrm>
          </p:grpSpPr>
          <p:sp>
            <p:nvSpPr>
              <p:cNvPr id="48" name="Volný tvar 47"/>
              <p:cNvSpPr/>
              <p:nvPr/>
            </p:nvSpPr>
            <p:spPr>
              <a:xfrm>
                <a:off x="8296275" y="5318820"/>
                <a:ext cx="2914650" cy="996255"/>
              </a:xfrm>
              <a:custGeom>
                <a:avLst/>
                <a:gdLst>
                  <a:gd name="connsiteX0" fmla="*/ 0 w 2914650"/>
                  <a:gd name="connsiteY0" fmla="*/ 967680 h 996255"/>
                  <a:gd name="connsiteX1" fmla="*/ 238125 w 2914650"/>
                  <a:gd name="connsiteY1" fmla="*/ 872430 h 996255"/>
                  <a:gd name="connsiteX2" fmla="*/ 476250 w 2914650"/>
                  <a:gd name="connsiteY2" fmla="*/ 500955 h 996255"/>
                  <a:gd name="connsiteX3" fmla="*/ 695325 w 2914650"/>
                  <a:gd name="connsiteY3" fmla="*/ 43755 h 996255"/>
                  <a:gd name="connsiteX4" fmla="*/ 1000125 w 2914650"/>
                  <a:gd name="connsiteY4" fmla="*/ 72330 h 996255"/>
                  <a:gd name="connsiteX5" fmla="*/ 1266825 w 2914650"/>
                  <a:gd name="connsiteY5" fmla="*/ 520005 h 996255"/>
                  <a:gd name="connsiteX6" fmla="*/ 1657350 w 2914650"/>
                  <a:gd name="connsiteY6" fmla="*/ 739080 h 996255"/>
                  <a:gd name="connsiteX7" fmla="*/ 2428875 w 2914650"/>
                  <a:gd name="connsiteY7" fmla="*/ 939105 h 996255"/>
                  <a:gd name="connsiteX8" fmla="*/ 2914650 w 2914650"/>
                  <a:gd name="connsiteY8" fmla="*/ 996255 h 99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4650" h="996255">
                    <a:moveTo>
                      <a:pt x="0" y="967680"/>
                    </a:moveTo>
                    <a:cubicBezTo>
                      <a:pt x="79375" y="958948"/>
                      <a:pt x="158750" y="950217"/>
                      <a:pt x="238125" y="872430"/>
                    </a:cubicBezTo>
                    <a:cubicBezTo>
                      <a:pt x="317500" y="794643"/>
                      <a:pt x="400050" y="639068"/>
                      <a:pt x="476250" y="500955"/>
                    </a:cubicBezTo>
                    <a:cubicBezTo>
                      <a:pt x="552450" y="362842"/>
                      <a:pt x="608013" y="115192"/>
                      <a:pt x="695325" y="43755"/>
                    </a:cubicBezTo>
                    <a:cubicBezTo>
                      <a:pt x="782638" y="-27683"/>
                      <a:pt x="904875" y="-7045"/>
                      <a:pt x="1000125" y="72330"/>
                    </a:cubicBezTo>
                    <a:cubicBezTo>
                      <a:pt x="1095375" y="151705"/>
                      <a:pt x="1157288" y="408880"/>
                      <a:pt x="1266825" y="520005"/>
                    </a:cubicBezTo>
                    <a:cubicBezTo>
                      <a:pt x="1376363" y="631130"/>
                      <a:pt x="1463675" y="669230"/>
                      <a:pt x="1657350" y="739080"/>
                    </a:cubicBezTo>
                    <a:cubicBezTo>
                      <a:pt x="1851025" y="808930"/>
                      <a:pt x="2219325" y="896243"/>
                      <a:pt x="2428875" y="939105"/>
                    </a:cubicBezTo>
                    <a:cubicBezTo>
                      <a:pt x="2638425" y="981967"/>
                      <a:pt x="2776537" y="989111"/>
                      <a:pt x="2914650" y="9962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cxnSp>
            <p:nvCxnSpPr>
              <p:cNvPr id="49" name="Přímá spojnice 48"/>
              <p:cNvCxnSpPr/>
              <p:nvPr/>
            </p:nvCxnSpPr>
            <p:spPr>
              <a:xfrm>
                <a:off x="8296275" y="6343650"/>
                <a:ext cx="29146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12" name="Skupina 11"/>
            <p:cNvGrpSpPr/>
            <p:nvPr/>
          </p:nvGrpSpPr>
          <p:grpSpPr>
            <a:xfrm rot="16200000">
              <a:off x="1128580" y="3717715"/>
              <a:ext cx="1430804" cy="1024830"/>
              <a:chOff x="8296275" y="5318820"/>
              <a:chExt cx="2914650" cy="1024830"/>
            </a:xfrm>
          </p:grpSpPr>
          <p:sp>
            <p:nvSpPr>
              <p:cNvPr id="46" name="Volný tvar 45"/>
              <p:cNvSpPr/>
              <p:nvPr/>
            </p:nvSpPr>
            <p:spPr>
              <a:xfrm>
                <a:off x="8296275" y="5318820"/>
                <a:ext cx="2914650" cy="996255"/>
              </a:xfrm>
              <a:custGeom>
                <a:avLst/>
                <a:gdLst>
                  <a:gd name="connsiteX0" fmla="*/ 0 w 2914650"/>
                  <a:gd name="connsiteY0" fmla="*/ 967680 h 996255"/>
                  <a:gd name="connsiteX1" fmla="*/ 238125 w 2914650"/>
                  <a:gd name="connsiteY1" fmla="*/ 872430 h 996255"/>
                  <a:gd name="connsiteX2" fmla="*/ 476250 w 2914650"/>
                  <a:gd name="connsiteY2" fmla="*/ 500955 h 996255"/>
                  <a:gd name="connsiteX3" fmla="*/ 695325 w 2914650"/>
                  <a:gd name="connsiteY3" fmla="*/ 43755 h 996255"/>
                  <a:gd name="connsiteX4" fmla="*/ 1000125 w 2914650"/>
                  <a:gd name="connsiteY4" fmla="*/ 72330 h 996255"/>
                  <a:gd name="connsiteX5" fmla="*/ 1266825 w 2914650"/>
                  <a:gd name="connsiteY5" fmla="*/ 520005 h 996255"/>
                  <a:gd name="connsiteX6" fmla="*/ 1657350 w 2914650"/>
                  <a:gd name="connsiteY6" fmla="*/ 739080 h 996255"/>
                  <a:gd name="connsiteX7" fmla="*/ 2428875 w 2914650"/>
                  <a:gd name="connsiteY7" fmla="*/ 939105 h 996255"/>
                  <a:gd name="connsiteX8" fmla="*/ 2914650 w 2914650"/>
                  <a:gd name="connsiteY8" fmla="*/ 996255 h 99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4650" h="996255">
                    <a:moveTo>
                      <a:pt x="0" y="967680"/>
                    </a:moveTo>
                    <a:cubicBezTo>
                      <a:pt x="79375" y="958948"/>
                      <a:pt x="158750" y="950217"/>
                      <a:pt x="238125" y="872430"/>
                    </a:cubicBezTo>
                    <a:cubicBezTo>
                      <a:pt x="317500" y="794643"/>
                      <a:pt x="400050" y="639068"/>
                      <a:pt x="476250" y="500955"/>
                    </a:cubicBezTo>
                    <a:cubicBezTo>
                      <a:pt x="552450" y="362842"/>
                      <a:pt x="608013" y="115192"/>
                      <a:pt x="695325" y="43755"/>
                    </a:cubicBezTo>
                    <a:cubicBezTo>
                      <a:pt x="782638" y="-27683"/>
                      <a:pt x="904875" y="-7045"/>
                      <a:pt x="1000125" y="72330"/>
                    </a:cubicBezTo>
                    <a:cubicBezTo>
                      <a:pt x="1095375" y="151705"/>
                      <a:pt x="1157288" y="408880"/>
                      <a:pt x="1266825" y="520005"/>
                    </a:cubicBezTo>
                    <a:cubicBezTo>
                      <a:pt x="1376363" y="631130"/>
                      <a:pt x="1463675" y="669230"/>
                      <a:pt x="1657350" y="739080"/>
                    </a:cubicBezTo>
                    <a:cubicBezTo>
                      <a:pt x="1851025" y="808930"/>
                      <a:pt x="2219325" y="896243"/>
                      <a:pt x="2428875" y="939105"/>
                    </a:cubicBezTo>
                    <a:cubicBezTo>
                      <a:pt x="2638425" y="981967"/>
                      <a:pt x="2776537" y="989111"/>
                      <a:pt x="2914650" y="9962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cxnSp>
            <p:nvCxnSpPr>
              <p:cNvPr id="47" name="Přímá spojnice 46"/>
              <p:cNvCxnSpPr/>
              <p:nvPr/>
            </p:nvCxnSpPr>
            <p:spPr>
              <a:xfrm>
                <a:off x="8296275" y="6343650"/>
                <a:ext cx="29146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13" name="Skupina 12"/>
            <p:cNvGrpSpPr/>
            <p:nvPr/>
          </p:nvGrpSpPr>
          <p:grpSpPr>
            <a:xfrm rot="16200000">
              <a:off x="1792241" y="3651818"/>
              <a:ext cx="1660961" cy="1024830"/>
              <a:chOff x="8296275" y="5318820"/>
              <a:chExt cx="2914650" cy="1024830"/>
            </a:xfrm>
          </p:grpSpPr>
          <p:sp>
            <p:nvSpPr>
              <p:cNvPr id="44" name="Volný tvar 43"/>
              <p:cNvSpPr/>
              <p:nvPr/>
            </p:nvSpPr>
            <p:spPr>
              <a:xfrm>
                <a:off x="8296275" y="5318820"/>
                <a:ext cx="2914650" cy="996255"/>
              </a:xfrm>
              <a:custGeom>
                <a:avLst/>
                <a:gdLst>
                  <a:gd name="connsiteX0" fmla="*/ 0 w 2914650"/>
                  <a:gd name="connsiteY0" fmla="*/ 967680 h 996255"/>
                  <a:gd name="connsiteX1" fmla="*/ 238125 w 2914650"/>
                  <a:gd name="connsiteY1" fmla="*/ 872430 h 996255"/>
                  <a:gd name="connsiteX2" fmla="*/ 476250 w 2914650"/>
                  <a:gd name="connsiteY2" fmla="*/ 500955 h 996255"/>
                  <a:gd name="connsiteX3" fmla="*/ 695325 w 2914650"/>
                  <a:gd name="connsiteY3" fmla="*/ 43755 h 996255"/>
                  <a:gd name="connsiteX4" fmla="*/ 1000125 w 2914650"/>
                  <a:gd name="connsiteY4" fmla="*/ 72330 h 996255"/>
                  <a:gd name="connsiteX5" fmla="*/ 1266825 w 2914650"/>
                  <a:gd name="connsiteY5" fmla="*/ 520005 h 996255"/>
                  <a:gd name="connsiteX6" fmla="*/ 1657350 w 2914650"/>
                  <a:gd name="connsiteY6" fmla="*/ 739080 h 996255"/>
                  <a:gd name="connsiteX7" fmla="*/ 2428875 w 2914650"/>
                  <a:gd name="connsiteY7" fmla="*/ 939105 h 996255"/>
                  <a:gd name="connsiteX8" fmla="*/ 2914650 w 2914650"/>
                  <a:gd name="connsiteY8" fmla="*/ 996255 h 99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4650" h="996255">
                    <a:moveTo>
                      <a:pt x="0" y="967680"/>
                    </a:moveTo>
                    <a:cubicBezTo>
                      <a:pt x="79375" y="958948"/>
                      <a:pt x="158750" y="950217"/>
                      <a:pt x="238125" y="872430"/>
                    </a:cubicBezTo>
                    <a:cubicBezTo>
                      <a:pt x="317500" y="794643"/>
                      <a:pt x="400050" y="639068"/>
                      <a:pt x="476250" y="500955"/>
                    </a:cubicBezTo>
                    <a:cubicBezTo>
                      <a:pt x="552450" y="362842"/>
                      <a:pt x="608013" y="115192"/>
                      <a:pt x="695325" y="43755"/>
                    </a:cubicBezTo>
                    <a:cubicBezTo>
                      <a:pt x="782638" y="-27683"/>
                      <a:pt x="904875" y="-7045"/>
                      <a:pt x="1000125" y="72330"/>
                    </a:cubicBezTo>
                    <a:cubicBezTo>
                      <a:pt x="1095375" y="151705"/>
                      <a:pt x="1157288" y="408880"/>
                      <a:pt x="1266825" y="520005"/>
                    </a:cubicBezTo>
                    <a:cubicBezTo>
                      <a:pt x="1376363" y="631130"/>
                      <a:pt x="1463675" y="669230"/>
                      <a:pt x="1657350" y="739080"/>
                    </a:cubicBezTo>
                    <a:cubicBezTo>
                      <a:pt x="1851025" y="808930"/>
                      <a:pt x="2219325" y="896243"/>
                      <a:pt x="2428875" y="939105"/>
                    </a:cubicBezTo>
                    <a:cubicBezTo>
                      <a:pt x="2638425" y="981967"/>
                      <a:pt x="2776537" y="989111"/>
                      <a:pt x="2914650" y="9962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cxnSp>
            <p:nvCxnSpPr>
              <p:cNvPr id="45" name="Přímá spojnice 44"/>
              <p:cNvCxnSpPr/>
              <p:nvPr/>
            </p:nvCxnSpPr>
            <p:spPr>
              <a:xfrm>
                <a:off x="8296275" y="6343650"/>
                <a:ext cx="29146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14" name="Skupina 13"/>
            <p:cNvGrpSpPr/>
            <p:nvPr/>
          </p:nvGrpSpPr>
          <p:grpSpPr>
            <a:xfrm rot="16200000">
              <a:off x="2396788" y="3594667"/>
              <a:ext cx="1832415" cy="1024830"/>
              <a:chOff x="8296275" y="5318820"/>
              <a:chExt cx="2914650" cy="1024830"/>
            </a:xfrm>
          </p:grpSpPr>
          <p:sp>
            <p:nvSpPr>
              <p:cNvPr id="42" name="Volný tvar 41"/>
              <p:cNvSpPr/>
              <p:nvPr/>
            </p:nvSpPr>
            <p:spPr>
              <a:xfrm>
                <a:off x="8296275" y="5318820"/>
                <a:ext cx="2914650" cy="996255"/>
              </a:xfrm>
              <a:custGeom>
                <a:avLst/>
                <a:gdLst>
                  <a:gd name="connsiteX0" fmla="*/ 0 w 2914650"/>
                  <a:gd name="connsiteY0" fmla="*/ 967680 h 996255"/>
                  <a:gd name="connsiteX1" fmla="*/ 238125 w 2914650"/>
                  <a:gd name="connsiteY1" fmla="*/ 872430 h 996255"/>
                  <a:gd name="connsiteX2" fmla="*/ 476250 w 2914650"/>
                  <a:gd name="connsiteY2" fmla="*/ 500955 h 996255"/>
                  <a:gd name="connsiteX3" fmla="*/ 695325 w 2914650"/>
                  <a:gd name="connsiteY3" fmla="*/ 43755 h 996255"/>
                  <a:gd name="connsiteX4" fmla="*/ 1000125 w 2914650"/>
                  <a:gd name="connsiteY4" fmla="*/ 72330 h 996255"/>
                  <a:gd name="connsiteX5" fmla="*/ 1266825 w 2914650"/>
                  <a:gd name="connsiteY5" fmla="*/ 520005 h 996255"/>
                  <a:gd name="connsiteX6" fmla="*/ 1657350 w 2914650"/>
                  <a:gd name="connsiteY6" fmla="*/ 739080 h 996255"/>
                  <a:gd name="connsiteX7" fmla="*/ 2428875 w 2914650"/>
                  <a:gd name="connsiteY7" fmla="*/ 939105 h 996255"/>
                  <a:gd name="connsiteX8" fmla="*/ 2914650 w 2914650"/>
                  <a:gd name="connsiteY8" fmla="*/ 996255 h 99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4650" h="996255">
                    <a:moveTo>
                      <a:pt x="0" y="967680"/>
                    </a:moveTo>
                    <a:cubicBezTo>
                      <a:pt x="79375" y="958948"/>
                      <a:pt x="158750" y="950217"/>
                      <a:pt x="238125" y="872430"/>
                    </a:cubicBezTo>
                    <a:cubicBezTo>
                      <a:pt x="317500" y="794643"/>
                      <a:pt x="400050" y="639068"/>
                      <a:pt x="476250" y="500955"/>
                    </a:cubicBezTo>
                    <a:cubicBezTo>
                      <a:pt x="552450" y="362842"/>
                      <a:pt x="608013" y="115192"/>
                      <a:pt x="695325" y="43755"/>
                    </a:cubicBezTo>
                    <a:cubicBezTo>
                      <a:pt x="782638" y="-27683"/>
                      <a:pt x="904875" y="-7045"/>
                      <a:pt x="1000125" y="72330"/>
                    </a:cubicBezTo>
                    <a:cubicBezTo>
                      <a:pt x="1095375" y="151705"/>
                      <a:pt x="1157288" y="408880"/>
                      <a:pt x="1266825" y="520005"/>
                    </a:cubicBezTo>
                    <a:cubicBezTo>
                      <a:pt x="1376363" y="631130"/>
                      <a:pt x="1463675" y="669230"/>
                      <a:pt x="1657350" y="739080"/>
                    </a:cubicBezTo>
                    <a:cubicBezTo>
                      <a:pt x="1851025" y="808930"/>
                      <a:pt x="2219325" y="896243"/>
                      <a:pt x="2428875" y="939105"/>
                    </a:cubicBezTo>
                    <a:cubicBezTo>
                      <a:pt x="2638425" y="981967"/>
                      <a:pt x="2776537" y="989111"/>
                      <a:pt x="2914650" y="9962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cxnSp>
            <p:nvCxnSpPr>
              <p:cNvPr id="43" name="Přímá spojnice 42"/>
              <p:cNvCxnSpPr/>
              <p:nvPr/>
            </p:nvCxnSpPr>
            <p:spPr>
              <a:xfrm>
                <a:off x="8296275" y="6343650"/>
                <a:ext cx="29146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15" name="Skupina 14"/>
            <p:cNvGrpSpPr/>
            <p:nvPr/>
          </p:nvGrpSpPr>
          <p:grpSpPr>
            <a:xfrm rot="16200000">
              <a:off x="2915614" y="3518467"/>
              <a:ext cx="2022914" cy="1024830"/>
              <a:chOff x="8296275" y="5318820"/>
              <a:chExt cx="2914650" cy="1024830"/>
            </a:xfrm>
          </p:grpSpPr>
          <p:sp>
            <p:nvSpPr>
              <p:cNvPr id="40" name="Volný tvar 39"/>
              <p:cNvSpPr/>
              <p:nvPr/>
            </p:nvSpPr>
            <p:spPr>
              <a:xfrm>
                <a:off x="8296275" y="5318820"/>
                <a:ext cx="2914650" cy="996255"/>
              </a:xfrm>
              <a:custGeom>
                <a:avLst/>
                <a:gdLst>
                  <a:gd name="connsiteX0" fmla="*/ 0 w 2914650"/>
                  <a:gd name="connsiteY0" fmla="*/ 967680 h 996255"/>
                  <a:gd name="connsiteX1" fmla="*/ 238125 w 2914650"/>
                  <a:gd name="connsiteY1" fmla="*/ 872430 h 996255"/>
                  <a:gd name="connsiteX2" fmla="*/ 476250 w 2914650"/>
                  <a:gd name="connsiteY2" fmla="*/ 500955 h 996255"/>
                  <a:gd name="connsiteX3" fmla="*/ 695325 w 2914650"/>
                  <a:gd name="connsiteY3" fmla="*/ 43755 h 996255"/>
                  <a:gd name="connsiteX4" fmla="*/ 1000125 w 2914650"/>
                  <a:gd name="connsiteY4" fmla="*/ 72330 h 996255"/>
                  <a:gd name="connsiteX5" fmla="*/ 1266825 w 2914650"/>
                  <a:gd name="connsiteY5" fmla="*/ 520005 h 996255"/>
                  <a:gd name="connsiteX6" fmla="*/ 1657350 w 2914650"/>
                  <a:gd name="connsiteY6" fmla="*/ 739080 h 996255"/>
                  <a:gd name="connsiteX7" fmla="*/ 2428875 w 2914650"/>
                  <a:gd name="connsiteY7" fmla="*/ 939105 h 996255"/>
                  <a:gd name="connsiteX8" fmla="*/ 2914650 w 2914650"/>
                  <a:gd name="connsiteY8" fmla="*/ 996255 h 99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4650" h="996255">
                    <a:moveTo>
                      <a:pt x="0" y="967680"/>
                    </a:moveTo>
                    <a:cubicBezTo>
                      <a:pt x="79375" y="958948"/>
                      <a:pt x="158750" y="950217"/>
                      <a:pt x="238125" y="872430"/>
                    </a:cubicBezTo>
                    <a:cubicBezTo>
                      <a:pt x="317500" y="794643"/>
                      <a:pt x="400050" y="639068"/>
                      <a:pt x="476250" y="500955"/>
                    </a:cubicBezTo>
                    <a:cubicBezTo>
                      <a:pt x="552450" y="362842"/>
                      <a:pt x="608013" y="115192"/>
                      <a:pt x="695325" y="43755"/>
                    </a:cubicBezTo>
                    <a:cubicBezTo>
                      <a:pt x="782638" y="-27683"/>
                      <a:pt x="904875" y="-7045"/>
                      <a:pt x="1000125" y="72330"/>
                    </a:cubicBezTo>
                    <a:cubicBezTo>
                      <a:pt x="1095375" y="151705"/>
                      <a:pt x="1157288" y="408880"/>
                      <a:pt x="1266825" y="520005"/>
                    </a:cubicBezTo>
                    <a:cubicBezTo>
                      <a:pt x="1376363" y="631130"/>
                      <a:pt x="1463675" y="669230"/>
                      <a:pt x="1657350" y="739080"/>
                    </a:cubicBezTo>
                    <a:cubicBezTo>
                      <a:pt x="1851025" y="808930"/>
                      <a:pt x="2219325" y="896243"/>
                      <a:pt x="2428875" y="939105"/>
                    </a:cubicBezTo>
                    <a:cubicBezTo>
                      <a:pt x="2638425" y="981967"/>
                      <a:pt x="2776537" y="989111"/>
                      <a:pt x="2914650" y="9962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cxnSp>
            <p:nvCxnSpPr>
              <p:cNvPr id="41" name="Přímá spojnice 40"/>
              <p:cNvCxnSpPr/>
              <p:nvPr/>
            </p:nvCxnSpPr>
            <p:spPr>
              <a:xfrm>
                <a:off x="8296275" y="6343650"/>
                <a:ext cx="29146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16" name="Skupina 15"/>
            <p:cNvGrpSpPr/>
            <p:nvPr/>
          </p:nvGrpSpPr>
          <p:grpSpPr>
            <a:xfrm rot="16200000">
              <a:off x="3391082" y="3427201"/>
              <a:ext cx="2335682" cy="1024830"/>
              <a:chOff x="8296275" y="5318820"/>
              <a:chExt cx="2914650" cy="1024830"/>
            </a:xfrm>
          </p:grpSpPr>
          <p:sp>
            <p:nvSpPr>
              <p:cNvPr id="38" name="Volný tvar 37"/>
              <p:cNvSpPr/>
              <p:nvPr/>
            </p:nvSpPr>
            <p:spPr>
              <a:xfrm>
                <a:off x="8296275" y="5318820"/>
                <a:ext cx="2914650" cy="996255"/>
              </a:xfrm>
              <a:custGeom>
                <a:avLst/>
                <a:gdLst>
                  <a:gd name="connsiteX0" fmla="*/ 0 w 2914650"/>
                  <a:gd name="connsiteY0" fmla="*/ 967680 h 996255"/>
                  <a:gd name="connsiteX1" fmla="*/ 238125 w 2914650"/>
                  <a:gd name="connsiteY1" fmla="*/ 872430 h 996255"/>
                  <a:gd name="connsiteX2" fmla="*/ 476250 w 2914650"/>
                  <a:gd name="connsiteY2" fmla="*/ 500955 h 996255"/>
                  <a:gd name="connsiteX3" fmla="*/ 695325 w 2914650"/>
                  <a:gd name="connsiteY3" fmla="*/ 43755 h 996255"/>
                  <a:gd name="connsiteX4" fmla="*/ 1000125 w 2914650"/>
                  <a:gd name="connsiteY4" fmla="*/ 72330 h 996255"/>
                  <a:gd name="connsiteX5" fmla="*/ 1266825 w 2914650"/>
                  <a:gd name="connsiteY5" fmla="*/ 520005 h 996255"/>
                  <a:gd name="connsiteX6" fmla="*/ 1657350 w 2914650"/>
                  <a:gd name="connsiteY6" fmla="*/ 739080 h 996255"/>
                  <a:gd name="connsiteX7" fmla="*/ 2428875 w 2914650"/>
                  <a:gd name="connsiteY7" fmla="*/ 939105 h 996255"/>
                  <a:gd name="connsiteX8" fmla="*/ 2914650 w 2914650"/>
                  <a:gd name="connsiteY8" fmla="*/ 996255 h 99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4650" h="996255">
                    <a:moveTo>
                      <a:pt x="0" y="967680"/>
                    </a:moveTo>
                    <a:cubicBezTo>
                      <a:pt x="79375" y="958948"/>
                      <a:pt x="158750" y="950217"/>
                      <a:pt x="238125" y="872430"/>
                    </a:cubicBezTo>
                    <a:cubicBezTo>
                      <a:pt x="317500" y="794643"/>
                      <a:pt x="400050" y="639068"/>
                      <a:pt x="476250" y="500955"/>
                    </a:cubicBezTo>
                    <a:cubicBezTo>
                      <a:pt x="552450" y="362842"/>
                      <a:pt x="608013" y="115192"/>
                      <a:pt x="695325" y="43755"/>
                    </a:cubicBezTo>
                    <a:cubicBezTo>
                      <a:pt x="782638" y="-27683"/>
                      <a:pt x="904875" y="-7045"/>
                      <a:pt x="1000125" y="72330"/>
                    </a:cubicBezTo>
                    <a:cubicBezTo>
                      <a:pt x="1095375" y="151705"/>
                      <a:pt x="1157288" y="408880"/>
                      <a:pt x="1266825" y="520005"/>
                    </a:cubicBezTo>
                    <a:cubicBezTo>
                      <a:pt x="1376363" y="631130"/>
                      <a:pt x="1463675" y="669230"/>
                      <a:pt x="1657350" y="739080"/>
                    </a:cubicBezTo>
                    <a:cubicBezTo>
                      <a:pt x="1851025" y="808930"/>
                      <a:pt x="2219325" y="896243"/>
                      <a:pt x="2428875" y="939105"/>
                    </a:cubicBezTo>
                    <a:cubicBezTo>
                      <a:pt x="2638425" y="981967"/>
                      <a:pt x="2776537" y="989111"/>
                      <a:pt x="2914650" y="9962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cxnSp>
            <p:nvCxnSpPr>
              <p:cNvPr id="39" name="Přímá spojnice 38"/>
              <p:cNvCxnSpPr/>
              <p:nvPr/>
            </p:nvCxnSpPr>
            <p:spPr>
              <a:xfrm>
                <a:off x="8296275" y="6343650"/>
                <a:ext cx="29146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17" name="Skupina 16"/>
            <p:cNvGrpSpPr/>
            <p:nvPr/>
          </p:nvGrpSpPr>
          <p:grpSpPr>
            <a:xfrm rot="16200000">
              <a:off x="3890078" y="3289866"/>
              <a:ext cx="2670613" cy="1024830"/>
              <a:chOff x="8296275" y="5318820"/>
              <a:chExt cx="2914650" cy="1024830"/>
            </a:xfrm>
          </p:grpSpPr>
          <p:sp>
            <p:nvSpPr>
              <p:cNvPr id="36" name="Volný tvar 35"/>
              <p:cNvSpPr/>
              <p:nvPr/>
            </p:nvSpPr>
            <p:spPr>
              <a:xfrm>
                <a:off x="8296275" y="5318820"/>
                <a:ext cx="2914650" cy="996255"/>
              </a:xfrm>
              <a:custGeom>
                <a:avLst/>
                <a:gdLst>
                  <a:gd name="connsiteX0" fmla="*/ 0 w 2914650"/>
                  <a:gd name="connsiteY0" fmla="*/ 967680 h 996255"/>
                  <a:gd name="connsiteX1" fmla="*/ 238125 w 2914650"/>
                  <a:gd name="connsiteY1" fmla="*/ 872430 h 996255"/>
                  <a:gd name="connsiteX2" fmla="*/ 476250 w 2914650"/>
                  <a:gd name="connsiteY2" fmla="*/ 500955 h 996255"/>
                  <a:gd name="connsiteX3" fmla="*/ 695325 w 2914650"/>
                  <a:gd name="connsiteY3" fmla="*/ 43755 h 996255"/>
                  <a:gd name="connsiteX4" fmla="*/ 1000125 w 2914650"/>
                  <a:gd name="connsiteY4" fmla="*/ 72330 h 996255"/>
                  <a:gd name="connsiteX5" fmla="*/ 1266825 w 2914650"/>
                  <a:gd name="connsiteY5" fmla="*/ 520005 h 996255"/>
                  <a:gd name="connsiteX6" fmla="*/ 1657350 w 2914650"/>
                  <a:gd name="connsiteY6" fmla="*/ 739080 h 996255"/>
                  <a:gd name="connsiteX7" fmla="*/ 2428875 w 2914650"/>
                  <a:gd name="connsiteY7" fmla="*/ 939105 h 996255"/>
                  <a:gd name="connsiteX8" fmla="*/ 2914650 w 2914650"/>
                  <a:gd name="connsiteY8" fmla="*/ 996255 h 99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4650" h="996255">
                    <a:moveTo>
                      <a:pt x="0" y="967680"/>
                    </a:moveTo>
                    <a:cubicBezTo>
                      <a:pt x="79375" y="958948"/>
                      <a:pt x="158750" y="950217"/>
                      <a:pt x="238125" y="872430"/>
                    </a:cubicBezTo>
                    <a:cubicBezTo>
                      <a:pt x="317500" y="794643"/>
                      <a:pt x="400050" y="639068"/>
                      <a:pt x="476250" y="500955"/>
                    </a:cubicBezTo>
                    <a:cubicBezTo>
                      <a:pt x="552450" y="362842"/>
                      <a:pt x="608013" y="115192"/>
                      <a:pt x="695325" y="43755"/>
                    </a:cubicBezTo>
                    <a:cubicBezTo>
                      <a:pt x="782638" y="-27683"/>
                      <a:pt x="904875" y="-7045"/>
                      <a:pt x="1000125" y="72330"/>
                    </a:cubicBezTo>
                    <a:cubicBezTo>
                      <a:pt x="1095375" y="151705"/>
                      <a:pt x="1157288" y="408880"/>
                      <a:pt x="1266825" y="520005"/>
                    </a:cubicBezTo>
                    <a:cubicBezTo>
                      <a:pt x="1376363" y="631130"/>
                      <a:pt x="1463675" y="669230"/>
                      <a:pt x="1657350" y="739080"/>
                    </a:cubicBezTo>
                    <a:cubicBezTo>
                      <a:pt x="1851025" y="808930"/>
                      <a:pt x="2219325" y="896243"/>
                      <a:pt x="2428875" y="939105"/>
                    </a:cubicBezTo>
                    <a:cubicBezTo>
                      <a:pt x="2638425" y="981967"/>
                      <a:pt x="2776537" y="989111"/>
                      <a:pt x="2914650" y="9962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cxnSp>
            <p:nvCxnSpPr>
              <p:cNvPr id="37" name="Přímá spojnice 36"/>
              <p:cNvCxnSpPr/>
              <p:nvPr/>
            </p:nvCxnSpPr>
            <p:spPr>
              <a:xfrm>
                <a:off x="8296275" y="6343650"/>
                <a:ext cx="29146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18" name="Skupina 17"/>
            <p:cNvGrpSpPr/>
            <p:nvPr/>
          </p:nvGrpSpPr>
          <p:grpSpPr>
            <a:xfrm rot="16200000">
              <a:off x="4437240" y="3236392"/>
              <a:ext cx="2868464" cy="1024830"/>
              <a:chOff x="8296275" y="5318820"/>
              <a:chExt cx="2914650" cy="1024830"/>
            </a:xfrm>
          </p:grpSpPr>
          <p:sp>
            <p:nvSpPr>
              <p:cNvPr id="34" name="Volný tvar 33"/>
              <p:cNvSpPr/>
              <p:nvPr/>
            </p:nvSpPr>
            <p:spPr>
              <a:xfrm>
                <a:off x="8296275" y="5318820"/>
                <a:ext cx="2914650" cy="996255"/>
              </a:xfrm>
              <a:custGeom>
                <a:avLst/>
                <a:gdLst>
                  <a:gd name="connsiteX0" fmla="*/ 0 w 2914650"/>
                  <a:gd name="connsiteY0" fmla="*/ 967680 h 996255"/>
                  <a:gd name="connsiteX1" fmla="*/ 238125 w 2914650"/>
                  <a:gd name="connsiteY1" fmla="*/ 872430 h 996255"/>
                  <a:gd name="connsiteX2" fmla="*/ 476250 w 2914650"/>
                  <a:gd name="connsiteY2" fmla="*/ 500955 h 996255"/>
                  <a:gd name="connsiteX3" fmla="*/ 695325 w 2914650"/>
                  <a:gd name="connsiteY3" fmla="*/ 43755 h 996255"/>
                  <a:gd name="connsiteX4" fmla="*/ 1000125 w 2914650"/>
                  <a:gd name="connsiteY4" fmla="*/ 72330 h 996255"/>
                  <a:gd name="connsiteX5" fmla="*/ 1266825 w 2914650"/>
                  <a:gd name="connsiteY5" fmla="*/ 520005 h 996255"/>
                  <a:gd name="connsiteX6" fmla="*/ 1657350 w 2914650"/>
                  <a:gd name="connsiteY6" fmla="*/ 739080 h 996255"/>
                  <a:gd name="connsiteX7" fmla="*/ 2428875 w 2914650"/>
                  <a:gd name="connsiteY7" fmla="*/ 939105 h 996255"/>
                  <a:gd name="connsiteX8" fmla="*/ 2914650 w 2914650"/>
                  <a:gd name="connsiteY8" fmla="*/ 996255 h 99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4650" h="996255">
                    <a:moveTo>
                      <a:pt x="0" y="967680"/>
                    </a:moveTo>
                    <a:cubicBezTo>
                      <a:pt x="79375" y="958948"/>
                      <a:pt x="158750" y="950217"/>
                      <a:pt x="238125" y="872430"/>
                    </a:cubicBezTo>
                    <a:cubicBezTo>
                      <a:pt x="317500" y="794643"/>
                      <a:pt x="400050" y="639068"/>
                      <a:pt x="476250" y="500955"/>
                    </a:cubicBezTo>
                    <a:cubicBezTo>
                      <a:pt x="552450" y="362842"/>
                      <a:pt x="608013" y="115192"/>
                      <a:pt x="695325" y="43755"/>
                    </a:cubicBezTo>
                    <a:cubicBezTo>
                      <a:pt x="782638" y="-27683"/>
                      <a:pt x="904875" y="-7045"/>
                      <a:pt x="1000125" y="72330"/>
                    </a:cubicBezTo>
                    <a:cubicBezTo>
                      <a:pt x="1095375" y="151705"/>
                      <a:pt x="1157288" y="408880"/>
                      <a:pt x="1266825" y="520005"/>
                    </a:cubicBezTo>
                    <a:cubicBezTo>
                      <a:pt x="1376363" y="631130"/>
                      <a:pt x="1463675" y="669230"/>
                      <a:pt x="1657350" y="739080"/>
                    </a:cubicBezTo>
                    <a:cubicBezTo>
                      <a:pt x="1851025" y="808930"/>
                      <a:pt x="2219325" y="896243"/>
                      <a:pt x="2428875" y="939105"/>
                    </a:cubicBezTo>
                    <a:cubicBezTo>
                      <a:pt x="2638425" y="981967"/>
                      <a:pt x="2776537" y="989111"/>
                      <a:pt x="2914650" y="9962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cxnSp>
            <p:nvCxnSpPr>
              <p:cNvPr id="35" name="Přímá spojnice 34"/>
              <p:cNvCxnSpPr/>
              <p:nvPr/>
            </p:nvCxnSpPr>
            <p:spPr>
              <a:xfrm>
                <a:off x="8296275" y="6343650"/>
                <a:ext cx="29146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19" name="Skupina 18"/>
            <p:cNvGrpSpPr/>
            <p:nvPr/>
          </p:nvGrpSpPr>
          <p:grpSpPr>
            <a:xfrm rot="16200000">
              <a:off x="4976093" y="3235504"/>
              <a:ext cx="3133208" cy="1024830"/>
              <a:chOff x="8296275" y="5318820"/>
              <a:chExt cx="2914650" cy="1024830"/>
            </a:xfrm>
          </p:grpSpPr>
          <p:sp>
            <p:nvSpPr>
              <p:cNvPr id="32" name="Volný tvar 31"/>
              <p:cNvSpPr/>
              <p:nvPr/>
            </p:nvSpPr>
            <p:spPr>
              <a:xfrm>
                <a:off x="8296275" y="5318820"/>
                <a:ext cx="2914650" cy="996255"/>
              </a:xfrm>
              <a:custGeom>
                <a:avLst/>
                <a:gdLst>
                  <a:gd name="connsiteX0" fmla="*/ 0 w 2914650"/>
                  <a:gd name="connsiteY0" fmla="*/ 967680 h 996255"/>
                  <a:gd name="connsiteX1" fmla="*/ 238125 w 2914650"/>
                  <a:gd name="connsiteY1" fmla="*/ 872430 h 996255"/>
                  <a:gd name="connsiteX2" fmla="*/ 476250 w 2914650"/>
                  <a:gd name="connsiteY2" fmla="*/ 500955 h 996255"/>
                  <a:gd name="connsiteX3" fmla="*/ 695325 w 2914650"/>
                  <a:gd name="connsiteY3" fmla="*/ 43755 h 996255"/>
                  <a:gd name="connsiteX4" fmla="*/ 1000125 w 2914650"/>
                  <a:gd name="connsiteY4" fmla="*/ 72330 h 996255"/>
                  <a:gd name="connsiteX5" fmla="*/ 1266825 w 2914650"/>
                  <a:gd name="connsiteY5" fmla="*/ 520005 h 996255"/>
                  <a:gd name="connsiteX6" fmla="*/ 1657350 w 2914650"/>
                  <a:gd name="connsiteY6" fmla="*/ 739080 h 996255"/>
                  <a:gd name="connsiteX7" fmla="*/ 2428875 w 2914650"/>
                  <a:gd name="connsiteY7" fmla="*/ 939105 h 996255"/>
                  <a:gd name="connsiteX8" fmla="*/ 2914650 w 2914650"/>
                  <a:gd name="connsiteY8" fmla="*/ 996255 h 99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4650" h="996255">
                    <a:moveTo>
                      <a:pt x="0" y="967680"/>
                    </a:moveTo>
                    <a:cubicBezTo>
                      <a:pt x="79375" y="958948"/>
                      <a:pt x="158750" y="950217"/>
                      <a:pt x="238125" y="872430"/>
                    </a:cubicBezTo>
                    <a:cubicBezTo>
                      <a:pt x="317500" y="794643"/>
                      <a:pt x="400050" y="639068"/>
                      <a:pt x="476250" y="500955"/>
                    </a:cubicBezTo>
                    <a:cubicBezTo>
                      <a:pt x="552450" y="362842"/>
                      <a:pt x="608013" y="115192"/>
                      <a:pt x="695325" y="43755"/>
                    </a:cubicBezTo>
                    <a:cubicBezTo>
                      <a:pt x="782638" y="-27683"/>
                      <a:pt x="904875" y="-7045"/>
                      <a:pt x="1000125" y="72330"/>
                    </a:cubicBezTo>
                    <a:cubicBezTo>
                      <a:pt x="1095375" y="151705"/>
                      <a:pt x="1157288" y="408880"/>
                      <a:pt x="1266825" y="520005"/>
                    </a:cubicBezTo>
                    <a:cubicBezTo>
                      <a:pt x="1376363" y="631130"/>
                      <a:pt x="1463675" y="669230"/>
                      <a:pt x="1657350" y="739080"/>
                    </a:cubicBezTo>
                    <a:cubicBezTo>
                      <a:pt x="1851025" y="808930"/>
                      <a:pt x="2219325" y="896243"/>
                      <a:pt x="2428875" y="939105"/>
                    </a:cubicBezTo>
                    <a:cubicBezTo>
                      <a:pt x="2638425" y="981967"/>
                      <a:pt x="2776537" y="989111"/>
                      <a:pt x="2914650" y="9962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cxnSp>
            <p:nvCxnSpPr>
              <p:cNvPr id="33" name="Přímá spojnice 32"/>
              <p:cNvCxnSpPr/>
              <p:nvPr/>
            </p:nvCxnSpPr>
            <p:spPr>
              <a:xfrm>
                <a:off x="8296275" y="6343650"/>
                <a:ext cx="29146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20" name="Skupina 19"/>
            <p:cNvGrpSpPr/>
            <p:nvPr/>
          </p:nvGrpSpPr>
          <p:grpSpPr>
            <a:xfrm rot="16200000">
              <a:off x="5469735" y="3116396"/>
              <a:ext cx="3371424" cy="1024830"/>
              <a:chOff x="8296275" y="5318820"/>
              <a:chExt cx="2914650" cy="1024830"/>
            </a:xfrm>
          </p:grpSpPr>
          <p:sp>
            <p:nvSpPr>
              <p:cNvPr id="30" name="Volný tvar 29"/>
              <p:cNvSpPr/>
              <p:nvPr/>
            </p:nvSpPr>
            <p:spPr>
              <a:xfrm>
                <a:off x="8296275" y="5318820"/>
                <a:ext cx="2914650" cy="996255"/>
              </a:xfrm>
              <a:custGeom>
                <a:avLst/>
                <a:gdLst>
                  <a:gd name="connsiteX0" fmla="*/ 0 w 2914650"/>
                  <a:gd name="connsiteY0" fmla="*/ 967680 h 996255"/>
                  <a:gd name="connsiteX1" fmla="*/ 238125 w 2914650"/>
                  <a:gd name="connsiteY1" fmla="*/ 872430 h 996255"/>
                  <a:gd name="connsiteX2" fmla="*/ 476250 w 2914650"/>
                  <a:gd name="connsiteY2" fmla="*/ 500955 h 996255"/>
                  <a:gd name="connsiteX3" fmla="*/ 695325 w 2914650"/>
                  <a:gd name="connsiteY3" fmla="*/ 43755 h 996255"/>
                  <a:gd name="connsiteX4" fmla="*/ 1000125 w 2914650"/>
                  <a:gd name="connsiteY4" fmla="*/ 72330 h 996255"/>
                  <a:gd name="connsiteX5" fmla="*/ 1266825 w 2914650"/>
                  <a:gd name="connsiteY5" fmla="*/ 520005 h 996255"/>
                  <a:gd name="connsiteX6" fmla="*/ 1657350 w 2914650"/>
                  <a:gd name="connsiteY6" fmla="*/ 739080 h 996255"/>
                  <a:gd name="connsiteX7" fmla="*/ 2428875 w 2914650"/>
                  <a:gd name="connsiteY7" fmla="*/ 939105 h 996255"/>
                  <a:gd name="connsiteX8" fmla="*/ 2914650 w 2914650"/>
                  <a:gd name="connsiteY8" fmla="*/ 996255 h 99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4650" h="996255">
                    <a:moveTo>
                      <a:pt x="0" y="967680"/>
                    </a:moveTo>
                    <a:cubicBezTo>
                      <a:pt x="79375" y="958948"/>
                      <a:pt x="158750" y="950217"/>
                      <a:pt x="238125" y="872430"/>
                    </a:cubicBezTo>
                    <a:cubicBezTo>
                      <a:pt x="317500" y="794643"/>
                      <a:pt x="400050" y="639068"/>
                      <a:pt x="476250" y="500955"/>
                    </a:cubicBezTo>
                    <a:cubicBezTo>
                      <a:pt x="552450" y="362842"/>
                      <a:pt x="608013" y="115192"/>
                      <a:pt x="695325" y="43755"/>
                    </a:cubicBezTo>
                    <a:cubicBezTo>
                      <a:pt x="782638" y="-27683"/>
                      <a:pt x="904875" y="-7045"/>
                      <a:pt x="1000125" y="72330"/>
                    </a:cubicBezTo>
                    <a:cubicBezTo>
                      <a:pt x="1095375" y="151705"/>
                      <a:pt x="1157288" y="408880"/>
                      <a:pt x="1266825" y="520005"/>
                    </a:cubicBezTo>
                    <a:cubicBezTo>
                      <a:pt x="1376363" y="631130"/>
                      <a:pt x="1463675" y="669230"/>
                      <a:pt x="1657350" y="739080"/>
                    </a:cubicBezTo>
                    <a:cubicBezTo>
                      <a:pt x="1851025" y="808930"/>
                      <a:pt x="2219325" y="896243"/>
                      <a:pt x="2428875" y="939105"/>
                    </a:cubicBezTo>
                    <a:cubicBezTo>
                      <a:pt x="2638425" y="981967"/>
                      <a:pt x="2776537" y="989111"/>
                      <a:pt x="2914650" y="9962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cxnSp>
            <p:nvCxnSpPr>
              <p:cNvPr id="31" name="Přímá spojnice 30"/>
              <p:cNvCxnSpPr/>
              <p:nvPr/>
            </p:nvCxnSpPr>
            <p:spPr>
              <a:xfrm>
                <a:off x="8296275" y="6343650"/>
                <a:ext cx="29146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21" name="Skupina 20"/>
            <p:cNvGrpSpPr/>
            <p:nvPr/>
          </p:nvGrpSpPr>
          <p:grpSpPr>
            <a:xfrm rot="16200000">
              <a:off x="6085241" y="3091154"/>
              <a:ext cx="3549538" cy="1024830"/>
              <a:chOff x="8296275" y="5318820"/>
              <a:chExt cx="2914650" cy="1024830"/>
            </a:xfrm>
          </p:grpSpPr>
          <p:sp>
            <p:nvSpPr>
              <p:cNvPr id="28" name="Volný tvar 27"/>
              <p:cNvSpPr/>
              <p:nvPr/>
            </p:nvSpPr>
            <p:spPr>
              <a:xfrm>
                <a:off x="8296275" y="5318820"/>
                <a:ext cx="2914650" cy="996255"/>
              </a:xfrm>
              <a:custGeom>
                <a:avLst/>
                <a:gdLst>
                  <a:gd name="connsiteX0" fmla="*/ 0 w 2914650"/>
                  <a:gd name="connsiteY0" fmla="*/ 967680 h 996255"/>
                  <a:gd name="connsiteX1" fmla="*/ 238125 w 2914650"/>
                  <a:gd name="connsiteY1" fmla="*/ 872430 h 996255"/>
                  <a:gd name="connsiteX2" fmla="*/ 476250 w 2914650"/>
                  <a:gd name="connsiteY2" fmla="*/ 500955 h 996255"/>
                  <a:gd name="connsiteX3" fmla="*/ 695325 w 2914650"/>
                  <a:gd name="connsiteY3" fmla="*/ 43755 h 996255"/>
                  <a:gd name="connsiteX4" fmla="*/ 1000125 w 2914650"/>
                  <a:gd name="connsiteY4" fmla="*/ 72330 h 996255"/>
                  <a:gd name="connsiteX5" fmla="*/ 1266825 w 2914650"/>
                  <a:gd name="connsiteY5" fmla="*/ 520005 h 996255"/>
                  <a:gd name="connsiteX6" fmla="*/ 1657350 w 2914650"/>
                  <a:gd name="connsiteY6" fmla="*/ 739080 h 996255"/>
                  <a:gd name="connsiteX7" fmla="*/ 2428875 w 2914650"/>
                  <a:gd name="connsiteY7" fmla="*/ 939105 h 996255"/>
                  <a:gd name="connsiteX8" fmla="*/ 2914650 w 2914650"/>
                  <a:gd name="connsiteY8" fmla="*/ 996255 h 99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4650" h="996255">
                    <a:moveTo>
                      <a:pt x="0" y="967680"/>
                    </a:moveTo>
                    <a:cubicBezTo>
                      <a:pt x="79375" y="958948"/>
                      <a:pt x="158750" y="950217"/>
                      <a:pt x="238125" y="872430"/>
                    </a:cubicBezTo>
                    <a:cubicBezTo>
                      <a:pt x="317500" y="794643"/>
                      <a:pt x="400050" y="639068"/>
                      <a:pt x="476250" y="500955"/>
                    </a:cubicBezTo>
                    <a:cubicBezTo>
                      <a:pt x="552450" y="362842"/>
                      <a:pt x="608013" y="115192"/>
                      <a:pt x="695325" y="43755"/>
                    </a:cubicBezTo>
                    <a:cubicBezTo>
                      <a:pt x="782638" y="-27683"/>
                      <a:pt x="904875" y="-7045"/>
                      <a:pt x="1000125" y="72330"/>
                    </a:cubicBezTo>
                    <a:cubicBezTo>
                      <a:pt x="1095375" y="151705"/>
                      <a:pt x="1157288" y="408880"/>
                      <a:pt x="1266825" y="520005"/>
                    </a:cubicBezTo>
                    <a:cubicBezTo>
                      <a:pt x="1376363" y="631130"/>
                      <a:pt x="1463675" y="669230"/>
                      <a:pt x="1657350" y="739080"/>
                    </a:cubicBezTo>
                    <a:cubicBezTo>
                      <a:pt x="1851025" y="808930"/>
                      <a:pt x="2219325" y="896243"/>
                      <a:pt x="2428875" y="939105"/>
                    </a:cubicBezTo>
                    <a:cubicBezTo>
                      <a:pt x="2638425" y="981967"/>
                      <a:pt x="2776537" y="989111"/>
                      <a:pt x="2914650" y="9962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cxnSp>
            <p:nvCxnSpPr>
              <p:cNvPr id="29" name="Přímá spojnice 28"/>
              <p:cNvCxnSpPr/>
              <p:nvPr/>
            </p:nvCxnSpPr>
            <p:spPr>
              <a:xfrm>
                <a:off x="8296275" y="6343650"/>
                <a:ext cx="29146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22" name="TextovéPole 21"/>
            <p:cNvSpPr txBox="1"/>
            <p:nvPr/>
          </p:nvSpPr>
          <p:spPr>
            <a:xfrm>
              <a:off x="3825410" y="5314524"/>
              <a:ext cx="2080378" cy="369332"/>
            </a:xfrm>
            <a:prstGeom prst="rect">
              <a:avLst/>
            </a:prstGeom>
            <a:noFill/>
          </p:spPr>
          <p:txBody>
            <a:bodyPr wrap="none" rtlCol="0">
              <a:spAutoFit/>
            </a:bodyPr>
            <a:lstStyle/>
            <a:p>
              <a:r>
                <a:rPr lang="cs-CZ" i="1" dirty="0" smtClean="0"/>
                <a:t>Předstih předpovědi</a:t>
              </a:r>
              <a:endParaRPr lang="cs-CZ" i="1" dirty="0"/>
            </a:p>
          </p:txBody>
        </p:sp>
        <p:sp>
          <p:nvSpPr>
            <p:cNvPr id="23" name="TextovéPole 22"/>
            <p:cNvSpPr txBox="1"/>
            <p:nvPr/>
          </p:nvSpPr>
          <p:spPr>
            <a:xfrm rot="16200000">
              <a:off x="-808887" y="3303021"/>
              <a:ext cx="2318070" cy="369332"/>
            </a:xfrm>
            <a:prstGeom prst="rect">
              <a:avLst/>
            </a:prstGeom>
            <a:noFill/>
          </p:spPr>
          <p:txBody>
            <a:bodyPr wrap="none" rtlCol="0">
              <a:spAutoFit/>
            </a:bodyPr>
            <a:lstStyle/>
            <a:p>
              <a:r>
                <a:rPr lang="cs-CZ" i="1" dirty="0" smtClean="0"/>
                <a:t>Velikost odchylky (*dif)</a:t>
              </a:r>
              <a:endParaRPr lang="cs-CZ" i="1" dirty="0"/>
            </a:p>
          </p:txBody>
        </p:sp>
        <p:sp>
          <p:nvSpPr>
            <p:cNvPr id="24" name="TextovéPole 23"/>
            <p:cNvSpPr txBox="1"/>
            <p:nvPr/>
          </p:nvSpPr>
          <p:spPr>
            <a:xfrm>
              <a:off x="1239377" y="1931888"/>
              <a:ext cx="4598631" cy="369332"/>
            </a:xfrm>
            <a:prstGeom prst="rect">
              <a:avLst/>
            </a:prstGeom>
            <a:noFill/>
          </p:spPr>
          <p:txBody>
            <a:bodyPr wrap="none" rtlCol="0">
              <a:spAutoFit/>
            </a:bodyPr>
            <a:lstStyle/>
            <a:p>
              <a:r>
                <a:rPr lang="cs-CZ" i="1" dirty="0" smtClean="0"/>
                <a:t>Modely odchylek pro různý předstih předpovědi</a:t>
              </a:r>
              <a:endParaRPr lang="cs-CZ" i="1" dirty="0"/>
            </a:p>
          </p:txBody>
        </p:sp>
        <p:cxnSp>
          <p:nvCxnSpPr>
            <p:cNvPr id="25" name="Přímá spojnice se šipkou 24"/>
            <p:cNvCxnSpPr>
              <a:stCxn id="24" idx="2"/>
            </p:cNvCxnSpPr>
            <p:nvPr/>
          </p:nvCxnSpPr>
          <p:spPr>
            <a:xfrm>
              <a:off x="3538693" y="2301220"/>
              <a:ext cx="808350" cy="1074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a:stCxn id="24" idx="2"/>
              <a:endCxn id="42" idx="7"/>
            </p:cNvCxnSpPr>
            <p:nvPr/>
          </p:nvCxnSpPr>
          <p:spPr>
            <a:xfrm>
              <a:off x="3538693" y="2301220"/>
              <a:ext cx="200993" cy="1195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a:stCxn id="24" idx="2"/>
            </p:cNvCxnSpPr>
            <p:nvPr/>
          </p:nvCxnSpPr>
          <p:spPr>
            <a:xfrm>
              <a:off x="3538693" y="2301220"/>
              <a:ext cx="1468083" cy="711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2" name="Obdélník 51"/>
          <p:cNvSpPr/>
          <p:nvPr/>
        </p:nvSpPr>
        <p:spPr>
          <a:xfrm>
            <a:off x="103708" y="1080265"/>
            <a:ext cx="7454477" cy="707886"/>
          </a:xfrm>
          <a:prstGeom prst="rect">
            <a:avLst/>
          </a:prstGeom>
        </p:spPr>
        <p:txBody>
          <a:bodyPr wrap="square">
            <a:spAutoFit/>
          </a:bodyPr>
          <a:lstStyle/>
          <a:p>
            <a:pPr marL="342900" lvl="0" indent="-342900">
              <a:buFont typeface="+mj-lt"/>
              <a:buAutoNum type="arabicParenR"/>
            </a:pPr>
            <a:r>
              <a:rPr lang="cs-CZ" sz="2000" dirty="0">
                <a:latin typeface="Calibri" panose="020F0502020204030204" pitchFamily="34" charset="0"/>
                <a:ea typeface="Calibri" panose="020F0502020204030204" pitchFamily="34" charset="0"/>
                <a:cs typeface="Times New Roman" panose="02020603050405020304" pitchFamily="18" charset="0"/>
              </a:rPr>
              <a:t>Získání hydrologických předpovědí, bez vlivu předpovědi srážek</a:t>
            </a:r>
            <a:r>
              <a:rPr lang="cs-CZ" sz="2000" dirty="0" smtClean="0">
                <a:latin typeface="Calibri" panose="020F0502020204030204" pitchFamily="34" charset="0"/>
                <a:ea typeface="Calibri" panose="020F0502020204030204" pitchFamily="34" charset="0"/>
                <a:cs typeface="Times New Roman" panose="02020603050405020304" pitchFamily="18" charset="0"/>
              </a:rPr>
              <a:t>.</a:t>
            </a:r>
            <a:endParaRPr lang="cs-CZ" sz="2000" b="1" dirty="0">
              <a:latin typeface="Times New Roman" panose="02020603050405020304" pitchFamily="18" charset="0"/>
              <a:ea typeface="Times New Roman" panose="02020603050405020304" pitchFamily="18" charset="0"/>
            </a:endParaRPr>
          </a:p>
          <a:p>
            <a:pPr marL="342900" lvl="0" indent="-342900">
              <a:buFont typeface="+mj-lt"/>
              <a:buAutoNum type="arabicParenR"/>
            </a:pPr>
            <a:r>
              <a:rPr lang="cs-CZ" sz="2000" dirty="0">
                <a:latin typeface="Calibri" panose="020F0502020204030204" pitchFamily="34" charset="0"/>
                <a:ea typeface="Calibri" panose="020F0502020204030204" pitchFamily="34" charset="0"/>
                <a:cs typeface="Times New Roman" panose="02020603050405020304" pitchFamily="18" charset="0"/>
              </a:rPr>
              <a:t>Analýza odchylek předpovědí a příprava parametrů pro DRESSING.</a:t>
            </a:r>
          </a:p>
        </p:txBody>
      </p:sp>
    </p:spTree>
    <p:extLst>
      <p:ext uri="{BB962C8B-B14F-4D97-AF65-F5344CB8AC3E}">
        <p14:creationId xmlns:p14="http://schemas.microsoft.com/office/powerpoint/2010/main" val="30450495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p:nvPr/>
        </p:nvPicPr>
        <p:blipFill>
          <a:blip r:embed="rId2" cstate="screen">
            <a:extLst>
              <a:ext uri="{28A0092B-C50C-407E-A947-70E740481C1C}">
                <a14:useLocalDpi xmlns:a14="http://schemas.microsoft.com/office/drawing/2010/main"/>
              </a:ext>
            </a:extLst>
          </a:blip>
          <a:stretch>
            <a:fillRect/>
          </a:stretch>
        </p:blipFill>
        <p:spPr>
          <a:xfrm>
            <a:off x="190228" y="1700808"/>
            <a:ext cx="4320480" cy="2304256"/>
          </a:xfrm>
          <a:prstGeom prst="rect">
            <a:avLst/>
          </a:prstGeom>
        </p:spPr>
      </p:pic>
      <p:pic>
        <p:nvPicPr>
          <p:cNvPr id="4" name="Obrázek 3"/>
          <p:cNvPicPr/>
          <p:nvPr/>
        </p:nvPicPr>
        <p:blipFill>
          <a:blip r:embed="rId3" cstate="screen">
            <a:extLst>
              <a:ext uri="{28A0092B-C50C-407E-A947-70E740481C1C}">
                <a14:useLocalDpi xmlns:a14="http://schemas.microsoft.com/office/drawing/2010/main"/>
              </a:ext>
            </a:extLst>
          </a:blip>
          <a:stretch>
            <a:fillRect/>
          </a:stretch>
        </p:blipFill>
        <p:spPr>
          <a:xfrm>
            <a:off x="5230788" y="1700808"/>
            <a:ext cx="3888432" cy="2304256"/>
          </a:xfrm>
          <a:prstGeom prst="rect">
            <a:avLst/>
          </a:prstGeom>
        </p:spPr>
      </p:pic>
      <p:pic>
        <p:nvPicPr>
          <p:cNvPr id="5" name="Obrázek 4"/>
          <p:cNvPicPr/>
          <p:nvPr/>
        </p:nvPicPr>
        <p:blipFill>
          <a:blip r:embed="rId4" cstate="screen">
            <a:extLst>
              <a:ext uri="{28A0092B-C50C-407E-A947-70E740481C1C}">
                <a14:useLocalDpi xmlns:a14="http://schemas.microsoft.com/office/drawing/2010/main"/>
              </a:ext>
            </a:extLst>
          </a:blip>
          <a:stretch>
            <a:fillRect/>
          </a:stretch>
        </p:blipFill>
        <p:spPr>
          <a:xfrm>
            <a:off x="190227" y="4149080"/>
            <a:ext cx="4320481" cy="2160240"/>
          </a:xfrm>
          <a:prstGeom prst="rect">
            <a:avLst/>
          </a:prstGeom>
        </p:spPr>
      </p:pic>
      <p:pic>
        <p:nvPicPr>
          <p:cNvPr id="6" name="Obrázek 5"/>
          <p:cNvPicPr/>
          <p:nvPr/>
        </p:nvPicPr>
        <p:blipFill>
          <a:blip r:embed="rId5" cstate="screen">
            <a:extLst>
              <a:ext uri="{28A0092B-C50C-407E-A947-70E740481C1C}">
                <a14:useLocalDpi xmlns:a14="http://schemas.microsoft.com/office/drawing/2010/main"/>
              </a:ext>
            </a:extLst>
          </a:blip>
          <a:stretch>
            <a:fillRect/>
          </a:stretch>
        </p:blipFill>
        <p:spPr>
          <a:xfrm>
            <a:off x="5233046" y="4149080"/>
            <a:ext cx="3888431" cy="2237978"/>
          </a:xfrm>
          <a:prstGeom prst="rect">
            <a:avLst/>
          </a:prstGeom>
        </p:spPr>
      </p:pic>
      <p:sp>
        <p:nvSpPr>
          <p:cNvPr id="7" name="Šipka doprava 6"/>
          <p:cNvSpPr/>
          <p:nvPr/>
        </p:nvSpPr>
        <p:spPr>
          <a:xfrm>
            <a:off x="4510708" y="2600523"/>
            <a:ext cx="676275"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 name="Šipka doprava 7"/>
          <p:cNvSpPr/>
          <p:nvPr/>
        </p:nvSpPr>
        <p:spPr>
          <a:xfrm>
            <a:off x="4510708" y="4937918"/>
            <a:ext cx="676275"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0" name="TextovéPole 9"/>
          <p:cNvSpPr txBox="1"/>
          <p:nvPr/>
        </p:nvSpPr>
        <p:spPr>
          <a:xfrm>
            <a:off x="107504" y="404664"/>
            <a:ext cx="8351197" cy="415498"/>
          </a:xfrm>
          <a:prstGeom prst="rect">
            <a:avLst/>
          </a:prstGeom>
          <a:noFill/>
        </p:spPr>
        <p:txBody>
          <a:bodyPr wrap="none" rtlCol="0">
            <a:spAutoFit/>
          </a:bodyPr>
          <a:lstStyle/>
          <a:p>
            <a:r>
              <a:rPr lang="cs-CZ" sz="2100" b="1" dirty="0" smtClean="0"/>
              <a:t>DODATEK 1:  Postprocessing hydro. ansámblových předpovědí</a:t>
            </a:r>
            <a:endParaRPr lang="cs-CZ" sz="2100" b="1" dirty="0"/>
          </a:p>
        </p:txBody>
      </p:sp>
      <p:sp>
        <p:nvSpPr>
          <p:cNvPr id="11" name="TextovéPole 10"/>
          <p:cNvSpPr txBox="1"/>
          <p:nvPr/>
        </p:nvSpPr>
        <p:spPr>
          <a:xfrm>
            <a:off x="107504" y="1121723"/>
            <a:ext cx="5617885" cy="369332"/>
          </a:xfrm>
          <a:prstGeom prst="rect">
            <a:avLst/>
          </a:prstGeom>
          <a:noFill/>
        </p:spPr>
        <p:txBody>
          <a:bodyPr wrap="none" rtlCol="0">
            <a:spAutoFit/>
          </a:bodyPr>
          <a:lstStyle/>
          <a:p>
            <a:r>
              <a:rPr lang="cs-CZ" dirty="0" smtClean="0"/>
              <a:t>Efekt metody dressing na skutečné předpovědi LAEF</a:t>
            </a:r>
            <a:endParaRPr lang="cs-CZ" dirty="0"/>
          </a:p>
        </p:txBody>
      </p:sp>
    </p:spTree>
    <p:extLst>
      <p:ext uri="{BB962C8B-B14F-4D97-AF65-F5344CB8AC3E}">
        <p14:creationId xmlns:p14="http://schemas.microsoft.com/office/powerpoint/2010/main" val="39144371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Šipka doprava 9"/>
          <p:cNvSpPr/>
          <p:nvPr/>
        </p:nvSpPr>
        <p:spPr>
          <a:xfrm>
            <a:off x="4271366" y="2595686"/>
            <a:ext cx="676275"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Šipka doprava 10"/>
          <p:cNvSpPr/>
          <p:nvPr/>
        </p:nvSpPr>
        <p:spPr>
          <a:xfrm>
            <a:off x="4311725" y="5128575"/>
            <a:ext cx="676275"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2" name="Obrázek 11"/>
          <p:cNvPicPr/>
          <p:nvPr/>
        </p:nvPicPr>
        <p:blipFill>
          <a:blip r:embed="rId2" cstate="screen">
            <a:extLst>
              <a:ext uri="{28A0092B-C50C-407E-A947-70E740481C1C}">
                <a14:useLocalDpi xmlns:a14="http://schemas.microsoft.com/office/drawing/2010/main"/>
              </a:ext>
            </a:extLst>
          </a:blip>
          <a:stretch>
            <a:fillRect/>
          </a:stretch>
        </p:blipFill>
        <p:spPr>
          <a:xfrm>
            <a:off x="135261" y="1683189"/>
            <a:ext cx="4176464" cy="2232248"/>
          </a:xfrm>
          <a:prstGeom prst="rect">
            <a:avLst/>
          </a:prstGeom>
        </p:spPr>
      </p:pic>
      <p:pic>
        <p:nvPicPr>
          <p:cNvPr id="13" name="Obrázek 12"/>
          <p:cNvPicPr/>
          <p:nvPr/>
        </p:nvPicPr>
        <p:blipFill>
          <a:blip r:embed="rId3" cstate="screen">
            <a:extLst>
              <a:ext uri="{28A0092B-C50C-407E-A947-70E740481C1C}">
                <a14:useLocalDpi xmlns:a14="http://schemas.microsoft.com/office/drawing/2010/main"/>
              </a:ext>
            </a:extLst>
          </a:blip>
          <a:stretch>
            <a:fillRect/>
          </a:stretch>
        </p:blipFill>
        <p:spPr>
          <a:xfrm>
            <a:off x="4945335" y="1683189"/>
            <a:ext cx="4138412" cy="2304255"/>
          </a:xfrm>
          <a:prstGeom prst="rect">
            <a:avLst/>
          </a:prstGeom>
        </p:spPr>
      </p:pic>
      <p:pic>
        <p:nvPicPr>
          <p:cNvPr id="14" name="Obrázek 13"/>
          <p:cNvPicPr/>
          <p:nvPr/>
        </p:nvPicPr>
        <p:blipFill>
          <a:blip r:embed="rId4" cstate="screen">
            <a:extLst>
              <a:ext uri="{28A0092B-C50C-407E-A947-70E740481C1C}">
                <a14:useLocalDpi xmlns:a14="http://schemas.microsoft.com/office/drawing/2010/main"/>
              </a:ext>
            </a:extLst>
          </a:blip>
          <a:stretch>
            <a:fillRect/>
          </a:stretch>
        </p:blipFill>
        <p:spPr>
          <a:xfrm>
            <a:off x="135260" y="4254253"/>
            <a:ext cx="4176465" cy="2253471"/>
          </a:xfrm>
          <a:prstGeom prst="rect">
            <a:avLst/>
          </a:prstGeom>
        </p:spPr>
      </p:pic>
      <p:pic>
        <p:nvPicPr>
          <p:cNvPr id="15" name="Obrázek 14"/>
          <p:cNvPicPr/>
          <p:nvPr/>
        </p:nvPicPr>
        <p:blipFill>
          <a:blip r:embed="rId5" cstate="screen">
            <a:extLst>
              <a:ext uri="{28A0092B-C50C-407E-A947-70E740481C1C}">
                <a14:useLocalDpi xmlns:a14="http://schemas.microsoft.com/office/drawing/2010/main"/>
              </a:ext>
            </a:extLst>
          </a:blip>
          <a:stretch>
            <a:fillRect/>
          </a:stretch>
        </p:blipFill>
        <p:spPr>
          <a:xfrm>
            <a:off x="4958260" y="4077072"/>
            <a:ext cx="4125488" cy="2430652"/>
          </a:xfrm>
          <a:prstGeom prst="rect">
            <a:avLst/>
          </a:prstGeom>
        </p:spPr>
      </p:pic>
      <p:sp>
        <p:nvSpPr>
          <p:cNvPr id="16" name="TextovéPole 15"/>
          <p:cNvSpPr txBox="1"/>
          <p:nvPr/>
        </p:nvSpPr>
        <p:spPr>
          <a:xfrm>
            <a:off x="107504" y="404664"/>
            <a:ext cx="8351197" cy="415498"/>
          </a:xfrm>
          <a:prstGeom prst="rect">
            <a:avLst/>
          </a:prstGeom>
          <a:noFill/>
        </p:spPr>
        <p:txBody>
          <a:bodyPr wrap="none" rtlCol="0">
            <a:spAutoFit/>
          </a:bodyPr>
          <a:lstStyle/>
          <a:p>
            <a:r>
              <a:rPr lang="cs-CZ" sz="2100" b="1" dirty="0" smtClean="0"/>
              <a:t>DODATEK 1:  Postprocessing hydro. ansámblových předpovědí</a:t>
            </a:r>
            <a:endParaRPr lang="cs-CZ" sz="2100" b="1" dirty="0"/>
          </a:p>
        </p:txBody>
      </p:sp>
      <p:sp>
        <p:nvSpPr>
          <p:cNvPr id="18" name="TextovéPole 17"/>
          <p:cNvSpPr txBox="1"/>
          <p:nvPr/>
        </p:nvSpPr>
        <p:spPr>
          <a:xfrm>
            <a:off x="107504" y="1121723"/>
            <a:ext cx="6583854" cy="369332"/>
          </a:xfrm>
          <a:prstGeom prst="rect">
            <a:avLst/>
          </a:prstGeom>
          <a:noFill/>
        </p:spPr>
        <p:txBody>
          <a:bodyPr wrap="none" rtlCol="0">
            <a:spAutoFit/>
          </a:bodyPr>
          <a:lstStyle/>
          <a:p>
            <a:r>
              <a:rPr lang="cs-CZ" dirty="0" smtClean="0"/>
              <a:t>Efekt metody dressing na skutečné předpovědi ECMWF - ESP</a:t>
            </a:r>
            <a:endParaRPr lang="cs-CZ" dirty="0"/>
          </a:p>
        </p:txBody>
      </p:sp>
    </p:spTree>
    <p:extLst>
      <p:ext uri="{BB962C8B-B14F-4D97-AF65-F5344CB8AC3E}">
        <p14:creationId xmlns:p14="http://schemas.microsoft.com/office/powerpoint/2010/main" val="15627487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1120061" y="638923"/>
            <a:ext cx="6691346" cy="5644139"/>
          </a:xfrm>
          <a:prstGeom prst="rect">
            <a:avLst/>
          </a:prstGeom>
        </p:spPr>
      </p:pic>
    </p:spTree>
    <p:extLst>
      <p:ext uri="{BB962C8B-B14F-4D97-AF65-F5344CB8AC3E}">
        <p14:creationId xmlns:p14="http://schemas.microsoft.com/office/powerpoint/2010/main" val="2491005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Zaoblený obdélník 79"/>
          <p:cNvSpPr/>
          <p:nvPr/>
        </p:nvSpPr>
        <p:spPr>
          <a:xfrm>
            <a:off x="433000" y="2659573"/>
            <a:ext cx="1872506" cy="3816424"/>
          </a:xfrm>
          <a:prstGeom prst="roundRect">
            <a:avLst>
              <a:gd name="adj" fmla="val 48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Obdélník 1"/>
          <p:cNvSpPr/>
          <p:nvPr/>
        </p:nvSpPr>
        <p:spPr>
          <a:xfrm>
            <a:off x="595516" y="5454542"/>
            <a:ext cx="1454219" cy="864096"/>
          </a:xfrm>
          <a:prstGeom prst="rect">
            <a:avLst/>
          </a:prstGeom>
          <a:solidFill>
            <a:schemeClr val="tx2">
              <a:lumMod val="75000"/>
            </a:schemeClr>
          </a:solidFill>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t>NWP model</a:t>
            </a:r>
            <a:endParaRPr lang="cs-CZ" b="1" dirty="0"/>
          </a:p>
        </p:txBody>
      </p:sp>
      <p:sp>
        <p:nvSpPr>
          <p:cNvPr id="52" name="Obdélník 51"/>
          <p:cNvSpPr/>
          <p:nvPr/>
        </p:nvSpPr>
        <p:spPr>
          <a:xfrm>
            <a:off x="585399" y="2848566"/>
            <a:ext cx="1474454" cy="1456270"/>
          </a:xfrm>
          <a:prstGeom prst="rect">
            <a:avLst/>
          </a:prstGeom>
          <a:solidFill>
            <a:schemeClr val="accent2">
              <a:lumMod val="40000"/>
              <a:lumOff val="60000"/>
            </a:schemeClr>
          </a:solidFill>
          <a:ln>
            <a:solidFill>
              <a:srgbClr val="CC0000"/>
            </a:solid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Pozorované hodnoty</a:t>
            </a:r>
          </a:p>
          <a:p>
            <a:pPr algn="ctr"/>
            <a:r>
              <a:rPr lang="cs-CZ" sz="1600" i="1" dirty="0" smtClean="0">
                <a:solidFill>
                  <a:schemeClr val="tx1"/>
                </a:solidFill>
              </a:rPr>
              <a:t>(srážky, teploty, průtoky ….)</a:t>
            </a:r>
            <a:endParaRPr lang="cs-CZ" sz="1600" i="1" dirty="0">
              <a:solidFill>
                <a:schemeClr val="tx1"/>
              </a:solidFill>
            </a:endParaRPr>
          </a:p>
        </p:txBody>
      </p:sp>
      <p:sp>
        <p:nvSpPr>
          <p:cNvPr id="75" name="Obdélník 74"/>
          <p:cNvSpPr/>
          <p:nvPr/>
        </p:nvSpPr>
        <p:spPr>
          <a:xfrm>
            <a:off x="3558900" y="3822653"/>
            <a:ext cx="1252939" cy="147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t>počáteční podmínky (nasycenost)</a:t>
            </a:r>
            <a:endParaRPr lang="cs-CZ" sz="1600" dirty="0"/>
          </a:p>
        </p:txBody>
      </p:sp>
      <p:sp>
        <p:nvSpPr>
          <p:cNvPr id="76" name="Obdélník 75"/>
          <p:cNvSpPr/>
          <p:nvPr/>
        </p:nvSpPr>
        <p:spPr>
          <a:xfrm>
            <a:off x="5042791" y="3822653"/>
            <a:ext cx="954135" cy="147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t>výpočet</a:t>
            </a:r>
            <a:endParaRPr lang="cs-CZ" sz="1600" dirty="0"/>
          </a:p>
        </p:txBody>
      </p:sp>
      <p:sp>
        <p:nvSpPr>
          <p:cNvPr id="81" name="Zaoblený obdélník 80"/>
          <p:cNvSpPr/>
          <p:nvPr/>
        </p:nvSpPr>
        <p:spPr>
          <a:xfrm>
            <a:off x="3405390" y="2659573"/>
            <a:ext cx="4118938" cy="3816423"/>
          </a:xfrm>
          <a:prstGeom prst="roundRect">
            <a:avLst>
              <a:gd name="adj" fmla="val 48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2" name="Šipka doprava 81"/>
          <p:cNvSpPr/>
          <p:nvPr/>
        </p:nvSpPr>
        <p:spPr>
          <a:xfrm>
            <a:off x="2457905" y="3576701"/>
            <a:ext cx="947485" cy="1959877"/>
          </a:xfrm>
          <a:prstGeom prst="rightArrow">
            <a:avLst>
              <a:gd name="adj1" fmla="val 82608"/>
              <a:gd name="adj2" fmla="val 6701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cxnSp>
        <p:nvCxnSpPr>
          <p:cNvPr id="87" name="Přímá spojnice se šipkou 86"/>
          <p:cNvCxnSpPr>
            <a:stCxn id="76" idx="3"/>
            <a:endCxn id="20" idx="1"/>
          </p:cNvCxnSpPr>
          <p:nvPr/>
        </p:nvCxnSpPr>
        <p:spPr>
          <a:xfrm>
            <a:off x="5996926" y="4560097"/>
            <a:ext cx="256094" cy="7688"/>
          </a:xfrm>
          <a:prstGeom prst="straightConnector1">
            <a:avLst/>
          </a:prstGeom>
          <a:ln w="76200">
            <a:solidFill>
              <a:schemeClr val="accent3">
                <a:lumMod val="50000"/>
                <a:alpha val="41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Přímá spojnice se šipkou 194"/>
          <p:cNvCxnSpPr/>
          <p:nvPr/>
        </p:nvCxnSpPr>
        <p:spPr>
          <a:xfrm flipV="1">
            <a:off x="4835691" y="4559725"/>
            <a:ext cx="317444" cy="1"/>
          </a:xfrm>
          <a:prstGeom prst="straightConnector1">
            <a:avLst/>
          </a:prstGeom>
          <a:ln w="76200">
            <a:solidFill>
              <a:schemeClr val="accent3">
                <a:lumMod val="50000"/>
                <a:alpha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1" name="TextovéPole 300"/>
          <p:cNvSpPr txBox="1"/>
          <p:nvPr/>
        </p:nvSpPr>
        <p:spPr>
          <a:xfrm>
            <a:off x="4365840" y="2663900"/>
            <a:ext cx="2198038" cy="369332"/>
          </a:xfrm>
          <a:prstGeom prst="rect">
            <a:avLst/>
          </a:prstGeom>
          <a:noFill/>
        </p:spPr>
        <p:txBody>
          <a:bodyPr wrap="none" rtlCol="0">
            <a:spAutoFit/>
          </a:bodyPr>
          <a:lstStyle/>
          <a:p>
            <a:r>
              <a:rPr lang="cs-CZ" i="1" dirty="0" smtClean="0"/>
              <a:t>Hydrologický model</a:t>
            </a:r>
            <a:endParaRPr lang="cs-CZ" i="1" dirty="0"/>
          </a:p>
        </p:txBody>
      </p:sp>
      <p:sp>
        <p:nvSpPr>
          <p:cNvPr id="16" name="TextovéPole 15"/>
          <p:cNvSpPr txBox="1"/>
          <p:nvPr/>
        </p:nvSpPr>
        <p:spPr>
          <a:xfrm>
            <a:off x="141893" y="404664"/>
            <a:ext cx="6336991" cy="738664"/>
          </a:xfrm>
          <a:prstGeom prst="rect">
            <a:avLst/>
          </a:prstGeom>
          <a:noFill/>
        </p:spPr>
        <p:txBody>
          <a:bodyPr wrap="none" rtlCol="0">
            <a:spAutoFit/>
          </a:bodyPr>
          <a:lstStyle/>
          <a:p>
            <a:r>
              <a:rPr lang="cs-CZ" sz="2100" b="1" dirty="0" smtClean="0"/>
              <a:t>Prodloužení předstihu předpovědi – </a:t>
            </a:r>
          </a:p>
          <a:p>
            <a:r>
              <a:rPr lang="cs-CZ" sz="2100" b="1" dirty="0" smtClean="0"/>
              <a:t>výpočet střednědobé hydrologické předpovědi</a:t>
            </a:r>
            <a:endParaRPr lang="cs-CZ" sz="2100" b="1" dirty="0"/>
          </a:p>
        </p:txBody>
      </p:sp>
      <p:sp>
        <p:nvSpPr>
          <p:cNvPr id="18" name="Obdélník 17"/>
          <p:cNvSpPr/>
          <p:nvPr/>
        </p:nvSpPr>
        <p:spPr>
          <a:xfrm>
            <a:off x="595516" y="4709519"/>
            <a:ext cx="1454219" cy="680897"/>
          </a:xfrm>
          <a:prstGeom prst="rect">
            <a:avLst/>
          </a:prstGeom>
          <a:solidFill>
            <a:schemeClr val="tx2">
              <a:lumMod val="75000"/>
            </a:schemeClr>
          </a:solidFill>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t>manipulace na nádržích</a:t>
            </a:r>
            <a:endParaRPr lang="cs-CZ" b="1" dirty="0"/>
          </a:p>
        </p:txBody>
      </p:sp>
      <p:sp>
        <p:nvSpPr>
          <p:cNvPr id="4" name="TextovéPole 3"/>
          <p:cNvSpPr txBox="1"/>
          <p:nvPr/>
        </p:nvSpPr>
        <p:spPr>
          <a:xfrm>
            <a:off x="847379" y="4464190"/>
            <a:ext cx="941283" cy="276999"/>
          </a:xfrm>
          <a:prstGeom prst="rect">
            <a:avLst/>
          </a:prstGeom>
          <a:noFill/>
        </p:spPr>
        <p:txBody>
          <a:bodyPr wrap="none" rtlCol="0">
            <a:spAutoFit/>
          </a:bodyPr>
          <a:lstStyle/>
          <a:p>
            <a:r>
              <a:rPr lang="cs-CZ" sz="1200" i="1" dirty="0" smtClean="0"/>
              <a:t>předpovědi</a:t>
            </a:r>
            <a:endParaRPr lang="cs-CZ" sz="1200" i="1" dirty="0"/>
          </a:p>
        </p:txBody>
      </p:sp>
      <p:sp>
        <p:nvSpPr>
          <p:cNvPr id="20" name="Obdélník 19"/>
          <p:cNvSpPr/>
          <p:nvPr/>
        </p:nvSpPr>
        <p:spPr>
          <a:xfrm>
            <a:off x="6253020" y="3830341"/>
            <a:ext cx="1101978" cy="147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t>„updating“</a:t>
            </a:r>
            <a:endParaRPr lang="cs-CZ" sz="1600" dirty="0"/>
          </a:p>
        </p:txBody>
      </p:sp>
      <p:sp>
        <p:nvSpPr>
          <p:cNvPr id="25" name="Šipka doprava 24"/>
          <p:cNvSpPr/>
          <p:nvPr/>
        </p:nvSpPr>
        <p:spPr>
          <a:xfrm>
            <a:off x="7672441" y="3587846"/>
            <a:ext cx="947485" cy="1959877"/>
          </a:xfrm>
          <a:prstGeom prst="rightArrow">
            <a:avLst>
              <a:gd name="adj1" fmla="val 82608"/>
              <a:gd name="adj2" fmla="val 6701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0" name="Šipka dolů 9"/>
          <p:cNvSpPr/>
          <p:nvPr/>
        </p:nvSpPr>
        <p:spPr>
          <a:xfrm>
            <a:off x="3606496" y="2074067"/>
            <a:ext cx="1008112" cy="1731877"/>
          </a:xfrm>
          <a:prstGeom prst="downArrow">
            <a:avLst>
              <a:gd name="adj1" fmla="val 63193"/>
              <a:gd name="adj2" fmla="val 50000"/>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b="1" dirty="0" smtClean="0"/>
              <a:t>MODIFIKACE</a:t>
            </a:r>
            <a:endParaRPr lang="cs-CZ" b="1" dirty="0"/>
          </a:p>
        </p:txBody>
      </p:sp>
      <p:sp>
        <p:nvSpPr>
          <p:cNvPr id="29" name="Šipka dolů 28"/>
          <p:cNvSpPr/>
          <p:nvPr/>
        </p:nvSpPr>
        <p:spPr>
          <a:xfrm>
            <a:off x="6301109" y="2064787"/>
            <a:ext cx="1195474" cy="1731877"/>
          </a:xfrm>
          <a:prstGeom prst="downArrow">
            <a:avLst>
              <a:gd name="adj1" fmla="val 58344"/>
              <a:gd name="adj2" fmla="val 50000"/>
            </a:avLst>
          </a:prstGeom>
          <a:solidFill>
            <a:schemeClr val="accent6">
              <a:lumMod val="50000"/>
              <a:alpha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b="1" dirty="0" smtClean="0"/>
              <a:t>MODIFIKACE</a:t>
            </a:r>
            <a:endParaRPr lang="cs-CZ" b="1" dirty="0"/>
          </a:p>
        </p:txBody>
      </p:sp>
      <p:sp>
        <p:nvSpPr>
          <p:cNvPr id="30" name="Šipka dolů 29"/>
          <p:cNvSpPr/>
          <p:nvPr/>
        </p:nvSpPr>
        <p:spPr>
          <a:xfrm>
            <a:off x="764484" y="1484784"/>
            <a:ext cx="1008112" cy="1476985"/>
          </a:xfrm>
          <a:prstGeom prst="downArrow">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b="1" dirty="0" smtClean="0"/>
              <a:t>KONTROLA</a:t>
            </a:r>
            <a:endParaRPr lang="cs-CZ" b="1" dirty="0"/>
          </a:p>
        </p:txBody>
      </p:sp>
    </p:spTree>
    <p:extLst>
      <p:ext uri="{BB962C8B-B14F-4D97-AF65-F5344CB8AC3E}">
        <p14:creationId xmlns:p14="http://schemas.microsoft.com/office/powerpoint/2010/main" val="6320220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07504" y="404664"/>
            <a:ext cx="8807989" cy="415498"/>
          </a:xfrm>
          <a:prstGeom prst="rect">
            <a:avLst/>
          </a:prstGeom>
          <a:noFill/>
        </p:spPr>
        <p:txBody>
          <a:bodyPr wrap="none" rtlCol="0">
            <a:spAutoFit/>
          </a:bodyPr>
          <a:lstStyle/>
          <a:p>
            <a:r>
              <a:rPr lang="cs-CZ" sz="2100" b="1" dirty="0" smtClean="0"/>
              <a:t>DODATEK 2: Výpočet MESP předpovědi podle klimatických scénářů</a:t>
            </a:r>
            <a:endParaRPr lang="cs-CZ" sz="2100" b="1" dirty="0"/>
          </a:p>
        </p:txBody>
      </p:sp>
      <p:sp>
        <p:nvSpPr>
          <p:cNvPr id="3" name="TextovéPole 2"/>
          <p:cNvSpPr txBox="1"/>
          <p:nvPr/>
        </p:nvSpPr>
        <p:spPr>
          <a:xfrm>
            <a:off x="323528" y="1124744"/>
            <a:ext cx="7498207" cy="923330"/>
          </a:xfrm>
          <a:prstGeom prst="rect">
            <a:avLst/>
          </a:prstGeom>
          <a:noFill/>
        </p:spPr>
        <p:txBody>
          <a:bodyPr wrap="none" rtlCol="0">
            <a:spAutoFit/>
          </a:bodyPr>
          <a:lstStyle/>
          <a:p>
            <a:pPr marL="285750" indent="-285750">
              <a:buFontTx/>
              <a:buChar char="-"/>
            </a:pPr>
            <a:r>
              <a:rPr lang="cs-CZ" dirty="0" smtClean="0"/>
              <a:t>ansámblové předpovědi na předstih v řádu týdnů</a:t>
            </a:r>
          </a:p>
          <a:p>
            <a:pPr marL="285750" indent="-285750">
              <a:buFontTx/>
              <a:buChar char="-"/>
            </a:pPr>
            <a:r>
              <a:rPr lang="cs-CZ" dirty="0" smtClean="0"/>
              <a:t>meteorologická předpověď z NWP je nahrazena klimatickými scénáři</a:t>
            </a:r>
          </a:p>
          <a:p>
            <a:pPr marL="285750" indent="-285750">
              <a:buFontTx/>
              <a:buChar char="-"/>
            </a:pPr>
            <a:r>
              <a:rPr lang="cs-CZ" dirty="0" smtClean="0"/>
              <a:t>nasycenost povodí vychází z reálné stavu povodí</a:t>
            </a:r>
            <a:endParaRPr lang="cs-CZ" dirty="0"/>
          </a:p>
        </p:txBody>
      </p:sp>
      <p:pic>
        <p:nvPicPr>
          <p:cNvPr id="4" name="Obráze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552" y="2204864"/>
            <a:ext cx="5933800" cy="4192649"/>
          </a:xfrm>
          <a:prstGeom prst="rect">
            <a:avLst/>
          </a:prstGeom>
        </p:spPr>
      </p:pic>
    </p:spTree>
    <p:extLst>
      <p:ext uri="{BB962C8B-B14F-4D97-AF65-F5344CB8AC3E}">
        <p14:creationId xmlns:p14="http://schemas.microsoft.com/office/powerpoint/2010/main" val="4148750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07504" y="404664"/>
            <a:ext cx="8807989" cy="415498"/>
          </a:xfrm>
          <a:prstGeom prst="rect">
            <a:avLst/>
          </a:prstGeom>
          <a:noFill/>
        </p:spPr>
        <p:txBody>
          <a:bodyPr wrap="none" rtlCol="0">
            <a:spAutoFit/>
          </a:bodyPr>
          <a:lstStyle/>
          <a:p>
            <a:r>
              <a:rPr lang="cs-CZ" sz="2100" b="1" dirty="0" smtClean="0"/>
              <a:t>DODATEK 2: Výpočet MESP předpovědi podle klimatických scénářů</a:t>
            </a:r>
            <a:endParaRPr lang="cs-CZ" sz="2100" b="1" dirty="0"/>
          </a:p>
        </p:txBody>
      </p:sp>
      <p:sp>
        <p:nvSpPr>
          <p:cNvPr id="3" name="TextovéPole 2"/>
          <p:cNvSpPr txBox="1"/>
          <p:nvPr/>
        </p:nvSpPr>
        <p:spPr>
          <a:xfrm>
            <a:off x="99833" y="3212976"/>
            <a:ext cx="8815660" cy="3000821"/>
          </a:xfrm>
          <a:prstGeom prst="rect">
            <a:avLst/>
          </a:prstGeom>
          <a:noFill/>
        </p:spPr>
        <p:txBody>
          <a:bodyPr wrap="square" rtlCol="0">
            <a:spAutoFit/>
          </a:bodyPr>
          <a:lstStyle/>
          <a:p>
            <a:pPr marL="285750" indent="-285750">
              <a:spcBef>
                <a:spcPts val="1800"/>
              </a:spcBef>
              <a:buFont typeface="Arial" panose="020B0604020202020204" pitchFamily="34" charset="0"/>
              <a:buChar char="•"/>
            </a:pPr>
            <a:r>
              <a:rPr lang="cs-CZ" dirty="0" smtClean="0"/>
              <a:t>Předpovědi vhodné pro situace s větším vlivem počátečních podmínek a klimaticky výraznou změnou v předpovědním období – v podmínkách ČR toto splňuje období tání sněhu.</a:t>
            </a:r>
          </a:p>
          <a:p>
            <a:pPr marL="285750" indent="-285750">
              <a:spcBef>
                <a:spcPts val="1800"/>
              </a:spcBef>
              <a:buFont typeface="Arial" panose="020B0604020202020204" pitchFamily="34" charset="0"/>
              <a:buChar char="•"/>
            </a:pPr>
            <a:r>
              <a:rPr lang="cs-CZ" dirty="0" smtClean="0"/>
              <a:t>Předpovědi nejsou určeny pro varování před povodněmi, ale mohou být použiti v predikci hydrologického sucha.</a:t>
            </a:r>
          </a:p>
          <a:p>
            <a:pPr marL="285750" indent="-285750">
              <a:spcBef>
                <a:spcPts val="1800"/>
              </a:spcBef>
              <a:buFont typeface="Arial" panose="020B0604020202020204" pitchFamily="34" charset="0"/>
              <a:buChar char="•"/>
            </a:pPr>
            <a:r>
              <a:rPr lang="cs-CZ" dirty="0" smtClean="0"/>
              <a:t>Předpovědi lze zpřesnit podmíněným výběrem scénářů podle dlouhodobé předpovědi počasí.</a:t>
            </a:r>
          </a:p>
          <a:p>
            <a:pPr marL="285750" indent="-285750">
              <a:spcBef>
                <a:spcPts val="1800"/>
              </a:spcBef>
              <a:buFont typeface="Arial" panose="020B0604020202020204" pitchFamily="34" charset="0"/>
              <a:buChar char="•"/>
            </a:pPr>
            <a:endParaRPr lang="cs-CZ" dirty="0"/>
          </a:p>
        </p:txBody>
      </p:sp>
      <p:pic>
        <p:nvPicPr>
          <p:cNvPr id="4" name="obrázek 6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3380" y="980728"/>
            <a:ext cx="3976571" cy="1923415"/>
          </a:xfrm>
          <a:prstGeom prst="rect">
            <a:avLst/>
          </a:prstGeom>
          <a:noFill/>
          <a:ln w="9525">
            <a:noFill/>
            <a:miter lim="800000"/>
            <a:headEnd/>
            <a:tailEnd/>
          </a:ln>
        </p:spPr>
      </p:pic>
      <p:pic>
        <p:nvPicPr>
          <p:cNvPr id="5" name="obrázek 63"/>
          <p:cNvPicPr/>
          <p:nvPr/>
        </p:nvPicPr>
        <p:blipFill>
          <a:blip r:embed="rId3" cstate="print"/>
          <a:srcRect/>
          <a:stretch>
            <a:fillRect/>
          </a:stretch>
        </p:blipFill>
        <p:spPr bwMode="auto">
          <a:xfrm>
            <a:off x="4211960" y="979913"/>
            <a:ext cx="4464496" cy="1924230"/>
          </a:xfrm>
          <a:prstGeom prst="rect">
            <a:avLst/>
          </a:prstGeom>
          <a:noFill/>
          <a:ln w="9525">
            <a:noFill/>
            <a:miter lim="800000"/>
            <a:headEnd/>
            <a:tailEnd/>
          </a:ln>
        </p:spPr>
      </p:pic>
    </p:spTree>
    <p:extLst>
      <p:ext uri="{BB962C8B-B14F-4D97-AF65-F5344CB8AC3E}">
        <p14:creationId xmlns:p14="http://schemas.microsoft.com/office/powerpoint/2010/main" val="941925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916832"/>
            <a:ext cx="9144000" cy="4379668"/>
          </a:xfrm>
          <a:prstGeom prst="rect">
            <a:avLst/>
          </a:prstGeom>
        </p:spPr>
      </p:pic>
      <p:sp>
        <p:nvSpPr>
          <p:cNvPr id="6" name="TextovéPole 5"/>
          <p:cNvSpPr txBox="1"/>
          <p:nvPr/>
        </p:nvSpPr>
        <p:spPr>
          <a:xfrm>
            <a:off x="141893" y="404664"/>
            <a:ext cx="5110694" cy="415498"/>
          </a:xfrm>
          <a:prstGeom prst="rect">
            <a:avLst/>
          </a:prstGeom>
          <a:noFill/>
        </p:spPr>
        <p:txBody>
          <a:bodyPr wrap="none" rtlCol="0">
            <a:spAutoFit/>
          </a:bodyPr>
          <a:lstStyle/>
          <a:p>
            <a:r>
              <a:rPr lang="cs-CZ" sz="2100" b="1" dirty="0" smtClean="0"/>
              <a:t>Střednědobé hydrologické předpovědi</a:t>
            </a:r>
          </a:p>
        </p:txBody>
      </p:sp>
      <p:sp>
        <p:nvSpPr>
          <p:cNvPr id="7" name="TextovéPole 6"/>
          <p:cNvSpPr txBox="1"/>
          <p:nvPr/>
        </p:nvSpPr>
        <p:spPr>
          <a:xfrm>
            <a:off x="142673" y="908720"/>
            <a:ext cx="8064896" cy="646331"/>
          </a:xfrm>
          <a:prstGeom prst="rect">
            <a:avLst/>
          </a:prstGeom>
          <a:noFill/>
        </p:spPr>
        <p:txBody>
          <a:bodyPr wrap="square" rtlCol="0">
            <a:spAutoFit/>
          </a:bodyPr>
          <a:lstStyle/>
          <a:p>
            <a:r>
              <a:rPr lang="cs-CZ" dirty="0" smtClean="0"/>
              <a:t>Některé nastavení nejsou plně přenositelná z krátkodobé předpovědi </a:t>
            </a:r>
            <a:r>
              <a:rPr lang="cs-CZ" dirty="0" smtClean="0">
                <a:sym typeface="Wingdings" panose="05000000000000000000" pitchFamily="2" charset="2"/>
              </a:rPr>
              <a:t></a:t>
            </a:r>
            <a:r>
              <a:rPr lang="en-US" dirty="0" smtClean="0">
                <a:sym typeface="Wingdings" panose="05000000000000000000" pitchFamily="2" charset="2"/>
              </a:rPr>
              <a:t> </a:t>
            </a:r>
            <a:r>
              <a:rPr lang="en-US" dirty="0" smtClean="0"/>
              <a:t>pot</a:t>
            </a:r>
            <a:r>
              <a:rPr lang="cs-CZ" dirty="0" smtClean="0"/>
              <a:t>řeba dvou samostatných výpočtů</a:t>
            </a:r>
          </a:p>
        </p:txBody>
      </p:sp>
      <p:sp>
        <p:nvSpPr>
          <p:cNvPr id="5" name="TextovéPole 4"/>
          <p:cNvSpPr txBox="1"/>
          <p:nvPr/>
        </p:nvSpPr>
        <p:spPr>
          <a:xfrm>
            <a:off x="1691680" y="2996952"/>
            <a:ext cx="3159839" cy="369332"/>
          </a:xfrm>
          <a:prstGeom prst="rect">
            <a:avLst/>
          </a:prstGeom>
          <a:solidFill>
            <a:schemeClr val="bg1">
              <a:alpha val="62000"/>
            </a:schemeClr>
          </a:solidFill>
        </p:spPr>
        <p:txBody>
          <a:bodyPr wrap="none" rtlCol="0">
            <a:spAutoFit/>
          </a:bodyPr>
          <a:lstStyle/>
          <a:p>
            <a:r>
              <a:rPr lang="cs-CZ" dirty="0" smtClean="0"/>
              <a:t>výpočet modelem (simulace)</a:t>
            </a:r>
            <a:endParaRPr lang="cs-CZ" dirty="0"/>
          </a:p>
        </p:txBody>
      </p:sp>
      <p:cxnSp>
        <p:nvCxnSpPr>
          <p:cNvPr id="8" name="Přímá spojnice se šipkou 7"/>
          <p:cNvCxnSpPr/>
          <p:nvPr/>
        </p:nvCxnSpPr>
        <p:spPr>
          <a:xfrm flipH="1">
            <a:off x="2339752" y="3284984"/>
            <a:ext cx="792088" cy="6480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a:off x="4211960" y="3366284"/>
            <a:ext cx="639559" cy="4227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1691680" y="4377547"/>
            <a:ext cx="2082621" cy="369332"/>
          </a:xfrm>
          <a:prstGeom prst="rect">
            <a:avLst/>
          </a:prstGeom>
          <a:solidFill>
            <a:schemeClr val="bg1">
              <a:alpha val="62000"/>
            </a:schemeClr>
          </a:solidFill>
        </p:spPr>
        <p:txBody>
          <a:bodyPr wrap="none" rtlCol="0">
            <a:spAutoFit/>
          </a:bodyPr>
          <a:lstStyle/>
          <a:p>
            <a:r>
              <a:rPr lang="cs-CZ" dirty="0" smtClean="0"/>
              <a:t>pozorovaný průtok</a:t>
            </a:r>
            <a:endParaRPr lang="cs-CZ" dirty="0"/>
          </a:p>
        </p:txBody>
      </p:sp>
      <p:cxnSp>
        <p:nvCxnSpPr>
          <p:cNvPr id="13" name="Přímá spojnice se šipkou 12"/>
          <p:cNvCxnSpPr/>
          <p:nvPr/>
        </p:nvCxnSpPr>
        <p:spPr>
          <a:xfrm flipH="1">
            <a:off x="2483768" y="4735282"/>
            <a:ext cx="219526" cy="4560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4716016" y="5301208"/>
            <a:ext cx="2584362" cy="369332"/>
          </a:xfrm>
          <a:prstGeom prst="rect">
            <a:avLst/>
          </a:prstGeom>
          <a:solidFill>
            <a:schemeClr val="bg1">
              <a:alpha val="62000"/>
            </a:schemeClr>
          </a:solidFill>
        </p:spPr>
        <p:txBody>
          <a:bodyPr wrap="none" rtlCol="0">
            <a:spAutoFit/>
          </a:bodyPr>
          <a:lstStyle/>
          <a:p>
            <a:r>
              <a:rPr lang="cs-CZ" dirty="0" smtClean="0"/>
              <a:t>publikovaná předpověď</a:t>
            </a:r>
            <a:endParaRPr lang="cs-CZ" dirty="0"/>
          </a:p>
        </p:txBody>
      </p:sp>
      <p:cxnSp>
        <p:nvCxnSpPr>
          <p:cNvPr id="16" name="Přímá spojnice se šipkou 15"/>
          <p:cNvCxnSpPr/>
          <p:nvPr/>
        </p:nvCxnSpPr>
        <p:spPr>
          <a:xfrm flipV="1">
            <a:off x="5883520" y="4562213"/>
            <a:ext cx="272656" cy="7662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591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916832"/>
            <a:ext cx="9144000" cy="4377038"/>
          </a:xfrm>
          <a:prstGeom prst="rect">
            <a:avLst/>
          </a:prstGeom>
        </p:spPr>
      </p:pic>
      <p:sp>
        <p:nvSpPr>
          <p:cNvPr id="6" name="TextovéPole 5"/>
          <p:cNvSpPr txBox="1"/>
          <p:nvPr/>
        </p:nvSpPr>
        <p:spPr>
          <a:xfrm>
            <a:off x="141893" y="404664"/>
            <a:ext cx="5110694" cy="415498"/>
          </a:xfrm>
          <a:prstGeom prst="rect">
            <a:avLst/>
          </a:prstGeom>
          <a:noFill/>
        </p:spPr>
        <p:txBody>
          <a:bodyPr wrap="none" rtlCol="0">
            <a:spAutoFit/>
          </a:bodyPr>
          <a:lstStyle/>
          <a:p>
            <a:r>
              <a:rPr lang="cs-CZ" sz="2100" b="1" dirty="0" smtClean="0"/>
              <a:t>Střednědobé hydrologické předpovědi</a:t>
            </a:r>
          </a:p>
        </p:txBody>
      </p:sp>
      <p:sp>
        <p:nvSpPr>
          <p:cNvPr id="7" name="TextovéPole 6"/>
          <p:cNvSpPr txBox="1"/>
          <p:nvPr/>
        </p:nvSpPr>
        <p:spPr>
          <a:xfrm>
            <a:off x="142673" y="908720"/>
            <a:ext cx="8064896" cy="646331"/>
          </a:xfrm>
          <a:prstGeom prst="rect">
            <a:avLst/>
          </a:prstGeom>
          <a:noFill/>
        </p:spPr>
        <p:txBody>
          <a:bodyPr wrap="square" rtlCol="0">
            <a:spAutoFit/>
          </a:bodyPr>
          <a:lstStyle/>
          <a:p>
            <a:r>
              <a:rPr lang="cs-CZ" dirty="0" smtClean="0"/>
              <a:t>Některé nastavení nejsou plně přenositelná z krátkodobé předpovědi </a:t>
            </a:r>
            <a:r>
              <a:rPr lang="cs-CZ" dirty="0" smtClean="0">
                <a:sym typeface="Wingdings" panose="05000000000000000000" pitchFamily="2" charset="2"/>
              </a:rPr>
              <a:t></a:t>
            </a:r>
            <a:r>
              <a:rPr lang="en-US" dirty="0" smtClean="0">
                <a:sym typeface="Wingdings" panose="05000000000000000000" pitchFamily="2" charset="2"/>
              </a:rPr>
              <a:t> </a:t>
            </a:r>
            <a:r>
              <a:rPr lang="en-US" dirty="0" smtClean="0"/>
              <a:t>pot</a:t>
            </a:r>
            <a:r>
              <a:rPr lang="cs-CZ" dirty="0" smtClean="0"/>
              <a:t>řeba dvou samostatných výpočtů</a:t>
            </a:r>
          </a:p>
        </p:txBody>
      </p:sp>
      <p:cxnSp>
        <p:nvCxnSpPr>
          <p:cNvPr id="8" name="Přímá spojnice se šipkou 7"/>
          <p:cNvCxnSpPr/>
          <p:nvPr/>
        </p:nvCxnSpPr>
        <p:spPr>
          <a:xfrm flipH="1">
            <a:off x="2717741" y="3501008"/>
            <a:ext cx="846147" cy="17281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3761656" y="2921955"/>
            <a:ext cx="2592288" cy="738664"/>
          </a:xfrm>
          <a:prstGeom prst="rect">
            <a:avLst/>
          </a:prstGeom>
          <a:solidFill>
            <a:schemeClr val="bg1">
              <a:alpha val="92000"/>
            </a:schemeClr>
          </a:solidFill>
        </p:spPr>
        <p:txBody>
          <a:bodyPr wrap="square" rtlCol="0">
            <a:spAutoFit/>
          </a:bodyPr>
          <a:lstStyle/>
          <a:p>
            <a:r>
              <a:rPr lang="cs-CZ" sz="1400" i="1" dirty="0" smtClean="0"/>
              <a:t>Předpovězený průtok po nevhodné metodě updatingu klesl pod nulu.</a:t>
            </a:r>
            <a:endParaRPr lang="cs-CZ" sz="1400" i="1" dirty="0"/>
          </a:p>
        </p:txBody>
      </p:sp>
    </p:spTree>
    <p:extLst>
      <p:ext uri="{BB962C8B-B14F-4D97-AF65-F5344CB8AC3E}">
        <p14:creationId xmlns:p14="http://schemas.microsoft.com/office/powerpoint/2010/main" val="1424709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p:cNvSpPr txBox="1"/>
          <p:nvPr/>
        </p:nvSpPr>
        <p:spPr>
          <a:xfrm>
            <a:off x="141893" y="404664"/>
            <a:ext cx="5110694" cy="415498"/>
          </a:xfrm>
          <a:prstGeom prst="rect">
            <a:avLst/>
          </a:prstGeom>
          <a:noFill/>
        </p:spPr>
        <p:txBody>
          <a:bodyPr wrap="none" rtlCol="0">
            <a:spAutoFit/>
          </a:bodyPr>
          <a:lstStyle/>
          <a:p>
            <a:r>
              <a:rPr lang="cs-CZ" sz="2100" b="1" dirty="0" smtClean="0"/>
              <a:t>Střednědobé hydrologické předpovědi</a:t>
            </a:r>
          </a:p>
        </p:txBody>
      </p:sp>
      <p:sp>
        <p:nvSpPr>
          <p:cNvPr id="3" name="TextovéPole 2"/>
          <p:cNvSpPr txBox="1"/>
          <p:nvPr/>
        </p:nvSpPr>
        <p:spPr>
          <a:xfrm>
            <a:off x="142673" y="908720"/>
            <a:ext cx="8064896" cy="923330"/>
          </a:xfrm>
          <a:prstGeom prst="rect">
            <a:avLst/>
          </a:prstGeom>
          <a:noFill/>
        </p:spPr>
        <p:txBody>
          <a:bodyPr wrap="square" rtlCol="0">
            <a:spAutoFit/>
          </a:bodyPr>
          <a:lstStyle/>
          <a:p>
            <a:r>
              <a:rPr lang="cs-CZ" dirty="0" smtClean="0"/>
              <a:t>Některé nastavení nejsou plně přenositelná z krátkodobé předpovědi </a:t>
            </a:r>
            <a:r>
              <a:rPr lang="cs-CZ" dirty="0" smtClean="0">
                <a:sym typeface="Wingdings" panose="05000000000000000000" pitchFamily="2" charset="2"/>
              </a:rPr>
              <a:t></a:t>
            </a:r>
            <a:r>
              <a:rPr lang="en-US" dirty="0" smtClean="0">
                <a:sym typeface="Wingdings" panose="05000000000000000000" pitchFamily="2" charset="2"/>
              </a:rPr>
              <a:t> </a:t>
            </a:r>
            <a:r>
              <a:rPr lang="en-US" dirty="0" smtClean="0"/>
              <a:t>pot</a:t>
            </a:r>
            <a:r>
              <a:rPr lang="cs-CZ" dirty="0" smtClean="0"/>
              <a:t>řeba dvou samostatných výpočtů</a:t>
            </a:r>
          </a:p>
          <a:p>
            <a:endParaRPr lang="cs-CZ" dirty="0"/>
          </a:p>
        </p:txBody>
      </p:sp>
      <p:pic>
        <p:nvPicPr>
          <p:cNvPr id="2" name="Obrázek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0" y="1654673"/>
            <a:ext cx="9144689" cy="4964533"/>
          </a:xfrm>
          <a:prstGeom prst="rect">
            <a:avLst/>
          </a:prstGeom>
        </p:spPr>
      </p:pic>
      <p:cxnSp>
        <p:nvCxnSpPr>
          <p:cNvPr id="5" name="Přímá spojnice se šipkou 4"/>
          <p:cNvCxnSpPr/>
          <p:nvPr/>
        </p:nvCxnSpPr>
        <p:spPr>
          <a:xfrm flipH="1">
            <a:off x="1979712" y="3284984"/>
            <a:ext cx="1152128"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3098910" y="2915652"/>
            <a:ext cx="3159839" cy="369332"/>
          </a:xfrm>
          <a:prstGeom prst="rect">
            <a:avLst/>
          </a:prstGeom>
          <a:solidFill>
            <a:schemeClr val="bg1">
              <a:alpha val="62000"/>
            </a:schemeClr>
          </a:solidFill>
        </p:spPr>
        <p:txBody>
          <a:bodyPr wrap="none" rtlCol="0">
            <a:spAutoFit/>
          </a:bodyPr>
          <a:lstStyle/>
          <a:p>
            <a:r>
              <a:rPr lang="cs-CZ" dirty="0" smtClean="0"/>
              <a:t>výpočet modelem (simulace)</a:t>
            </a:r>
            <a:endParaRPr lang="cs-CZ" dirty="0"/>
          </a:p>
        </p:txBody>
      </p:sp>
      <p:cxnSp>
        <p:nvCxnSpPr>
          <p:cNvPr id="11" name="Přímá spojnice se šipkou 10"/>
          <p:cNvCxnSpPr>
            <a:stCxn id="9" idx="2"/>
          </p:cNvCxnSpPr>
          <p:nvPr/>
        </p:nvCxnSpPr>
        <p:spPr>
          <a:xfrm flipH="1">
            <a:off x="4678829" y="3284984"/>
            <a:ext cx="1"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827584" y="5489356"/>
            <a:ext cx="2082621" cy="369332"/>
          </a:xfrm>
          <a:prstGeom prst="rect">
            <a:avLst/>
          </a:prstGeom>
          <a:solidFill>
            <a:schemeClr val="bg1">
              <a:alpha val="62000"/>
            </a:schemeClr>
          </a:solidFill>
        </p:spPr>
        <p:txBody>
          <a:bodyPr wrap="none" rtlCol="0">
            <a:spAutoFit/>
          </a:bodyPr>
          <a:lstStyle/>
          <a:p>
            <a:r>
              <a:rPr lang="cs-CZ" dirty="0" smtClean="0"/>
              <a:t>pozorovaný průtok</a:t>
            </a:r>
            <a:endParaRPr lang="cs-CZ" dirty="0"/>
          </a:p>
        </p:txBody>
      </p:sp>
      <p:cxnSp>
        <p:nvCxnSpPr>
          <p:cNvPr id="16" name="Přímá spojnice se šipkou 15"/>
          <p:cNvCxnSpPr/>
          <p:nvPr/>
        </p:nvCxnSpPr>
        <p:spPr>
          <a:xfrm flipV="1">
            <a:off x="1868894" y="5085184"/>
            <a:ext cx="326842" cy="4041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ovéPole 18"/>
          <p:cNvSpPr txBox="1"/>
          <p:nvPr/>
        </p:nvSpPr>
        <p:spPr>
          <a:xfrm>
            <a:off x="4571654" y="5561364"/>
            <a:ext cx="2584362" cy="369332"/>
          </a:xfrm>
          <a:prstGeom prst="rect">
            <a:avLst/>
          </a:prstGeom>
          <a:solidFill>
            <a:schemeClr val="bg1">
              <a:alpha val="62000"/>
            </a:schemeClr>
          </a:solidFill>
        </p:spPr>
        <p:txBody>
          <a:bodyPr wrap="none" rtlCol="0">
            <a:spAutoFit/>
          </a:bodyPr>
          <a:lstStyle/>
          <a:p>
            <a:r>
              <a:rPr lang="cs-CZ" dirty="0" smtClean="0"/>
              <a:t>publikovaná předpověď</a:t>
            </a:r>
            <a:endParaRPr lang="cs-CZ" dirty="0"/>
          </a:p>
        </p:txBody>
      </p:sp>
      <p:cxnSp>
        <p:nvCxnSpPr>
          <p:cNvPr id="20" name="Přímá spojnice se šipkou 19"/>
          <p:cNvCxnSpPr/>
          <p:nvPr/>
        </p:nvCxnSpPr>
        <p:spPr>
          <a:xfrm flipV="1">
            <a:off x="5931907" y="5287270"/>
            <a:ext cx="80253" cy="2740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409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zentace_sablona_Ostrava">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Prezentace_sablona_Ostrava</Template>
  <TotalTime>9821</TotalTime>
  <Words>2022</Words>
  <Application>Microsoft Office PowerPoint</Application>
  <PresentationFormat>Předvádění na obrazovce (4:3)</PresentationFormat>
  <Paragraphs>365</Paragraphs>
  <Slides>61</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61</vt:i4>
      </vt:variant>
    </vt:vector>
  </HeadingPairs>
  <TitlesOfParts>
    <vt:vector size="67" baseType="lpstr">
      <vt:lpstr>Arial</vt:lpstr>
      <vt:lpstr>Calibri</vt:lpstr>
      <vt:lpstr>Times New Roman</vt:lpstr>
      <vt:lpstr>Webdings</vt:lpstr>
      <vt:lpstr>Wingdings</vt:lpstr>
      <vt:lpstr>Prezentace_sablona_Ostrava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ČHMÚ Ostrava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Předpovídání povodní - role ČHMÚ v ochraně před povodněmi</dc:title>
  <dc:creator>TOMÁŠ VLASÁK</dc:creator>
  <cp:lastModifiedBy>TOMÁŠ VLASÁK, Mgr. Ph.D.</cp:lastModifiedBy>
  <cp:revision>656</cp:revision>
  <cp:lastPrinted>2016-09-13T13:21:01Z</cp:lastPrinted>
  <dcterms:created xsi:type="dcterms:W3CDTF">2013-03-19T16:00:45Z</dcterms:created>
  <dcterms:modified xsi:type="dcterms:W3CDTF">2018-11-16T08:39:53Z</dcterms:modified>
</cp:coreProperties>
</file>