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6" r:id="rId2"/>
    <p:sldId id="257" r:id="rId3"/>
    <p:sldId id="297" r:id="rId4"/>
    <p:sldId id="298" r:id="rId5"/>
    <p:sldId id="309" r:id="rId6"/>
    <p:sldId id="355" r:id="rId7"/>
    <p:sldId id="360" r:id="rId8"/>
    <p:sldId id="294" r:id="rId9"/>
    <p:sldId id="307" r:id="rId10"/>
    <p:sldId id="308" r:id="rId11"/>
    <p:sldId id="361" r:id="rId12"/>
    <p:sldId id="299" r:id="rId13"/>
    <p:sldId id="303" r:id="rId14"/>
    <p:sldId id="305" r:id="rId15"/>
    <p:sldId id="304" r:id="rId16"/>
    <p:sldId id="363" r:id="rId17"/>
    <p:sldId id="310" r:id="rId18"/>
    <p:sldId id="311" r:id="rId19"/>
    <p:sldId id="312" r:id="rId20"/>
    <p:sldId id="313" r:id="rId21"/>
    <p:sldId id="314" r:id="rId22"/>
    <p:sldId id="316" r:id="rId23"/>
    <p:sldId id="317" r:id="rId24"/>
    <p:sldId id="318" r:id="rId25"/>
    <p:sldId id="319" r:id="rId26"/>
    <p:sldId id="320" r:id="rId27"/>
    <p:sldId id="321" r:id="rId28"/>
    <p:sldId id="322" r:id="rId29"/>
    <p:sldId id="323" r:id="rId30"/>
    <p:sldId id="324" r:id="rId31"/>
    <p:sldId id="325" r:id="rId32"/>
    <p:sldId id="326" r:id="rId33"/>
    <p:sldId id="327" r:id="rId34"/>
    <p:sldId id="328" r:id="rId35"/>
    <p:sldId id="329" r:id="rId36"/>
    <p:sldId id="330" r:id="rId37"/>
    <p:sldId id="331" r:id="rId38"/>
    <p:sldId id="332" r:id="rId39"/>
    <p:sldId id="333" r:id="rId40"/>
    <p:sldId id="334" r:id="rId41"/>
    <p:sldId id="335" r:id="rId42"/>
    <p:sldId id="315" r:id="rId43"/>
    <p:sldId id="336" r:id="rId44"/>
    <p:sldId id="337" r:id="rId45"/>
    <p:sldId id="338" r:id="rId46"/>
    <p:sldId id="339" r:id="rId47"/>
    <p:sldId id="340" r:id="rId48"/>
    <p:sldId id="341" r:id="rId49"/>
    <p:sldId id="342" r:id="rId50"/>
    <p:sldId id="343" r:id="rId51"/>
    <p:sldId id="344" r:id="rId52"/>
    <p:sldId id="349" r:id="rId53"/>
    <p:sldId id="350" r:id="rId54"/>
    <p:sldId id="351" r:id="rId55"/>
    <p:sldId id="352" r:id="rId56"/>
    <p:sldId id="345" r:id="rId57"/>
    <p:sldId id="346" r:id="rId58"/>
    <p:sldId id="347" r:id="rId59"/>
    <p:sldId id="348" r:id="rId60"/>
    <p:sldId id="359" r:id="rId61"/>
    <p:sldId id="364" r:id="rId62"/>
    <p:sldId id="356" r:id="rId63"/>
    <p:sldId id="357" r:id="rId64"/>
    <p:sldId id="277" r:id="rId65"/>
  </p:sldIdLst>
  <p:sldSz cx="12192000" cy="6858000"/>
  <p:notesSz cx="12192000" cy="6858000"/>
  <p:defaultTextStyle>
    <a:defPPr>
      <a:defRPr lang="cs-CZ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A253EDBC-BF92-4FF7-ADDF-23011CB91C02}">
          <p14:sldIdLst>
            <p14:sldId id="256"/>
            <p14:sldId id="257"/>
            <p14:sldId id="297"/>
            <p14:sldId id="298"/>
            <p14:sldId id="309"/>
            <p14:sldId id="355"/>
            <p14:sldId id="360"/>
            <p14:sldId id="294"/>
            <p14:sldId id="307"/>
            <p14:sldId id="308"/>
            <p14:sldId id="361"/>
            <p14:sldId id="299"/>
            <p14:sldId id="303"/>
            <p14:sldId id="305"/>
            <p14:sldId id="304"/>
            <p14:sldId id="363"/>
            <p14:sldId id="310"/>
            <p14:sldId id="311"/>
            <p14:sldId id="312"/>
            <p14:sldId id="313"/>
            <p14:sldId id="314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  <p14:sldId id="334"/>
            <p14:sldId id="335"/>
            <p14:sldId id="315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9"/>
            <p14:sldId id="350"/>
            <p14:sldId id="351"/>
            <p14:sldId id="352"/>
            <p14:sldId id="345"/>
            <p14:sldId id="346"/>
            <p14:sldId id="347"/>
            <p14:sldId id="348"/>
            <p14:sldId id="359"/>
            <p14:sldId id="364"/>
            <p14:sldId id="356"/>
            <p14:sldId id="357"/>
            <p14:sldId id="2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387F"/>
    <a:srgbClr val="CC3399"/>
    <a:srgbClr val="0033CC"/>
    <a:srgbClr val="EBBBC6"/>
    <a:srgbClr val="F9E6C6"/>
    <a:srgbClr val="63C3D1"/>
    <a:srgbClr val="878787"/>
    <a:srgbClr val="C8AE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B9C3D77-6345-27BC-EA7F-1533EEF56B69}">
  <a:tblStyle styleId="{0B9C3D77-6345-27BC-EA7F-1533EEF56B69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356" autoAdjust="0"/>
  </p:normalViewPr>
  <p:slideViewPr>
    <p:cSldViewPr>
      <p:cViewPr varScale="1">
        <p:scale>
          <a:sx n="82" d="100"/>
          <a:sy n="82" d="100"/>
        </p:scale>
        <p:origin x="691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-16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607699-1B3E-4D8D-BF7B-08743AD81CD8}" type="datetimeFigureOut">
              <a:rPr lang="cs-CZ" smtClean="0"/>
              <a:t>03.05.2023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1CECF9-4A6C-4362-B5A4-2EA7AD6042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9042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2418B-5E57-46D6-8817-6A8BB95591B3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7361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CECF9-4A6C-4362-B5A4-2EA7AD604266}" type="slidenum">
              <a:rPr lang="cs-CZ" smtClean="0"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0439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CECF9-4A6C-4362-B5A4-2EA7AD604266}" type="slidenum">
              <a:rPr lang="cs-CZ" smtClean="0"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9907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CECF9-4A6C-4362-B5A4-2EA7AD604266}" type="slidenum">
              <a:rPr lang="cs-CZ" smtClean="0"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6781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Prázdný_voda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9300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3601744" y="2145342"/>
            <a:ext cx="4923691" cy="18286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Prázdný_louka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4062" y="-1"/>
            <a:ext cx="12193764" cy="6894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3601744" y="2145342"/>
            <a:ext cx="4923691" cy="18286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Prázdný_neb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4062" y="-13447"/>
            <a:ext cx="12193764" cy="6894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3601744" y="2145342"/>
            <a:ext cx="4923691" cy="18286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Úvodní snímek">
    <p:bg>
      <p:bgPr>
        <a:solidFill>
          <a:srgbClr val="023E88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1568188" y="3123532"/>
            <a:ext cx="9144000" cy="1655762"/>
          </a:xfrm>
        </p:spPr>
        <p:txBody>
          <a:bodyPr/>
          <a:lstStyle>
            <a:lvl1pPr marL="0" indent="0" algn="l">
              <a:buNone/>
              <a:defRPr sz="1800" i="1">
                <a:solidFill>
                  <a:schemeClr val="bg1"/>
                </a:solidFill>
                <a:latin typeface="Arial"/>
                <a:cs typeface="Arial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>
              <a:defRPr/>
            </a:pPr>
            <a:r>
              <a:rPr lang="cs-CZ"/>
              <a:t>Jméno</a:t>
            </a:r>
          </a:p>
        </p:txBody>
      </p:sp>
      <p:sp>
        <p:nvSpPr>
          <p:cNvPr id="11" name="Nadpis 10"/>
          <p:cNvSpPr>
            <a:spLocks noGrp="1"/>
          </p:cNvSpPr>
          <p:nvPr>
            <p:ph type="title" hasCustomPrompt="1"/>
          </p:nvPr>
        </p:nvSpPr>
        <p:spPr bwMode="auto">
          <a:xfrm>
            <a:off x="1568189" y="1666838"/>
            <a:ext cx="9144000" cy="1325563"/>
          </a:xfrm>
        </p:spPr>
        <p:txBody>
          <a:bodyPr>
            <a:noAutofit/>
          </a:bodyPr>
          <a:lstStyle>
            <a:lvl1pPr>
              <a:defRPr sz="5300" b="1" spc="17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cs-CZ"/>
              <a:t>Název prezentace</a:t>
            </a:r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362949" y="6409496"/>
            <a:ext cx="896750" cy="10405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812117" y="6172199"/>
            <a:ext cx="982364" cy="3648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Nadpis a obsah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 bwMode="auto">
          <a:xfrm>
            <a:off x="542318" y="1268620"/>
            <a:ext cx="10515600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Aft>
                <a:spcPts val="3300"/>
              </a:spcAft>
              <a:buNone/>
              <a:defRPr sz="1800">
                <a:solidFill>
                  <a:srgbClr val="023E88"/>
                </a:solidFill>
                <a:latin typeface="Times New Roman"/>
                <a:cs typeface="Times New Roman"/>
              </a:defRPr>
            </a:lvl1pPr>
            <a:lvl2pPr marL="177800" indent="-177800">
              <a:spcAft>
                <a:spcPts val="570"/>
              </a:spcAft>
              <a:buFont typeface="Times New Roman"/>
              <a:buChar char="‒"/>
              <a:defRPr sz="2000">
                <a:solidFill>
                  <a:srgbClr val="023E88"/>
                </a:solidFill>
                <a:latin typeface="Times New Roman"/>
                <a:cs typeface="Times New Roman"/>
              </a:defRPr>
            </a:lvl2pPr>
            <a:lvl3pPr>
              <a:defRPr>
                <a:latin typeface="Times New Roman"/>
                <a:cs typeface="Times New Roman"/>
              </a:defRPr>
            </a:lvl3pPr>
            <a:lvl4pPr>
              <a:defRPr>
                <a:latin typeface="Times New Roman"/>
                <a:cs typeface="Times New Roman"/>
              </a:defRPr>
            </a:lvl4pPr>
            <a:lvl5pPr>
              <a:defRPr>
                <a:latin typeface="Times New Roman"/>
                <a:cs typeface="Times New Roman"/>
              </a:defRPr>
            </a:lvl5pPr>
          </a:lstStyle>
          <a:p>
            <a:pPr lvl="0">
              <a:defRPr/>
            </a:pPr>
            <a:r>
              <a:rPr lang="cs-CZ"/>
              <a:t>Sem zadejte text</a:t>
            </a:r>
            <a:endParaRPr/>
          </a:p>
          <a:p>
            <a:pPr lvl="1">
              <a:defRPr/>
            </a:pPr>
            <a:r>
              <a:rPr lang="cs-CZ"/>
              <a:t>Věcného vytvořené pamětní</a:t>
            </a:r>
            <a:endParaRPr/>
          </a:p>
          <a:p>
            <a:pPr lvl="1">
              <a:defRPr/>
            </a:pPr>
            <a:r>
              <a:rPr lang="cs-CZ"/>
              <a:t>Co význam lhůty připadá</a:t>
            </a:r>
            <a:endParaRPr/>
          </a:p>
        </p:txBody>
      </p:sp>
      <p:sp>
        <p:nvSpPr>
          <p:cNvPr id="10" name="Nadpis 3"/>
          <p:cNvSpPr>
            <a:spLocks noGrp="1"/>
          </p:cNvSpPr>
          <p:nvPr>
            <p:ph type="title"/>
          </p:nvPr>
        </p:nvSpPr>
        <p:spPr bwMode="auto">
          <a:xfrm>
            <a:off x="542318" y="387580"/>
            <a:ext cx="10515600" cy="856929"/>
          </a:xfrm>
        </p:spPr>
        <p:txBody>
          <a:bodyPr/>
          <a:lstStyle>
            <a:lvl1pPr>
              <a:defRPr b="1">
                <a:solidFill>
                  <a:srgbClr val="023E88"/>
                </a:solidFill>
              </a:defRPr>
            </a:lvl1pPr>
          </a:lstStyle>
          <a:p>
            <a:pPr>
              <a:defRPr/>
            </a:pPr>
            <a:r>
              <a:rPr lang="cs-CZ"/>
              <a:t>Kliknutím lze upravit styl.</a:t>
            </a:r>
          </a:p>
        </p:txBody>
      </p:sp>
      <p:pic>
        <p:nvPicPr>
          <p:cNvPr id="12" name="Obrázek 1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812117" y="6172199"/>
            <a:ext cx="979080" cy="36360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359959" y="6409496"/>
            <a:ext cx="899740" cy="104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Nadpis a obráze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Zástupný symbol pro obrázek 9"/>
          <p:cNvSpPr>
            <a:spLocks noGrp="1"/>
          </p:cNvSpPr>
          <p:nvPr>
            <p:ph type="pic" sz="quarter" idx="13"/>
          </p:nvPr>
        </p:nvSpPr>
        <p:spPr bwMode="auto">
          <a:xfrm>
            <a:off x="544990" y="1622430"/>
            <a:ext cx="10679511" cy="3856826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023E88"/>
                </a:solidFill>
              </a:defRPr>
            </a:lvl1pPr>
          </a:lstStyle>
          <a:p>
            <a:pPr>
              <a:defRPr/>
            </a:pPr>
            <a:r>
              <a:rPr lang="cs-CZ"/>
              <a:t>Kliknutím na ikonu přidáte obrázek.</a:t>
            </a:r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4"/>
          </p:nvPr>
        </p:nvSpPr>
        <p:spPr bwMode="auto">
          <a:xfrm>
            <a:off x="544990" y="5490431"/>
            <a:ext cx="10679511" cy="538162"/>
          </a:xfrm>
        </p:spPr>
        <p:txBody>
          <a:bodyPr>
            <a:normAutofit/>
          </a:bodyPr>
          <a:lstStyle>
            <a:lvl1pPr marL="0" indent="0">
              <a:buNone/>
              <a:defRPr sz="1800" i="1">
                <a:solidFill>
                  <a:srgbClr val="023E88"/>
                </a:solidFill>
                <a:latin typeface="Times New Roman"/>
                <a:cs typeface="Times New Roman"/>
              </a:defRPr>
            </a:lvl1pPr>
            <a:lvl2pPr>
              <a:defRPr i="1">
                <a:solidFill>
                  <a:srgbClr val="023E88"/>
                </a:solidFill>
                <a:latin typeface="Times New Roman"/>
                <a:cs typeface="Times New Roman"/>
              </a:defRPr>
            </a:lvl2pPr>
            <a:lvl3pPr>
              <a:defRPr i="1">
                <a:solidFill>
                  <a:srgbClr val="023E88"/>
                </a:solidFill>
                <a:latin typeface="Times New Roman"/>
                <a:cs typeface="Times New Roman"/>
              </a:defRPr>
            </a:lvl3pPr>
            <a:lvl4pPr>
              <a:defRPr i="1">
                <a:solidFill>
                  <a:srgbClr val="023E88"/>
                </a:solidFill>
                <a:latin typeface="Times New Roman"/>
                <a:cs typeface="Times New Roman"/>
              </a:defRPr>
            </a:lvl4pPr>
            <a:lvl5pPr>
              <a:defRPr i="1">
                <a:solidFill>
                  <a:srgbClr val="023E88"/>
                </a:solidFill>
                <a:latin typeface="Times New Roman"/>
                <a:cs typeface="Times New Roman"/>
              </a:defRPr>
            </a:lvl5pPr>
          </a:lstStyle>
          <a:p>
            <a:pPr lvl="0">
              <a:defRPr/>
            </a:pPr>
            <a:r>
              <a:rPr lang="cs-CZ"/>
              <a:t>Upravte styly předlohy textu.</a:t>
            </a:r>
            <a:endParaRPr/>
          </a:p>
        </p:txBody>
      </p:sp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812117" y="6172199"/>
            <a:ext cx="979080" cy="36360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359959" y="6409496"/>
            <a:ext cx="899740" cy="104400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 bwMode="auto">
          <a:xfrm>
            <a:off x="542318" y="153262"/>
            <a:ext cx="10753649" cy="1325563"/>
          </a:xfrm>
        </p:spPr>
        <p:txBody>
          <a:bodyPr/>
          <a:lstStyle>
            <a:lvl1pPr>
              <a:defRPr b="1">
                <a:solidFill>
                  <a:srgbClr val="023E88"/>
                </a:solidFill>
              </a:defRPr>
            </a:lvl1pPr>
          </a:lstStyle>
          <a:p>
            <a:pPr>
              <a:defRPr/>
            </a:pPr>
            <a:r>
              <a:rPr lang="cs-CZ"/>
              <a:t>Kliknutím lze upravit styl.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Nadpis a 3 sloupc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Zástupný symbol pro text 9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662238" y="2295164"/>
            <a:ext cx="2851429" cy="663190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E73331"/>
                </a:solidFill>
                <a:latin typeface="+mj-lt"/>
                <a:cs typeface="Times New Roman"/>
              </a:defRPr>
            </a:lvl1pPr>
            <a:lvl2pPr marL="342900" indent="0">
              <a:buNone/>
              <a:defRPr>
                <a:solidFill>
                  <a:srgbClr val="023E88"/>
                </a:solidFill>
                <a:latin typeface="Times New Roman"/>
                <a:cs typeface="Times New Roman"/>
              </a:defRPr>
            </a:lvl2pPr>
            <a:lvl3pPr marL="685800" indent="0">
              <a:buNone/>
              <a:defRPr>
                <a:solidFill>
                  <a:srgbClr val="023E88"/>
                </a:solidFill>
                <a:latin typeface="Times New Roman"/>
                <a:cs typeface="Times New Roman"/>
              </a:defRPr>
            </a:lvl3pPr>
            <a:lvl4pPr marL="1028700" indent="0">
              <a:buNone/>
              <a:defRPr>
                <a:solidFill>
                  <a:srgbClr val="023E88"/>
                </a:solidFill>
                <a:latin typeface="Times New Roman"/>
                <a:cs typeface="Times New Roman"/>
              </a:defRPr>
            </a:lvl4pPr>
            <a:lvl5pPr marL="1371600" indent="0">
              <a:buNone/>
              <a:defRPr>
                <a:solidFill>
                  <a:srgbClr val="023E88"/>
                </a:solidFill>
                <a:latin typeface="Times New Roman"/>
                <a:cs typeface="Times New Roman"/>
              </a:defRPr>
            </a:lvl5pPr>
          </a:lstStyle>
          <a:p>
            <a:pPr lvl="0">
              <a:defRPr/>
            </a:pPr>
            <a:r>
              <a:rPr lang="cs-CZ"/>
              <a:t>40</a:t>
            </a:r>
            <a:endParaRPr/>
          </a:p>
        </p:txBody>
      </p:sp>
      <p:sp>
        <p:nvSpPr>
          <p:cNvPr id="11" name="Zástupný symbol pro text 9"/>
          <p:cNvSpPr>
            <a:spLocks noGrp="1"/>
          </p:cNvSpPr>
          <p:nvPr>
            <p:ph type="body" sz="quarter" idx="14"/>
          </p:nvPr>
        </p:nvSpPr>
        <p:spPr bwMode="auto">
          <a:xfrm>
            <a:off x="662238" y="2958355"/>
            <a:ext cx="2851429" cy="2929403"/>
          </a:xfrm>
        </p:spPr>
        <p:txBody>
          <a:bodyPr/>
          <a:lstStyle>
            <a:lvl1pPr marL="0" indent="0">
              <a:buNone/>
              <a:defRPr>
                <a:solidFill>
                  <a:srgbClr val="023E88"/>
                </a:solidFill>
                <a:latin typeface="Times New Roman"/>
                <a:cs typeface="Times New Roman"/>
              </a:defRPr>
            </a:lvl1pPr>
            <a:lvl2pPr marL="342900" indent="0">
              <a:buNone/>
              <a:defRPr>
                <a:solidFill>
                  <a:srgbClr val="023E88"/>
                </a:solidFill>
                <a:latin typeface="Times New Roman"/>
                <a:cs typeface="Times New Roman"/>
              </a:defRPr>
            </a:lvl2pPr>
            <a:lvl3pPr marL="685800" indent="0">
              <a:buNone/>
              <a:defRPr>
                <a:solidFill>
                  <a:srgbClr val="023E88"/>
                </a:solidFill>
                <a:latin typeface="Times New Roman"/>
                <a:cs typeface="Times New Roman"/>
              </a:defRPr>
            </a:lvl3pPr>
            <a:lvl4pPr marL="1028700" indent="0">
              <a:buNone/>
              <a:defRPr>
                <a:solidFill>
                  <a:srgbClr val="023E88"/>
                </a:solidFill>
                <a:latin typeface="Times New Roman"/>
                <a:cs typeface="Times New Roman"/>
              </a:defRPr>
            </a:lvl4pPr>
            <a:lvl5pPr marL="1371600" indent="0">
              <a:buNone/>
              <a:defRPr>
                <a:solidFill>
                  <a:srgbClr val="023E88"/>
                </a:solidFill>
                <a:latin typeface="Times New Roman"/>
                <a:cs typeface="Times New Roman"/>
              </a:defRPr>
            </a:lvl5pPr>
          </a:lstStyle>
          <a:p>
            <a:pPr lvl="0">
              <a:defRPr/>
            </a:pPr>
            <a:r>
              <a:rPr lang="cs-CZ"/>
              <a:t>Upravte styly předlohy textu.</a:t>
            </a:r>
            <a:endParaRPr/>
          </a:p>
        </p:txBody>
      </p:sp>
      <p:sp>
        <p:nvSpPr>
          <p:cNvPr id="15" name="Zástupný symbol pro text 9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4645810" y="2295164"/>
            <a:ext cx="2849272" cy="663190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E73331"/>
                </a:solidFill>
                <a:latin typeface="+mj-lt"/>
                <a:cs typeface="Times New Roman"/>
              </a:defRPr>
            </a:lvl1pPr>
            <a:lvl2pPr marL="342900" indent="0">
              <a:buNone/>
              <a:defRPr>
                <a:solidFill>
                  <a:srgbClr val="023E88"/>
                </a:solidFill>
                <a:latin typeface="Times New Roman"/>
                <a:cs typeface="Times New Roman"/>
              </a:defRPr>
            </a:lvl2pPr>
            <a:lvl3pPr marL="685800" indent="0">
              <a:buNone/>
              <a:defRPr>
                <a:solidFill>
                  <a:srgbClr val="023E88"/>
                </a:solidFill>
                <a:latin typeface="Times New Roman"/>
                <a:cs typeface="Times New Roman"/>
              </a:defRPr>
            </a:lvl3pPr>
            <a:lvl4pPr marL="1028700" indent="0">
              <a:buNone/>
              <a:defRPr>
                <a:solidFill>
                  <a:srgbClr val="023E88"/>
                </a:solidFill>
                <a:latin typeface="Times New Roman"/>
                <a:cs typeface="Times New Roman"/>
              </a:defRPr>
            </a:lvl4pPr>
            <a:lvl5pPr marL="1371600" indent="0">
              <a:buNone/>
              <a:defRPr>
                <a:solidFill>
                  <a:srgbClr val="023E88"/>
                </a:solidFill>
                <a:latin typeface="Times New Roman"/>
                <a:cs typeface="Times New Roman"/>
              </a:defRPr>
            </a:lvl5pPr>
          </a:lstStyle>
          <a:p>
            <a:pPr lvl="0">
              <a:defRPr/>
            </a:pPr>
            <a:r>
              <a:rPr lang="cs-CZ"/>
              <a:t>40</a:t>
            </a:r>
            <a:endParaRPr/>
          </a:p>
        </p:txBody>
      </p:sp>
      <p:sp>
        <p:nvSpPr>
          <p:cNvPr id="16" name="Zástupný symbol pro text 9"/>
          <p:cNvSpPr>
            <a:spLocks noGrp="1"/>
          </p:cNvSpPr>
          <p:nvPr>
            <p:ph type="body" sz="quarter" idx="17"/>
          </p:nvPr>
        </p:nvSpPr>
        <p:spPr bwMode="auto">
          <a:xfrm>
            <a:off x="4645810" y="2958355"/>
            <a:ext cx="2849272" cy="2929403"/>
          </a:xfrm>
        </p:spPr>
        <p:txBody>
          <a:bodyPr/>
          <a:lstStyle>
            <a:lvl1pPr marL="0" indent="0">
              <a:buNone/>
              <a:defRPr>
                <a:solidFill>
                  <a:srgbClr val="023E88"/>
                </a:solidFill>
                <a:latin typeface="Times New Roman"/>
                <a:cs typeface="Times New Roman"/>
              </a:defRPr>
            </a:lvl1pPr>
            <a:lvl2pPr marL="342900" indent="0">
              <a:buNone/>
              <a:defRPr>
                <a:solidFill>
                  <a:srgbClr val="023E88"/>
                </a:solidFill>
                <a:latin typeface="Times New Roman"/>
                <a:cs typeface="Times New Roman"/>
              </a:defRPr>
            </a:lvl2pPr>
            <a:lvl3pPr marL="685800" indent="0">
              <a:buNone/>
              <a:defRPr>
                <a:solidFill>
                  <a:srgbClr val="023E88"/>
                </a:solidFill>
                <a:latin typeface="Times New Roman"/>
                <a:cs typeface="Times New Roman"/>
              </a:defRPr>
            </a:lvl3pPr>
            <a:lvl4pPr marL="1028700" indent="0">
              <a:buNone/>
              <a:defRPr>
                <a:solidFill>
                  <a:srgbClr val="023E88"/>
                </a:solidFill>
                <a:latin typeface="Times New Roman"/>
                <a:cs typeface="Times New Roman"/>
              </a:defRPr>
            </a:lvl4pPr>
            <a:lvl5pPr marL="1371600" indent="0">
              <a:buNone/>
              <a:defRPr>
                <a:solidFill>
                  <a:srgbClr val="023E88"/>
                </a:solidFill>
                <a:latin typeface="Times New Roman"/>
                <a:cs typeface="Times New Roman"/>
              </a:defRPr>
            </a:lvl5pPr>
          </a:lstStyle>
          <a:p>
            <a:pPr lvl="0">
              <a:defRPr/>
            </a:pPr>
            <a:r>
              <a:rPr lang="cs-CZ"/>
              <a:t>Upravte styly předlohy textu.</a:t>
            </a:r>
            <a:endParaRPr/>
          </a:p>
        </p:txBody>
      </p:sp>
      <p:sp>
        <p:nvSpPr>
          <p:cNvPr id="17" name="Zástupný symbol pro text 9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8668464" y="2303844"/>
            <a:ext cx="2846601" cy="663190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E73331"/>
                </a:solidFill>
                <a:latin typeface="+mj-lt"/>
                <a:cs typeface="Times New Roman"/>
              </a:defRPr>
            </a:lvl1pPr>
            <a:lvl2pPr marL="342900" indent="0">
              <a:buNone/>
              <a:defRPr>
                <a:solidFill>
                  <a:srgbClr val="023E88"/>
                </a:solidFill>
                <a:latin typeface="Times New Roman"/>
                <a:cs typeface="Times New Roman"/>
              </a:defRPr>
            </a:lvl2pPr>
            <a:lvl3pPr marL="685800" indent="0">
              <a:buNone/>
              <a:defRPr>
                <a:solidFill>
                  <a:srgbClr val="023E88"/>
                </a:solidFill>
                <a:latin typeface="Times New Roman"/>
                <a:cs typeface="Times New Roman"/>
              </a:defRPr>
            </a:lvl3pPr>
            <a:lvl4pPr marL="1028700" indent="0">
              <a:buNone/>
              <a:defRPr>
                <a:solidFill>
                  <a:srgbClr val="023E88"/>
                </a:solidFill>
                <a:latin typeface="Times New Roman"/>
                <a:cs typeface="Times New Roman"/>
              </a:defRPr>
            </a:lvl4pPr>
            <a:lvl5pPr marL="1371600" indent="0">
              <a:buNone/>
              <a:defRPr>
                <a:solidFill>
                  <a:srgbClr val="023E88"/>
                </a:solidFill>
                <a:latin typeface="Times New Roman"/>
                <a:cs typeface="Times New Roman"/>
              </a:defRPr>
            </a:lvl5pPr>
          </a:lstStyle>
          <a:p>
            <a:pPr lvl="0">
              <a:defRPr/>
            </a:pPr>
            <a:r>
              <a:rPr lang="cs-CZ"/>
              <a:t>40</a:t>
            </a:r>
            <a:endParaRPr/>
          </a:p>
        </p:txBody>
      </p:sp>
      <p:sp>
        <p:nvSpPr>
          <p:cNvPr id="18" name="Zástupný symbol pro text 9"/>
          <p:cNvSpPr>
            <a:spLocks noGrp="1"/>
          </p:cNvSpPr>
          <p:nvPr>
            <p:ph type="body" sz="quarter" idx="19"/>
          </p:nvPr>
        </p:nvSpPr>
        <p:spPr bwMode="auto">
          <a:xfrm>
            <a:off x="8668464" y="2967035"/>
            <a:ext cx="2846601" cy="2929403"/>
          </a:xfrm>
        </p:spPr>
        <p:txBody>
          <a:bodyPr/>
          <a:lstStyle>
            <a:lvl1pPr marL="0" indent="0">
              <a:buNone/>
              <a:defRPr>
                <a:solidFill>
                  <a:srgbClr val="023E88"/>
                </a:solidFill>
                <a:latin typeface="Times New Roman"/>
                <a:cs typeface="Times New Roman"/>
              </a:defRPr>
            </a:lvl1pPr>
            <a:lvl2pPr marL="342900" indent="0">
              <a:buNone/>
              <a:defRPr>
                <a:solidFill>
                  <a:srgbClr val="023E88"/>
                </a:solidFill>
                <a:latin typeface="Times New Roman"/>
                <a:cs typeface="Times New Roman"/>
              </a:defRPr>
            </a:lvl2pPr>
            <a:lvl3pPr marL="685800" indent="0">
              <a:buNone/>
              <a:defRPr>
                <a:solidFill>
                  <a:srgbClr val="023E88"/>
                </a:solidFill>
                <a:latin typeface="Times New Roman"/>
                <a:cs typeface="Times New Roman"/>
              </a:defRPr>
            </a:lvl3pPr>
            <a:lvl4pPr marL="1028700" indent="0">
              <a:buNone/>
              <a:defRPr>
                <a:solidFill>
                  <a:srgbClr val="023E88"/>
                </a:solidFill>
                <a:latin typeface="Times New Roman"/>
                <a:cs typeface="Times New Roman"/>
              </a:defRPr>
            </a:lvl4pPr>
            <a:lvl5pPr marL="1371600" indent="0">
              <a:buNone/>
              <a:defRPr>
                <a:solidFill>
                  <a:srgbClr val="023E88"/>
                </a:solidFill>
                <a:latin typeface="Times New Roman"/>
                <a:cs typeface="Times New Roman"/>
              </a:defRPr>
            </a:lvl5pPr>
          </a:lstStyle>
          <a:p>
            <a:pPr lvl="0">
              <a:defRPr/>
            </a:pPr>
            <a:r>
              <a:rPr lang="cs-CZ"/>
              <a:t>Upravte styly předlohy textu.</a:t>
            </a:r>
            <a:endParaRPr/>
          </a:p>
        </p:txBody>
      </p:sp>
      <p:pic>
        <p:nvPicPr>
          <p:cNvPr id="19" name="Obrázek 18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812117" y="6172199"/>
            <a:ext cx="979080" cy="363600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359959" y="6409496"/>
            <a:ext cx="899740" cy="104400"/>
          </a:xfrm>
          <a:prstGeom prst="rect">
            <a:avLst/>
          </a:prstGeom>
        </p:spPr>
      </p:pic>
      <p:sp>
        <p:nvSpPr>
          <p:cNvPr id="21" name="Nadpis 3"/>
          <p:cNvSpPr>
            <a:spLocks noGrp="1"/>
          </p:cNvSpPr>
          <p:nvPr>
            <p:ph type="title"/>
          </p:nvPr>
        </p:nvSpPr>
        <p:spPr bwMode="auto">
          <a:xfrm>
            <a:off x="542318" y="387580"/>
            <a:ext cx="10515600" cy="856929"/>
          </a:xfrm>
        </p:spPr>
        <p:txBody>
          <a:bodyPr/>
          <a:lstStyle>
            <a:lvl1pPr>
              <a:defRPr b="1">
                <a:solidFill>
                  <a:srgbClr val="023E88"/>
                </a:solidFill>
              </a:defRPr>
            </a:lvl1pPr>
          </a:lstStyle>
          <a:p>
            <a:pPr>
              <a:defRPr/>
            </a:pPr>
            <a:r>
              <a:rPr lang="cs-CZ"/>
              <a:t>Kliknutím lze upravit styl.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kapitola prezentace">
    <p:bg>
      <p:bgPr>
        <a:solidFill>
          <a:srgbClr val="E7333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 bwMode="auto">
          <a:xfrm>
            <a:off x="1584062" y="1577088"/>
            <a:ext cx="10515600" cy="1325563"/>
          </a:xfrm>
        </p:spPr>
        <p:txBody>
          <a:bodyPr>
            <a:normAutofit/>
          </a:bodyPr>
          <a:lstStyle>
            <a:lvl1pPr>
              <a:defRPr sz="4400" b="1" spc="11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cs-CZ"/>
              <a:t>Kapitola prezentace</a:t>
            </a:r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362949" y="6409496"/>
            <a:ext cx="896750" cy="10405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812117" y="6172199"/>
            <a:ext cx="982364" cy="3648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závěr">
    <p:bg>
      <p:bgPr>
        <a:solidFill>
          <a:srgbClr val="023E88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 bwMode="auto">
          <a:xfrm>
            <a:off x="1949007" y="1539749"/>
            <a:ext cx="8229314" cy="1325563"/>
          </a:xfrm>
        </p:spPr>
        <p:txBody>
          <a:bodyPr>
            <a:normAutofit/>
          </a:bodyPr>
          <a:lstStyle>
            <a:lvl1pPr>
              <a:defRPr sz="4000" b="1" spc="5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cs-CZ"/>
              <a:t>Děkuji za pozornost</a:t>
            </a:r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1949008" y="3628720"/>
            <a:ext cx="8229313" cy="1197279"/>
          </a:xfrm>
        </p:spPr>
        <p:txBody>
          <a:bodyPr>
            <a:normAutofit/>
          </a:bodyPr>
          <a:lstStyle>
            <a:lvl1pPr marL="0" indent="0">
              <a:buNone/>
              <a:defRPr sz="1800" b="0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>
              <a:defRPr/>
            </a:pPr>
            <a:r>
              <a:rPr lang="cs-CZ"/>
              <a:t>Ing. Stanislava Drahokoupilová, Ph.D.</a:t>
            </a:r>
            <a:endParaRPr/>
          </a:p>
          <a:p>
            <a:pPr lvl="0">
              <a:defRPr/>
            </a:pPr>
            <a:r>
              <a:rPr lang="cs-CZ"/>
              <a:t> stanislava.drahokoupilova@chmi.cz</a:t>
            </a:r>
            <a:endParaRPr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362949" y="6409496"/>
            <a:ext cx="896750" cy="10405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403445" y="4825999"/>
            <a:ext cx="1836055" cy="68190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cs-CZ"/>
              <a:t>Kliknutím lze upravit styly předlohy textu.</a:t>
            </a:r>
            <a:endParaRPr/>
          </a:p>
          <a:p>
            <a:pPr lvl="1">
              <a:defRPr/>
            </a:pPr>
            <a:r>
              <a:rPr lang="cs-CZ"/>
              <a:t>Druhá úroveň</a:t>
            </a:r>
            <a:endParaRPr/>
          </a:p>
          <a:p>
            <a:pPr lvl="2">
              <a:defRPr/>
            </a:pPr>
            <a:r>
              <a:rPr lang="cs-CZ"/>
              <a:t>Třetí úroveň</a:t>
            </a:r>
            <a:endParaRPr/>
          </a:p>
          <a:p>
            <a:pPr lvl="3">
              <a:defRPr/>
            </a:pPr>
            <a:r>
              <a:rPr lang="cs-CZ"/>
              <a:t>Čtvrtá úroveň</a:t>
            </a:r>
            <a:endParaRPr/>
          </a:p>
          <a:p>
            <a:pPr lvl="4">
              <a:defRPr/>
            </a:pPr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F7E4472-466E-4052-B589-E1E111A72CE1}" type="datetimeFigureOut">
              <a:rPr lang="cs-CZ"/>
              <a:t>03.05.2023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4E2CFF1-F1D0-4020-8A00-0494ED639283}" type="slidenum">
              <a:rPr lang="cs-CZ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685800">
        <a:lnSpc>
          <a:spcPct val="90000"/>
        </a:lnSpc>
        <a:spcBef>
          <a:spcPts val="0"/>
        </a:spcBef>
        <a:buNone/>
        <a:defRPr sz="3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>
        <a:lnSpc>
          <a:spcPct val="90000"/>
        </a:lnSpc>
        <a:spcBef>
          <a:spcPts val="750"/>
        </a:spcBef>
        <a:buFont typeface="Arial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gif"/><Relationship Id="rId5" Type="http://schemas.openxmlformats.org/officeDocument/2006/relationships/image" Target="../media/image55.gif"/><Relationship Id="rId4" Type="http://schemas.openxmlformats.org/officeDocument/2006/relationships/image" Target="../media/image5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gif"/><Relationship Id="rId5" Type="http://schemas.openxmlformats.org/officeDocument/2006/relationships/image" Target="../media/image59.gif"/><Relationship Id="rId4" Type="http://schemas.openxmlformats.org/officeDocument/2006/relationships/image" Target="../media/image5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gif"/><Relationship Id="rId5" Type="http://schemas.openxmlformats.org/officeDocument/2006/relationships/image" Target="../media/image63.gif"/><Relationship Id="rId4" Type="http://schemas.openxmlformats.org/officeDocument/2006/relationships/image" Target="../media/image54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gif"/><Relationship Id="rId5" Type="http://schemas.openxmlformats.org/officeDocument/2006/relationships/image" Target="../media/image67.gif"/><Relationship Id="rId4" Type="http://schemas.openxmlformats.org/officeDocument/2006/relationships/image" Target="../media/image5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gif"/><Relationship Id="rId5" Type="http://schemas.openxmlformats.org/officeDocument/2006/relationships/image" Target="../media/image71.gif"/><Relationship Id="rId4" Type="http://schemas.openxmlformats.org/officeDocument/2006/relationships/image" Target="../media/image5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gif"/><Relationship Id="rId5" Type="http://schemas.openxmlformats.org/officeDocument/2006/relationships/image" Target="../media/image75.gif"/><Relationship Id="rId4" Type="http://schemas.openxmlformats.org/officeDocument/2006/relationships/image" Target="../media/image5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gif"/><Relationship Id="rId5" Type="http://schemas.openxmlformats.org/officeDocument/2006/relationships/image" Target="../media/image80.gif"/><Relationship Id="rId4" Type="http://schemas.openxmlformats.org/officeDocument/2006/relationships/image" Target="../media/image79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6.gif"/><Relationship Id="rId5" Type="http://schemas.openxmlformats.org/officeDocument/2006/relationships/image" Target="../media/image85.gif"/><Relationship Id="rId4" Type="http://schemas.openxmlformats.org/officeDocument/2006/relationships/image" Target="../media/image84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gif"/><Relationship Id="rId5" Type="http://schemas.openxmlformats.org/officeDocument/2006/relationships/image" Target="../media/image90.gif"/><Relationship Id="rId4" Type="http://schemas.openxmlformats.org/officeDocument/2006/relationships/image" Target="../media/image89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6.gif"/><Relationship Id="rId5" Type="http://schemas.openxmlformats.org/officeDocument/2006/relationships/image" Target="../media/image95.gif"/><Relationship Id="rId4" Type="http://schemas.openxmlformats.org/officeDocument/2006/relationships/image" Target="../media/image9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1.gif"/><Relationship Id="rId5" Type="http://schemas.openxmlformats.org/officeDocument/2006/relationships/image" Target="../media/image100.gif"/><Relationship Id="rId4" Type="http://schemas.openxmlformats.org/officeDocument/2006/relationships/image" Target="../media/image99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gif"/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6.gif"/><Relationship Id="rId5" Type="http://schemas.openxmlformats.org/officeDocument/2006/relationships/image" Target="../media/image105.gif"/><Relationship Id="rId4" Type="http://schemas.openxmlformats.org/officeDocument/2006/relationships/image" Target="../media/image104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gif"/><Relationship Id="rId2" Type="http://schemas.openxmlformats.org/officeDocument/2006/relationships/image" Target="../media/image107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1.gif"/><Relationship Id="rId5" Type="http://schemas.openxmlformats.org/officeDocument/2006/relationships/image" Target="../media/image110.gif"/><Relationship Id="rId4" Type="http://schemas.openxmlformats.org/officeDocument/2006/relationships/image" Target="../media/image10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gif"/><Relationship Id="rId2" Type="http://schemas.openxmlformats.org/officeDocument/2006/relationships/image" Target="../media/image112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6.gif"/><Relationship Id="rId5" Type="http://schemas.openxmlformats.org/officeDocument/2006/relationships/image" Target="../media/image115.gif"/><Relationship Id="rId4" Type="http://schemas.openxmlformats.org/officeDocument/2006/relationships/image" Target="../media/image114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gif"/><Relationship Id="rId2" Type="http://schemas.openxmlformats.org/officeDocument/2006/relationships/image" Target="../media/image117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1.gif"/><Relationship Id="rId5" Type="http://schemas.openxmlformats.org/officeDocument/2006/relationships/image" Target="../media/image120.gif"/><Relationship Id="rId4" Type="http://schemas.openxmlformats.org/officeDocument/2006/relationships/image" Target="../media/image119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gif"/><Relationship Id="rId2" Type="http://schemas.openxmlformats.org/officeDocument/2006/relationships/image" Target="../media/image122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6.gif"/><Relationship Id="rId5" Type="http://schemas.openxmlformats.org/officeDocument/2006/relationships/image" Target="../media/image125.gif"/><Relationship Id="rId4" Type="http://schemas.openxmlformats.org/officeDocument/2006/relationships/image" Target="../media/image124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gif"/><Relationship Id="rId2" Type="http://schemas.openxmlformats.org/officeDocument/2006/relationships/image" Target="../media/image127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1.gif"/><Relationship Id="rId5" Type="http://schemas.openxmlformats.org/officeDocument/2006/relationships/image" Target="../media/image130.gif"/><Relationship Id="rId4" Type="http://schemas.openxmlformats.org/officeDocument/2006/relationships/image" Target="../media/image129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gif"/><Relationship Id="rId2" Type="http://schemas.openxmlformats.org/officeDocument/2006/relationships/image" Target="../media/image122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5.gif"/><Relationship Id="rId5" Type="http://schemas.openxmlformats.org/officeDocument/2006/relationships/image" Target="../media/image134.gif"/><Relationship Id="rId4" Type="http://schemas.openxmlformats.org/officeDocument/2006/relationships/image" Target="../media/image133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gif"/><Relationship Id="rId2" Type="http://schemas.openxmlformats.org/officeDocument/2006/relationships/image" Target="../media/image136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0.gif"/><Relationship Id="rId5" Type="http://schemas.openxmlformats.org/officeDocument/2006/relationships/image" Target="../media/image139.gif"/><Relationship Id="rId4" Type="http://schemas.openxmlformats.org/officeDocument/2006/relationships/image" Target="../media/image138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gif"/><Relationship Id="rId2" Type="http://schemas.openxmlformats.org/officeDocument/2006/relationships/image" Target="../media/image141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5.gif"/><Relationship Id="rId5" Type="http://schemas.openxmlformats.org/officeDocument/2006/relationships/image" Target="../media/image144.gif"/><Relationship Id="rId4" Type="http://schemas.openxmlformats.org/officeDocument/2006/relationships/image" Target="../media/image143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gif"/><Relationship Id="rId2" Type="http://schemas.openxmlformats.org/officeDocument/2006/relationships/image" Target="../media/image146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0.gif"/><Relationship Id="rId5" Type="http://schemas.openxmlformats.org/officeDocument/2006/relationships/image" Target="../media/image149.gif"/><Relationship Id="rId4" Type="http://schemas.openxmlformats.org/officeDocument/2006/relationships/image" Target="../media/image148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gif"/><Relationship Id="rId2" Type="http://schemas.openxmlformats.org/officeDocument/2006/relationships/image" Target="../media/image151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5.gif"/><Relationship Id="rId5" Type="http://schemas.openxmlformats.org/officeDocument/2006/relationships/image" Target="../media/image154.gif"/><Relationship Id="rId4" Type="http://schemas.openxmlformats.org/officeDocument/2006/relationships/image" Target="../media/image153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gif"/><Relationship Id="rId2" Type="http://schemas.openxmlformats.org/officeDocument/2006/relationships/image" Target="../media/image156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0.gif"/><Relationship Id="rId5" Type="http://schemas.openxmlformats.org/officeDocument/2006/relationships/image" Target="../media/image159.gif"/><Relationship Id="rId4" Type="http://schemas.openxmlformats.org/officeDocument/2006/relationships/image" Target="../media/image158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gif"/><Relationship Id="rId2" Type="http://schemas.openxmlformats.org/officeDocument/2006/relationships/image" Target="../media/image161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5.gif"/><Relationship Id="rId5" Type="http://schemas.openxmlformats.org/officeDocument/2006/relationships/image" Target="../media/image164.gif"/><Relationship Id="rId4" Type="http://schemas.openxmlformats.org/officeDocument/2006/relationships/image" Target="../media/image163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gif"/><Relationship Id="rId2" Type="http://schemas.openxmlformats.org/officeDocument/2006/relationships/image" Target="../media/image156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9.gif"/><Relationship Id="rId5" Type="http://schemas.openxmlformats.org/officeDocument/2006/relationships/image" Target="../media/image168.gif"/><Relationship Id="rId4" Type="http://schemas.openxmlformats.org/officeDocument/2006/relationships/image" Target="../media/image167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gif"/><Relationship Id="rId2" Type="http://schemas.openxmlformats.org/officeDocument/2006/relationships/image" Target="../media/image170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4.gif"/><Relationship Id="rId5" Type="http://schemas.openxmlformats.org/officeDocument/2006/relationships/image" Target="../media/image173.gif"/><Relationship Id="rId4" Type="http://schemas.openxmlformats.org/officeDocument/2006/relationships/image" Target="../media/image172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gif"/><Relationship Id="rId2" Type="http://schemas.openxmlformats.org/officeDocument/2006/relationships/image" Target="../media/image175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9.gif"/><Relationship Id="rId5" Type="http://schemas.openxmlformats.org/officeDocument/2006/relationships/image" Target="../media/image178.gif"/><Relationship Id="rId4" Type="http://schemas.openxmlformats.org/officeDocument/2006/relationships/image" Target="../media/image177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gif"/><Relationship Id="rId2" Type="http://schemas.openxmlformats.org/officeDocument/2006/relationships/image" Target="../media/image180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4.gif"/><Relationship Id="rId5" Type="http://schemas.openxmlformats.org/officeDocument/2006/relationships/image" Target="../media/image183.gif"/><Relationship Id="rId4" Type="http://schemas.openxmlformats.org/officeDocument/2006/relationships/image" Target="../media/image182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gif"/><Relationship Id="rId2" Type="http://schemas.openxmlformats.org/officeDocument/2006/relationships/image" Target="../media/image185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9.gif"/><Relationship Id="rId5" Type="http://schemas.openxmlformats.org/officeDocument/2006/relationships/image" Target="../media/image188.gif"/><Relationship Id="rId4" Type="http://schemas.openxmlformats.org/officeDocument/2006/relationships/image" Target="../media/image187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gif"/><Relationship Id="rId2" Type="http://schemas.openxmlformats.org/officeDocument/2006/relationships/image" Target="../media/image190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4.gif"/><Relationship Id="rId5" Type="http://schemas.openxmlformats.org/officeDocument/2006/relationships/image" Target="../media/image193.gif"/><Relationship Id="rId4" Type="http://schemas.openxmlformats.org/officeDocument/2006/relationships/image" Target="../media/image192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gif"/><Relationship Id="rId2" Type="http://schemas.openxmlformats.org/officeDocument/2006/relationships/image" Target="../media/image195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9.gif"/><Relationship Id="rId5" Type="http://schemas.openxmlformats.org/officeDocument/2006/relationships/image" Target="../media/image198.gif"/><Relationship Id="rId4" Type="http://schemas.openxmlformats.org/officeDocument/2006/relationships/image" Target="../media/image197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gif"/><Relationship Id="rId2" Type="http://schemas.openxmlformats.org/officeDocument/2006/relationships/image" Target="../media/image200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3.gif"/><Relationship Id="rId5" Type="http://schemas.openxmlformats.org/officeDocument/2006/relationships/image" Target="../media/image202.gif"/><Relationship Id="rId4" Type="http://schemas.openxmlformats.org/officeDocument/2006/relationships/image" Target="../media/image197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gif"/><Relationship Id="rId2" Type="http://schemas.openxmlformats.org/officeDocument/2006/relationships/image" Target="../media/image204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7.gif"/><Relationship Id="rId5" Type="http://schemas.openxmlformats.org/officeDocument/2006/relationships/image" Target="../media/image206.gif"/><Relationship Id="rId4" Type="http://schemas.openxmlformats.org/officeDocument/2006/relationships/image" Target="../media/image19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gif"/><Relationship Id="rId2" Type="http://schemas.openxmlformats.org/officeDocument/2006/relationships/image" Target="../media/image208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1.gif"/><Relationship Id="rId5" Type="http://schemas.openxmlformats.org/officeDocument/2006/relationships/image" Target="../media/image210.gif"/><Relationship Id="rId4" Type="http://schemas.openxmlformats.org/officeDocument/2006/relationships/image" Target="../media/image197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gif"/><Relationship Id="rId2" Type="http://schemas.openxmlformats.org/officeDocument/2006/relationships/image" Target="../media/image212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5.gif"/><Relationship Id="rId5" Type="http://schemas.openxmlformats.org/officeDocument/2006/relationships/image" Target="../media/image214.gif"/><Relationship Id="rId4" Type="http://schemas.openxmlformats.org/officeDocument/2006/relationships/image" Target="../media/image197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gif"/><Relationship Id="rId2" Type="http://schemas.openxmlformats.org/officeDocument/2006/relationships/image" Target="../media/image208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8.gif"/><Relationship Id="rId5" Type="http://schemas.openxmlformats.org/officeDocument/2006/relationships/image" Target="../media/image217.gif"/><Relationship Id="rId4" Type="http://schemas.openxmlformats.org/officeDocument/2006/relationships/image" Target="../media/image197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gif"/><Relationship Id="rId2" Type="http://schemas.openxmlformats.org/officeDocument/2006/relationships/image" Target="../media/image219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2.gif"/><Relationship Id="rId5" Type="http://schemas.openxmlformats.org/officeDocument/2006/relationships/image" Target="../media/image221.gif"/><Relationship Id="rId4" Type="http://schemas.openxmlformats.org/officeDocument/2006/relationships/image" Target="../media/image197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gif"/><Relationship Id="rId2" Type="http://schemas.openxmlformats.org/officeDocument/2006/relationships/image" Target="../media/image223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6.gif"/><Relationship Id="rId5" Type="http://schemas.openxmlformats.org/officeDocument/2006/relationships/image" Target="../media/image225.gif"/><Relationship Id="rId4" Type="http://schemas.openxmlformats.org/officeDocument/2006/relationships/image" Target="../media/image197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gif"/><Relationship Id="rId2" Type="http://schemas.openxmlformats.org/officeDocument/2006/relationships/image" Target="../media/image227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0.gif"/><Relationship Id="rId5" Type="http://schemas.openxmlformats.org/officeDocument/2006/relationships/image" Target="../media/image229.gif"/><Relationship Id="rId4" Type="http://schemas.openxmlformats.org/officeDocument/2006/relationships/image" Target="../media/image197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gif"/><Relationship Id="rId2" Type="http://schemas.openxmlformats.org/officeDocument/2006/relationships/image" Target="../media/image231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4.gif"/><Relationship Id="rId5" Type="http://schemas.openxmlformats.org/officeDocument/2006/relationships/image" Target="../media/image233.gif"/><Relationship Id="rId4" Type="http://schemas.openxmlformats.org/officeDocument/2006/relationships/image" Target="../media/image197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gif"/><Relationship Id="rId2" Type="http://schemas.openxmlformats.org/officeDocument/2006/relationships/image" Target="../media/image235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8.gif"/><Relationship Id="rId5" Type="http://schemas.openxmlformats.org/officeDocument/2006/relationships/image" Target="../media/image237.gif"/><Relationship Id="rId4" Type="http://schemas.openxmlformats.org/officeDocument/2006/relationships/image" Target="../media/image197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gif"/><Relationship Id="rId2" Type="http://schemas.openxmlformats.org/officeDocument/2006/relationships/image" Target="../media/image239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2.gif"/><Relationship Id="rId5" Type="http://schemas.openxmlformats.org/officeDocument/2006/relationships/image" Target="../media/image241.gif"/><Relationship Id="rId4" Type="http://schemas.openxmlformats.org/officeDocument/2006/relationships/image" Target="../media/image197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gif"/><Relationship Id="rId2" Type="http://schemas.openxmlformats.org/officeDocument/2006/relationships/image" Target="../media/image243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6.gif"/><Relationship Id="rId5" Type="http://schemas.openxmlformats.org/officeDocument/2006/relationships/image" Target="../media/image245.gif"/><Relationship Id="rId4" Type="http://schemas.openxmlformats.org/officeDocument/2006/relationships/image" Target="../media/image197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hydro.chmi.cz/hpps/ppov" TargetMode="Externa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chmi.cz/files/portal/docs/poboc/CB/hpps/baseGoogleMaps.html" TargetMode="Externa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Výstrahy – mobilní aplikace pro starosty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Aft>
                <a:spcPts val="1200"/>
              </a:spcAft>
            </a:pPr>
            <a:endParaRPr lang="cs-CZ" sz="2400" dirty="0"/>
          </a:p>
          <a:p>
            <a:pPr marL="457200" indent="-457200">
              <a:spcAft>
                <a:spcPts val="1200"/>
              </a:spcAft>
              <a:buFont typeface="+mj-lt"/>
              <a:buAutoNum type="arabicParenR"/>
            </a:pPr>
            <a:endParaRPr lang="cs-CZ" sz="2400" dirty="0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694719" y="1421020"/>
            <a:ext cx="6049354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ts val="750"/>
              </a:spcBef>
              <a:spcAft>
                <a:spcPts val="3300"/>
              </a:spcAft>
              <a:buFont typeface="Arial" panose="020B0604020202020204" pitchFamily="34" charset="0"/>
              <a:buNone/>
              <a:defRPr sz="1800" kern="1200" baseline="0">
                <a:solidFill>
                  <a:srgbClr val="023E88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570"/>
              </a:spcAft>
              <a:buFont typeface="Times New Roman" panose="02020603050405020304" pitchFamily="18" charset="0"/>
              <a:buChar char="‒"/>
              <a:defRPr sz="2000" kern="1200">
                <a:solidFill>
                  <a:srgbClr val="023E88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Na základě průzkumu potřeb starostů </a:t>
            </a:r>
            <a:br>
              <a:rPr lang="cs-CZ" sz="2400" dirty="0">
                <a:latin typeface="+mj-lt"/>
              </a:rPr>
            </a:br>
            <a:r>
              <a:rPr lang="cs-CZ" sz="2400" dirty="0">
                <a:latin typeface="+mj-lt"/>
              </a:rPr>
              <a:t>a krizového řízení</a:t>
            </a:r>
          </a:p>
          <a:p>
            <a:pPr marL="457200" indent="-4572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Zasílání SMS při akutním ohrožení (pozorované extrémní bouřky, srážky, povodně) </a:t>
            </a:r>
          </a:p>
          <a:p>
            <a:pPr marL="457200" indent="-4572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Pro registraci nás kontaktujte na </a:t>
            </a:r>
            <a:r>
              <a:rPr lang="cs-CZ" sz="3200" b="1" u="sng" dirty="0">
                <a:latin typeface="+mj-lt"/>
              </a:rPr>
              <a:t>chmu.vystrahy@chmi.cz</a:t>
            </a:r>
          </a:p>
        </p:txBody>
      </p:sp>
      <p:grpSp>
        <p:nvGrpSpPr>
          <p:cNvPr id="4" name="Skupina 3"/>
          <p:cNvGrpSpPr/>
          <p:nvPr/>
        </p:nvGrpSpPr>
        <p:grpSpPr>
          <a:xfrm>
            <a:off x="9120336" y="1700808"/>
            <a:ext cx="2585560" cy="2508181"/>
            <a:chOff x="9615962" y="848812"/>
            <a:chExt cx="2585560" cy="2508181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7429DCF0-AA98-8F2D-9938-E97A549C3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5962" y="848812"/>
              <a:ext cx="1232566" cy="2503988"/>
            </a:xfrm>
            <a:prstGeom prst="rect">
              <a:avLst/>
            </a:prstGeom>
          </p:spPr>
        </p:pic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859537" y="864464"/>
              <a:ext cx="1332463" cy="1412408"/>
            </a:xfrm>
            <a:prstGeom prst="rect">
              <a:avLst/>
            </a:prstGeom>
          </p:spPr>
        </p:pic>
        <p:pic>
          <p:nvPicPr>
            <p:cNvPr id="10" name="Obrázek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859538" y="2363761"/>
              <a:ext cx="1341984" cy="993232"/>
            </a:xfrm>
            <a:prstGeom prst="rect">
              <a:avLst/>
            </a:prstGeom>
          </p:spPr>
        </p:pic>
      </p:grp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5" t="17395" r="6964" b="16093"/>
          <a:stretch/>
        </p:blipFill>
        <p:spPr>
          <a:xfrm>
            <a:off x="6288760" y="3988911"/>
            <a:ext cx="3312368" cy="12961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57294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Další informace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318" y="1916832"/>
            <a:ext cx="2961394" cy="1635915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542318" y="1268620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14387F"/>
                </a:solidFill>
              </a:rPr>
              <a:t>WEB</a:t>
            </a:r>
            <a:endParaRPr lang="cs-CZ" sz="2400" dirty="0">
              <a:solidFill>
                <a:srgbClr val="14387F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079776" y="1268620"/>
            <a:ext cx="2395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14387F"/>
                </a:solidFill>
              </a:rPr>
              <a:t>Mobilní aplikace</a:t>
            </a:r>
            <a:endParaRPr lang="cs-CZ" sz="2400" dirty="0">
              <a:solidFill>
                <a:srgbClr val="14387F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8112224" y="1268620"/>
            <a:ext cx="35060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14387F"/>
                </a:solidFill>
              </a:rPr>
              <a:t>Předpovědní pracoviště </a:t>
            </a:r>
          </a:p>
          <a:p>
            <a:r>
              <a:rPr lang="cs-CZ" sz="2400" dirty="0" smtClean="0">
                <a:solidFill>
                  <a:srgbClr val="14387F"/>
                </a:solidFill>
              </a:rPr>
              <a:t>ČHMÚ</a:t>
            </a:r>
            <a:endParaRPr lang="cs-CZ" sz="2400" dirty="0">
              <a:solidFill>
                <a:srgbClr val="14387F"/>
              </a:solidFill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273" y="3739294"/>
            <a:ext cx="2965439" cy="1638103"/>
          </a:xfrm>
          <a:prstGeom prst="rect">
            <a:avLst/>
          </a:prstGeom>
        </p:spPr>
      </p:pic>
      <p:grpSp>
        <p:nvGrpSpPr>
          <p:cNvPr id="19" name="Skupina 18"/>
          <p:cNvGrpSpPr/>
          <p:nvPr/>
        </p:nvGrpSpPr>
        <p:grpSpPr>
          <a:xfrm>
            <a:off x="6016650" y="3350877"/>
            <a:ext cx="1010266" cy="2026520"/>
            <a:chOff x="5121537" y="2423210"/>
            <a:chExt cx="1292972" cy="2520200"/>
          </a:xfrm>
        </p:grpSpPr>
        <p:pic>
          <p:nvPicPr>
            <p:cNvPr id="20" name="Obrázek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1537" y="2423210"/>
              <a:ext cx="1292972" cy="2520200"/>
            </a:xfrm>
            <a:prstGeom prst="rect">
              <a:avLst/>
            </a:prstGeom>
          </p:spPr>
        </p:pic>
        <p:pic>
          <p:nvPicPr>
            <p:cNvPr id="21" name="Obrázek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26574" y="2691111"/>
              <a:ext cx="1085450" cy="1938896"/>
            </a:xfrm>
            <a:prstGeom prst="rect">
              <a:avLst/>
            </a:prstGeom>
          </p:spPr>
        </p:pic>
      </p:grpSp>
      <p:grpSp>
        <p:nvGrpSpPr>
          <p:cNvPr id="22" name="Skupina 21"/>
          <p:cNvGrpSpPr/>
          <p:nvPr/>
        </p:nvGrpSpPr>
        <p:grpSpPr>
          <a:xfrm>
            <a:off x="4079776" y="2039505"/>
            <a:ext cx="889412" cy="2034456"/>
            <a:chOff x="2279576" y="2166578"/>
            <a:chExt cx="1292972" cy="2520200"/>
          </a:xfrm>
        </p:grpSpPr>
        <p:pic>
          <p:nvPicPr>
            <p:cNvPr id="23" name="Obrázek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1584" y="2420888"/>
              <a:ext cx="1103319" cy="1961456"/>
            </a:xfrm>
            <a:prstGeom prst="rect">
              <a:avLst/>
            </a:prstGeom>
          </p:spPr>
        </p:pic>
        <p:pic>
          <p:nvPicPr>
            <p:cNvPr id="24" name="Obrázek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576" y="2166578"/>
              <a:ext cx="1292972" cy="2520200"/>
            </a:xfrm>
            <a:prstGeom prst="rect">
              <a:avLst/>
            </a:prstGeom>
          </p:spPr>
        </p:pic>
      </p:grpSp>
      <p:grpSp>
        <p:nvGrpSpPr>
          <p:cNvPr id="25" name="Skupina 24"/>
          <p:cNvGrpSpPr/>
          <p:nvPr/>
        </p:nvGrpSpPr>
        <p:grpSpPr>
          <a:xfrm>
            <a:off x="5035855" y="2634598"/>
            <a:ext cx="870076" cy="1864282"/>
            <a:chOff x="4583832" y="3787575"/>
            <a:chExt cx="1292972" cy="2520200"/>
          </a:xfrm>
        </p:grpSpPr>
        <p:pic>
          <p:nvPicPr>
            <p:cNvPr id="26" name="Obrázek 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55840" y="4043350"/>
              <a:ext cx="1102143" cy="1938067"/>
            </a:xfrm>
            <a:prstGeom prst="rect">
              <a:avLst/>
            </a:prstGeom>
          </p:spPr>
        </p:pic>
        <p:pic>
          <p:nvPicPr>
            <p:cNvPr id="27" name="Obrázek 2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3832" y="3787575"/>
              <a:ext cx="1292972" cy="2520200"/>
            </a:xfrm>
            <a:prstGeom prst="rect">
              <a:avLst/>
            </a:prstGeom>
          </p:spPr>
        </p:pic>
      </p:grpSp>
      <p:grpSp>
        <p:nvGrpSpPr>
          <p:cNvPr id="28" name="Skupina 27"/>
          <p:cNvGrpSpPr/>
          <p:nvPr/>
        </p:nvGrpSpPr>
        <p:grpSpPr>
          <a:xfrm>
            <a:off x="7120925" y="4367729"/>
            <a:ext cx="991299" cy="2019335"/>
            <a:chOff x="6633215" y="4149080"/>
            <a:chExt cx="1292972" cy="2520200"/>
          </a:xfrm>
        </p:grpSpPr>
        <p:grpSp>
          <p:nvGrpSpPr>
            <p:cNvPr id="29" name="Skupina 28"/>
            <p:cNvGrpSpPr/>
            <p:nvPr/>
          </p:nvGrpSpPr>
          <p:grpSpPr>
            <a:xfrm>
              <a:off x="6703637" y="4424149"/>
              <a:ext cx="1152128" cy="1970062"/>
              <a:chOff x="4533900" y="681037"/>
              <a:chExt cx="3124200" cy="5495925"/>
            </a:xfrm>
          </p:grpSpPr>
          <p:pic>
            <p:nvPicPr>
              <p:cNvPr id="31" name="Obrázek 30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33900" y="681037"/>
                <a:ext cx="3124200" cy="5495925"/>
              </a:xfrm>
              <a:prstGeom prst="rect">
                <a:avLst/>
              </a:prstGeom>
            </p:spPr>
          </p:pic>
          <p:pic>
            <p:nvPicPr>
              <p:cNvPr id="32" name="Obrázek 31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650954" y="2017343"/>
                <a:ext cx="2880328" cy="3571897"/>
              </a:xfrm>
              <a:prstGeom prst="rect">
                <a:avLst/>
              </a:prstGeom>
            </p:spPr>
          </p:pic>
        </p:grpSp>
        <p:pic>
          <p:nvPicPr>
            <p:cNvPr id="30" name="Obrázek 2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3215" y="4149080"/>
              <a:ext cx="1292972" cy="2520200"/>
            </a:xfrm>
            <a:prstGeom prst="rect">
              <a:avLst/>
            </a:prstGeom>
          </p:spPr>
        </p:pic>
      </p:grpSp>
      <p:pic>
        <p:nvPicPr>
          <p:cNvPr id="37" name="Obrázek 3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09084" y="2217503"/>
            <a:ext cx="3312368" cy="1856458"/>
          </a:xfrm>
          <a:prstGeom prst="rect">
            <a:avLst/>
          </a:prstGeom>
        </p:spPr>
      </p:pic>
      <p:sp>
        <p:nvSpPr>
          <p:cNvPr id="38" name="TextovéPole 37"/>
          <p:cNvSpPr txBox="1"/>
          <p:nvPr/>
        </p:nvSpPr>
        <p:spPr>
          <a:xfrm>
            <a:off x="8327737" y="4452971"/>
            <a:ext cx="328808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smtClean="0"/>
              <a:t>Denně 6:00 – 17:00</a:t>
            </a:r>
          </a:p>
          <a:p>
            <a:r>
              <a:rPr lang="cs-CZ" i="1" dirty="0" smtClean="0"/>
              <a:t>Při povodni prodloužený režim</a:t>
            </a:r>
          </a:p>
          <a:p>
            <a:endParaRPr lang="cs-CZ" i="1" dirty="0"/>
          </a:p>
          <a:p>
            <a:r>
              <a:rPr lang="cs-CZ" i="1" dirty="0" smtClean="0"/>
              <a:t>386 460 383</a:t>
            </a:r>
          </a:p>
          <a:p>
            <a:r>
              <a:rPr lang="cs-CZ" i="1" dirty="0" smtClean="0"/>
              <a:t>386 460 721</a:t>
            </a:r>
          </a:p>
          <a:p>
            <a:r>
              <a:rPr lang="cs-CZ" i="1" dirty="0" smtClean="0"/>
              <a:t>605 209 404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65695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Přívalové povodně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305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Přívalové povodně</a:t>
            </a:r>
            <a:endParaRPr lang="cs-CZ" dirty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695400" y="1244509"/>
            <a:ext cx="10585857" cy="36641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ts val="750"/>
              </a:spcBef>
              <a:spcAft>
                <a:spcPts val="3300"/>
              </a:spcAft>
              <a:buFont typeface="Arial" panose="020B0604020202020204" pitchFamily="34" charset="0"/>
              <a:buNone/>
              <a:defRPr sz="1800" kern="1200" baseline="0">
                <a:solidFill>
                  <a:srgbClr val="023E88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570"/>
              </a:spcAft>
              <a:buFont typeface="Times New Roman" panose="02020603050405020304" pitchFamily="18" charset="0"/>
              <a:buChar char="‒"/>
              <a:defRPr sz="2000" kern="1200">
                <a:solidFill>
                  <a:srgbClr val="023E88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+mj-lt"/>
              </a:rPr>
              <a:t>Jsou způsobeny velmi intenzivním deštěm, který je zpravidla spojený s bouřkou. </a:t>
            </a:r>
            <a:endParaRPr lang="cs-CZ" sz="2400" dirty="0">
              <a:latin typeface="+mj-lt"/>
            </a:endParaRPr>
          </a:p>
          <a:p>
            <a:pPr marL="457200" indent="-4572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+mj-lt"/>
              </a:rPr>
              <a:t>Zasahují malá povodí členitým terénem, mají rychlý vývoj. Většinou nastupují ve večerních hodinách. </a:t>
            </a:r>
          </a:p>
          <a:p>
            <a:pPr marL="457200" indent="-4572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+mj-lt"/>
              </a:rPr>
              <a:t>Proud v malých potokách je velmi rychlý a má destruktivní účinek. Ve spojení s neočekávaným příchodem povodně v nočních hodinách vzniká velké riziko ztrát na životech.  </a:t>
            </a:r>
            <a:endParaRPr lang="cs-CZ" sz="2400" dirty="0">
              <a:latin typeface="+mj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739" y="4785443"/>
            <a:ext cx="3182998" cy="151449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808" y="4797152"/>
            <a:ext cx="2942619" cy="150278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498" y="4745606"/>
            <a:ext cx="3245297" cy="155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6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Přívalové povodně</a:t>
            </a:r>
          </a:p>
        </p:txBody>
      </p:sp>
      <p:sp>
        <p:nvSpPr>
          <p:cNvPr id="4" name="Ovál 3"/>
          <p:cNvSpPr/>
          <p:nvPr/>
        </p:nvSpPr>
        <p:spPr>
          <a:xfrm>
            <a:off x="902358" y="2996952"/>
            <a:ext cx="288032" cy="288032"/>
          </a:xfrm>
          <a:prstGeom prst="ellipse">
            <a:avLst/>
          </a:prstGeom>
          <a:solidFill>
            <a:srgbClr val="143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 rot="18585818">
            <a:off x="781245" y="1731767"/>
            <a:ext cx="21339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rgbClr val="14387F"/>
                </a:solidFill>
              </a:rPr>
              <a:t>Výstraha ČHMÚ</a:t>
            </a:r>
          </a:p>
          <a:p>
            <a:r>
              <a:rPr lang="cs-CZ" sz="1600" dirty="0">
                <a:solidFill>
                  <a:srgbClr val="14387F"/>
                </a:solidFill>
              </a:rPr>
              <a:t>na očekávané bouřky</a:t>
            </a:r>
          </a:p>
        </p:txBody>
      </p:sp>
      <p:pic>
        <p:nvPicPr>
          <p:cNvPr id="6" name="Zástupný symbol pro obsah 10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84" y="3456032"/>
            <a:ext cx="1800200" cy="1526879"/>
          </a:xfrm>
          <a:prstGeom prst="rect">
            <a:avLst/>
          </a:prstGeom>
        </p:spPr>
      </p:pic>
      <p:cxnSp>
        <p:nvCxnSpPr>
          <p:cNvPr id="8" name="Přímá spojnice 7"/>
          <p:cNvCxnSpPr/>
          <p:nvPr/>
        </p:nvCxnSpPr>
        <p:spPr>
          <a:xfrm>
            <a:off x="1046374" y="3140968"/>
            <a:ext cx="2088232" cy="0"/>
          </a:xfrm>
          <a:prstGeom prst="line">
            <a:avLst/>
          </a:prstGeom>
          <a:ln w="76200">
            <a:solidFill>
              <a:srgbClr val="1438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ál 8"/>
          <p:cNvSpPr/>
          <p:nvPr/>
        </p:nvSpPr>
        <p:spPr>
          <a:xfrm>
            <a:off x="3088656" y="2990096"/>
            <a:ext cx="288032" cy="288032"/>
          </a:xfrm>
          <a:prstGeom prst="ellipse">
            <a:avLst/>
          </a:prstGeom>
          <a:solidFill>
            <a:srgbClr val="143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 rot="18585818">
            <a:off x="2908627" y="1717898"/>
            <a:ext cx="2087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rgbClr val="14387F"/>
                </a:solidFill>
              </a:rPr>
              <a:t>Kontrola velikosti</a:t>
            </a:r>
          </a:p>
          <a:p>
            <a:r>
              <a:rPr lang="cs-CZ" sz="1600" dirty="0">
                <a:solidFill>
                  <a:srgbClr val="14387F"/>
                </a:solidFill>
              </a:rPr>
              <a:t>nebezpečných úhrnů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978" y="3429000"/>
            <a:ext cx="1622218" cy="2464688"/>
          </a:xfrm>
          <a:prstGeom prst="rect">
            <a:avLst/>
          </a:prstGeom>
        </p:spPr>
      </p:pic>
      <p:cxnSp>
        <p:nvCxnSpPr>
          <p:cNvPr id="12" name="Přímá spojnice 11"/>
          <p:cNvCxnSpPr/>
          <p:nvPr/>
        </p:nvCxnSpPr>
        <p:spPr>
          <a:xfrm>
            <a:off x="3251008" y="3140968"/>
            <a:ext cx="2088232" cy="0"/>
          </a:xfrm>
          <a:prstGeom prst="line">
            <a:avLst/>
          </a:prstGeom>
          <a:ln w="76200">
            <a:solidFill>
              <a:srgbClr val="1438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ál 12"/>
          <p:cNvSpPr/>
          <p:nvPr/>
        </p:nvSpPr>
        <p:spPr>
          <a:xfrm>
            <a:off x="5293290" y="2990096"/>
            <a:ext cx="288032" cy="288032"/>
          </a:xfrm>
          <a:prstGeom prst="ellipse">
            <a:avLst/>
          </a:prstGeom>
          <a:solidFill>
            <a:srgbClr val="143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 rot="18585818">
            <a:off x="5283725" y="1986196"/>
            <a:ext cx="15744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rgbClr val="14387F"/>
                </a:solidFill>
              </a:rPr>
              <a:t>Vznikají bouřky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5314" y="3456032"/>
            <a:ext cx="2304256" cy="1327401"/>
          </a:xfrm>
          <a:prstGeom prst="rect">
            <a:avLst/>
          </a:prstGeom>
        </p:spPr>
      </p:pic>
      <p:cxnSp>
        <p:nvCxnSpPr>
          <p:cNvPr id="16" name="Přímá spojnice 15"/>
          <p:cNvCxnSpPr/>
          <p:nvPr/>
        </p:nvCxnSpPr>
        <p:spPr>
          <a:xfrm>
            <a:off x="5409692" y="3140968"/>
            <a:ext cx="2088232" cy="0"/>
          </a:xfrm>
          <a:prstGeom prst="line">
            <a:avLst/>
          </a:prstGeom>
          <a:ln w="76200">
            <a:solidFill>
              <a:srgbClr val="1438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ál 16"/>
          <p:cNvSpPr/>
          <p:nvPr/>
        </p:nvSpPr>
        <p:spPr>
          <a:xfrm>
            <a:off x="7451974" y="2990096"/>
            <a:ext cx="288032" cy="288032"/>
          </a:xfrm>
          <a:prstGeom prst="ellipse">
            <a:avLst/>
          </a:prstGeom>
          <a:solidFill>
            <a:srgbClr val="143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ovéPole 17"/>
          <p:cNvSpPr txBox="1"/>
          <p:nvPr/>
        </p:nvSpPr>
        <p:spPr>
          <a:xfrm rot="18585818">
            <a:off x="7196352" y="1986196"/>
            <a:ext cx="2066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rgbClr val="14387F"/>
                </a:solidFill>
              </a:rPr>
              <a:t>Kontrola reakce toků</a:t>
            </a: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5"/>
          <a:srcRect t="7938"/>
          <a:stretch/>
        </p:blipFill>
        <p:spPr>
          <a:xfrm>
            <a:off x="6937428" y="3413051"/>
            <a:ext cx="1409336" cy="2480637"/>
          </a:xfrm>
          <a:prstGeom prst="rect">
            <a:avLst/>
          </a:prstGeom>
        </p:spPr>
      </p:pic>
      <p:cxnSp>
        <p:nvCxnSpPr>
          <p:cNvPr id="21" name="Přímá spojnice 20"/>
          <p:cNvCxnSpPr/>
          <p:nvPr/>
        </p:nvCxnSpPr>
        <p:spPr>
          <a:xfrm>
            <a:off x="7644171" y="3140968"/>
            <a:ext cx="2088232" cy="0"/>
          </a:xfrm>
          <a:prstGeom prst="line">
            <a:avLst/>
          </a:prstGeom>
          <a:ln w="76200">
            <a:solidFill>
              <a:srgbClr val="1438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Obrázek 19"/>
          <p:cNvPicPr/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9071" y="2125097"/>
            <a:ext cx="3123553" cy="1879967"/>
          </a:xfrm>
          <a:prstGeom prst="rect">
            <a:avLst/>
          </a:prstGeom>
        </p:spPr>
      </p:pic>
      <p:grpSp>
        <p:nvGrpSpPr>
          <p:cNvPr id="2" name="Skupina 1"/>
          <p:cNvGrpSpPr/>
          <p:nvPr/>
        </p:nvGrpSpPr>
        <p:grpSpPr>
          <a:xfrm>
            <a:off x="2505315" y="6044559"/>
            <a:ext cx="5841450" cy="589455"/>
            <a:chOff x="2505315" y="6044559"/>
            <a:chExt cx="5841450" cy="589455"/>
          </a:xfrm>
        </p:grpSpPr>
        <p:sp>
          <p:nvSpPr>
            <p:cNvPr id="22" name="TextovéPole 21"/>
            <p:cNvSpPr txBox="1"/>
            <p:nvPr/>
          </p:nvSpPr>
          <p:spPr>
            <a:xfrm>
              <a:off x="3982859" y="6295460"/>
              <a:ext cx="28536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>
                  <a:solidFill>
                    <a:srgbClr val="14387F"/>
                  </a:solidFill>
                </a:rPr>
                <a:t>Indikátor přívalových povodní</a:t>
              </a:r>
            </a:p>
          </p:txBody>
        </p:sp>
        <p:sp>
          <p:nvSpPr>
            <p:cNvPr id="7" name="Levá složená závorka 6"/>
            <p:cNvSpPr/>
            <p:nvPr/>
          </p:nvSpPr>
          <p:spPr>
            <a:xfrm rot="16200000">
              <a:off x="5376025" y="3173849"/>
              <a:ext cx="100029" cy="5841450"/>
            </a:xfrm>
            <a:prstGeom prst="leftBrace">
              <a:avLst/>
            </a:prstGeom>
            <a:ln w="28575">
              <a:solidFill>
                <a:srgbClr val="1438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14485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 animBg="1"/>
      <p:bldP spid="10" grpId="0"/>
      <p:bldP spid="13" grpId="0" animBg="1"/>
      <p:bldP spid="14" grpId="0"/>
      <p:bldP spid="17" grpId="0" animBg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Přívalové povodně – indikátor přívalových povodní</a:t>
            </a:r>
          </a:p>
        </p:txBody>
      </p:sp>
      <p:pic>
        <p:nvPicPr>
          <p:cNvPr id="9" name="Obrázek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128" y="1494088"/>
            <a:ext cx="4063957" cy="2549429"/>
          </a:xfrm>
          <a:prstGeom prst="rect">
            <a:avLst/>
          </a:prstGeom>
        </p:spPr>
      </p:pic>
      <p:pic>
        <p:nvPicPr>
          <p:cNvPr id="7" name="Obrázek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5960" y="4293096"/>
            <a:ext cx="4063957" cy="199819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Zástupný symbol pro obsah 2"/>
          <p:cNvSpPr txBox="1">
            <a:spLocks/>
          </p:cNvSpPr>
          <p:nvPr/>
        </p:nvSpPr>
        <p:spPr>
          <a:xfrm>
            <a:off x="694719" y="1421020"/>
            <a:ext cx="5175836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ts val="750"/>
              </a:spcBef>
              <a:spcAft>
                <a:spcPts val="3300"/>
              </a:spcAft>
              <a:buFont typeface="Arial" panose="020B0604020202020204" pitchFamily="34" charset="0"/>
              <a:buNone/>
              <a:defRPr sz="1800" kern="1200" baseline="0">
                <a:solidFill>
                  <a:srgbClr val="023E88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570"/>
              </a:spcAft>
              <a:buFont typeface="Times New Roman" panose="02020603050405020304" pitchFamily="18" charset="0"/>
              <a:buChar char="‒"/>
              <a:defRPr sz="2000" kern="1200">
                <a:solidFill>
                  <a:srgbClr val="023E88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Analyzuje nasycenost</a:t>
            </a:r>
          </a:p>
          <a:p>
            <a:pPr marL="457200" indent="-4572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Odvozuje nebezpečnou úroveň srážek pro odtok</a:t>
            </a:r>
          </a:p>
          <a:p>
            <a:pPr marL="457200" indent="-4572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Vyhodnocuje radar</a:t>
            </a:r>
          </a:p>
          <a:p>
            <a:pPr marL="457200" indent="-4572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Počítá reakci malých toků při bouřkách</a:t>
            </a:r>
          </a:p>
          <a:p>
            <a:pPr marL="457200" indent="-4572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cs-CZ" sz="2400" u="sng" dirty="0"/>
          </a:p>
        </p:txBody>
      </p:sp>
      <p:pic>
        <p:nvPicPr>
          <p:cNvPr id="11" name="Zástupný obsah 10">
            <a:extLst>
              <a:ext uri="{FF2B5EF4-FFF2-40B4-BE49-F238E27FC236}">
                <a16:creationId xmlns:a16="http://schemas.microsoft.com/office/drawing/2014/main" id="{82A87547-C0D6-FF58-E765-6AC6742573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7" t="25178" r="60889" b="20636"/>
          <a:stretch/>
        </p:blipFill>
        <p:spPr>
          <a:xfrm>
            <a:off x="1055440" y="4828797"/>
            <a:ext cx="1256278" cy="1216366"/>
          </a:xfrm>
        </p:spPr>
      </p:pic>
    </p:spTree>
    <p:extLst>
      <p:ext uri="{BB962C8B-B14F-4D97-AF65-F5344CB8AC3E}">
        <p14:creationId xmlns:p14="http://schemas.microsoft.com/office/powerpoint/2010/main" val="59923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0" y="0"/>
            <a:ext cx="11004000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4" y="0"/>
            <a:ext cx="4711700" cy="6858000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4871864" y="116632"/>
            <a:ext cx="3384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Přívalová povodeň v povodí Zlatého, Křemežského a Chvalšinského potoka v červnu 2022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63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62564" y="101457"/>
            <a:ext cx="10882274" cy="856929"/>
          </a:xfrm>
        </p:spPr>
        <p:txBody>
          <a:bodyPr>
            <a:normAutofit/>
          </a:bodyPr>
          <a:lstStyle/>
          <a:p>
            <a:r>
              <a:rPr lang="cs-CZ" dirty="0" smtClean="0"/>
              <a:t>Přívalová povodeň v červnu 2022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500514" y="2141517"/>
            <a:ext cx="6349866" cy="434713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4961734" y="4315086"/>
            <a:ext cx="2658266" cy="217385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961734" y="2141517"/>
            <a:ext cx="2658266" cy="217385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7439843" y="2140933"/>
            <a:ext cx="2658266" cy="2173851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439843" y="4314805"/>
            <a:ext cx="2658266" cy="2173851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556260" y="770033"/>
            <a:ext cx="23038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200" b="1" dirty="0" smtClean="0"/>
              <a:t>17:00</a:t>
            </a:r>
            <a:endParaRPr lang="cs-CZ" sz="7200" b="1" dirty="0"/>
          </a:p>
        </p:txBody>
      </p:sp>
      <p:sp>
        <p:nvSpPr>
          <p:cNvPr id="10" name="Rovnoramenný trojúhelník 9"/>
          <p:cNvSpPr/>
          <p:nvPr/>
        </p:nvSpPr>
        <p:spPr>
          <a:xfrm>
            <a:off x="7096943" y="2179906"/>
            <a:ext cx="342900" cy="280149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ovnoramenný trojúhelník 10"/>
          <p:cNvSpPr/>
          <p:nvPr/>
        </p:nvSpPr>
        <p:spPr>
          <a:xfrm>
            <a:off x="1544159" y="3456015"/>
            <a:ext cx="263236" cy="210877"/>
          </a:xfrm>
          <a:prstGeom prst="triangl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1780302" y="3561453"/>
            <a:ext cx="180000" cy="18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9737952" y="2229980"/>
            <a:ext cx="252000" cy="252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2306858" y="3487171"/>
            <a:ext cx="180000" cy="18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7137256" y="4353757"/>
            <a:ext cx="252000" cy="25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1454159" y="2370055"/>
            <a:ext cx="180000" cy="18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/>
        </p:nvSpPr>
        <p:spPr>
          <a:xfrm>
            <a:off x="9737952" y="4396523"/>
            <a:ext cx="252000" cy="252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Volný tvar 1"/>
          <p:cNvSpPr/>
          <p:nvPr/>
        </p:nvSpPr>
        <p:spPr>
          <a:xfrm>
            <a:off x="1780674" y="3509091"/>
            <a:ext cx="1247846" cy="288658"/>
          </a:xfrm>
          <a:custGeom>
            <a:avLst/>
            <a:gdLst>
              <a:gd name="connsiteX0" fmla="*/ 1247846 w 1247846"/>
              <a:gd name="connsiteY0" fmla="*/ 286013 h 288658"/>
              <a:gd name="connsiteX1" fmla="*/ 1182532 w 1247846"/>
              <a:gd name="connsiteY1" fmla="*/ 286013 h 288658"/>
              <a:gd name="connsiteX2" fmla="*/ 1151594 w 1247846"/>
              <a:gd name="connsiteY2" fmla="*/ 258512 h 288658"/>
              <a:gd name="connsiteX3" fmla="*/ 1113780 w 1247846"/>
              <a:gd name="connsiteY3" fmla="*/ 248199 h 288658"/>
              <a:gd name="connsiteX4" fmla="*/ 1069091 w 1247846"/>
              <a:gd name="connsiteY4" fmla="*/ 244762 h 288658"/>
              <a:gd name="connsiteX5" fmla="*/ 962526 w 1247846"/>
              <a:gd name="connsiteY5" fmla="*/ 196635 h 288658"/>
              <a:gd name="connsiteX6" fmla="*/ 955651 w 1247846"/>
              <a:gd name="connsiteY6" fmla="*/ 196635 h 288658"/>
              <a:gd name="connsiteX7" fmla="*/ 907524 w 1247846"/>
              <a:gd name="connsiteY7" fmla="*/ 162259 h 288658"/>
              <a:gd name="connsiteX8" fmla="*/ 797521 w 1247846"/>
              <a:gd name="connsiteY8" fmla="*/ 131321 h 288658"/>
              <a:gd name="connsiteX9" fmla="*/ 759708 w 1247846"/>
              <a:gd name="connsiteY9" fmla="*/ 90070 h 288658"/>
              <a:gd name="connsiteX10" fmla="*/ 759708 w 1247846"/>
              <a:gd name="connsiteY10" fmla="*/ 90070 h 288658"/>
              <a:gd name="connsiteX11" fmla="*/ 701269 w 1247846"/>
              <a:gd name="connsiteY11" fmla="*/ 69444 h 288658"/>
              <a:gd name="connsiteX12" fmla="*/ 670331 w 1247846"/>
              <a:gd name="connsiteY12" fmla="*/ 62569 h 288658"/>
              <a:gd name="connsiteX13" fmla="*/ 598141 w 1247846"/>
              <a:gd name="connsiteY13" fmla="*/ 41944 h 288658"/>
              <a:gd name="connsiteX14" fmla="*/ 508764 w 1247846"/>
              <a:gd name="connsiteY14" fmla="*/ 17880 h 288658"/>
              <a:gd name="connsiteX15" fmla="*/ 440012 w 1247846"/>
              <a:gd name="connsiteY15" fmla="*/ 4130 h 288658"/>
              <a:gd name="connsiteX16" fmla="*/ 360947 w 1247846"/>
              <a:gd name="connsiteY16" fmla="*/ 4130 h 288658"/>
              <a:gd name="connsiteX17" fmla="*/ 295633 w 1247846"/>
              <a:gd name="connsiteY17" fmla="*/ 52256 h 288658"/>
              <a:gd name="connsiteX18" fmla="*/ 254382 w 1247846"/>
              <a:gd name="connsiteY18" fmla="*/ 96945 h 288658"/>
              <a:gd name="connsiteX19" fmla="*/ 240631 w 1247846"/>
              <a:gd name="connsiteY19" fmla="*/ 158822 h 288658"/>
              <a:gd name="connsiteX20" fmla="*/ 192505 w 1247846"/>
              <a:gd name="connsiteY20" fmla="*/ 196635 h 288658"/>
              <a:gd name="connsiteX21" fmla="*/ 137503 w 1247846"/>
              <a:gd name="connsiteY21" fmla="*/ 182885 h 288658"/>
              <a:gd name="connsiteX22" fmla="*/ 75627 w 1247846"/>
              <a:gd name="connsiteY22" fmla="*/ 162259 h 288658"/>
              <a:gd name="connsiteX23" fmla="*/ 37813 w 1247846"/>
              <a:gd name="connsiteY23" fmla="*/ 124446 h 288658"/>
              <a:gd name="connsiteX24" fmla="*/ 0 w 1247846"/>
              <a:gd name="connsiteY24" fmla="*/ 93507 h 288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47846" h="288658">
                <a:moveTo>
                  <a:pt x="1247846" y="286013"/>
                </a:moveTo>
                <a:cubicBezTo>
                  <a:pt x="1223210" y="288304"/>
                  <a:pt x="1198574" y="290596"/>
                  <a:pt x="1182532" y="286013"/>
                </a:cubicBezTo>
                <a:cubicBezTo>
                  <a:pt x="1166490" y="281430"/>
                  <a:pt x="1163052" y="264814"/>
                  <a:pt x="1151594" y="258512"/>
                </a:cubicBezTo>
                <a:cubicBezTo>
                  <a:pt x="1140136" y="252210"/>
                  <a:pt x="1127531" y="250491"/>
                  <a:pt x="1113780" y="248199"/>
                </a:cubicBezTo>
                <a:cubicBezTo>
                  <a:pt x="1100029" y="245907"/>
                  <a:pt x="1094300" y="253356"/>
                  <a:pt x="1069091" y="244762"/>
                </a:cubicBezTo>
                <a:cubicBezTo>
                  <a:pt x="1043882" y="236168"/>
                  <a:pt x="962526" y="196635"/>
                  <a:pt x="962526" y="196635"/>
                </a:cubicBezTo>
                <a:cubicBezTo>
                  <a:pt x="943619" y="188614"/>
                  <a:pt x="964818" y="202364"/>
                  <a:pt x="955651" y="196635"/>
                </a:cubicBezTo>
                <a:cubicBezTo>
                  <a:pt x="946484" y="190906"/>
                  <a:pt x="933879" y="173145"/>
                  <a:pt x="907524" y="162259"/>
                </a:cubicBezTo>
                <a:cubicBezTo>
                  <a:pt x="881169" y="151373"/>
                  <a:pt x="822157" y="143352"/>
                  <a:pt x="797521" y="131321"/>
                </a:cubicBezTo>
                <a:cubicBezTo>
                  <a:pt x="772885" y="119290"/>
                  <a:pt x="759708" y="90070"/>
                  <a:pt x="759708" y="90070"/>
                </a:cubicBezTo>
                <a:lnTo>
                  <a:pt x="759708" y="90070"/>
                </a:lnTo>
                <a:cubicBezTo>
                  <a:pt x="749968" y="86632"/>
                  <a:pt x="716165" y="74027"/>
                  <a:pt x="701269" y="69444"/>
                </a:cubicBezTo>
                <a:cubicBezTo>
                  <a:pt x="686373" y="64860"/>
                  <a:pt x="687519" y="67152"/>
                  <a:pt x="670331" y="62569"/>
                </a:cubicBezTo>
                <a:cubicBezTo>
                  <a:pt x="653143" y="57986"/>
                  <a:pt x="598141" y="41944"/>
                  <a:pt x="598141" y="41944"/>
                </a:cubicBezTo>
                <a:cubicBezTo>
                  <a:pt x="571213" y="34496"/>
                  <a:pt x="535119" y="24182"/>
                  <a:pt x="508764" y="17880"/>
                </a:cubicBezTo>
                <a:cubicBezTo>
                  <a:pt x="482409" y="11578"/>
                  <a:pt x="464648" y="6422"/>
                  <a:pt x="440012" y="4130"/>
                </a:cubicBezTo>
                <a:cubicBezTo>
                  <a:pt x="415376" y="1838"/>
                  <a:pt x="385010" y="-3891"/>
                  <a:pt x="360947" y="4130"/>
                </a:cubicBezTo>
                <a:cubicBezTo>
                  <a:pt x="336884" y="12151"/>
                  <a:pt x="313394" y="36787"/>
                  <a:pt x="295633" y="52256"/>
                </a:cubicBezTo>
                <a:cubicBezTo>
                  <a:pt x="277872" y="67725"/>
                  <a:pt x="263549" y="79184"/>
                  <a:pt x="254382" y="96945"/>
                </a:cubicBezTo>
                <a:cubicBezTo>
                  <a:pt x="245215" y="114706"/>
                  <a:pt x="250944" y="142207"/>
                  <a:pt x="240631" y="158822"/>
                </a:cubicBezTo>
                <a:cubicBezTo>
                  <a:pt x="230318" y="175437"/>
                  <a:pt x="209693" y="192625"/>
                  <a:pt x="192505" y="196635"/>
                </a:cubicBezTo>
                <a:cubicBezTo>
                  <a:pt x="175317" y="200645"/>
                  <a:pt x="156983" y="188614"/>
                  <a:pt x="137503" y="182885"/>
                </a:cubicBezTo>
                <a:cubicBezTo>
                  <a:pt x="118023" y="177156"/>
                  <a:pt x="92242" y="171999"/>
                  <a:pt x="75627" y="162259"/>
                </a:cubicBezTo>
                <a:cubicBezTo>
                  <a:pt x="59012" y="152519"/>
                  <a:pt x="50417" y="135905"/>
                  <a:pt x="37813" y="124446"/>
                </a:cubicBezTo>
                <a:cubicBezTo>
                  <a:pt x="25209" y="112987"/>
                  <a:pt x="12604" y="103247"/>
                  <a:pt x="0" y="93507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Volný tvar 19"/>
          <p:cNvSpPr/>
          <p:nvPr/>
        </p:nvSpPr>
        <p:spPr>
          <a:xfrm>
            <a:off x="1278785" y="2145059"/>
            <a:ext cx="402198" cy="1366783"/>
          </a:xfrm>
          <a:custGeom>
            <a:avLst/>
            <a:gdLst>
              <a:gd name="connsiteX0" fmla="*/ 402198 w 402198"/>
              <a:gd name="connsiteY0" fmla="*/ 0 h 1366783"/>
              <a:gd name="connsiteX1" fmla="*/ 326571 w 402198"/>
              <a:gd name="connsiteY1" fmla="*/ 99690 h 1366783"/>
              <a:gd name="connsiteX2" fmla="*/ 285320 w 402198"/>
              <a:gd name="connsiteY2" fmla="*/ 154691 h 1366783"/>
              <a:gd name="connsiteX3" fmla="*/ 281883 w 402198"/>
              <a:gd name="connsiteY3" fmla="*/ 199380 h 1366783"/>
              <a:gd name="connsiteX4" fmla="*/ 264695 w 402198"/>
              <a:gd name="connsiteY4" fmla="*/ 288758 h 1366783"/>
              <a:gd name="connsiteX5" fmla="*/ 278445 w 402198"/>
              <a:gd name="connsiteY5" fmla="*/ 326571 h 1366783"/>
              <a:gd name="connsiteX6" fmla="*/ 271570 w 402198"/>
              <a:gd name="connsiteY6" fmla="*/ 409073 h 1366783"/>
              <a:gd name="connsiteX7" fmla="*/ 278445 w 402198"/>
              <a:gd name="connsiteY7" fmla="*/ 491576 h 1366783"/>
              <a:gd name="connsiteX8" fmla="*/ 299071 w 402198"/>
              <a:gd name="connsiteY8" fmla="*/ 556890 h 1366783"/>
              <a:gd name="connsiteX9" fmla="*/ 285320 w 402198"/>
              <a:gd name="connsiteY9" fmla="*/ 625642 h 1366783"/>
              <a:gd name="connsiteX10" fmla="*/ 264695 w 402198"/>
              <a:gd name="connsiteY10" fmla="*/ 649705 h 1366783"/>
              <a:gd name="connsiteX11" fmla="*/ 305946 w 402198"/>
              <a:gd name="connsiteY11" fmla="*/ 673768 h 1366783"/>
              <a:gd name="connsiteX12" fmla="*/ 271570 w 402198"/>
              <a:gd name="connsiteY12" fmla="*/ 725332 h 1366783"/>
              <a:gd name="connsiteX13" fmla="*/ 316259 w 402198"/>
              <a:gd name="connsiteY13" fmla="*/ 763146 h 1366783"/>
              <a:gd name="connsiteX14" fmla="*/ 316259 w 402198"/>
              <a:gd name="connsiteY14" fmla="*/ 814709 h 1366783"/>
              <a:gd name="connsiteX15" fmla="*/ 323134 w 402198"/>
              <a:gd name="connsiteY15" fmla="*/ 859398 h 1366783"/>
              <a:gd name="connsiteX16" fmla="*/ 333447 w 402198"/>
              <a:gd name="connsiteY16" fmla="*/ 917837 h 1366783"/>
              <a:gd name="connsiteX17" fmla="*/ 326571 w 402198"/>
              <a:gd name="connsiteY17" fmla="*/ 996902 h 1366783"/>
              <a:gd name="connsiteX18" fmla="*/ 319696 w 402198"/>
              <a:gd name="connsiteY18" fmla="*/ 1082842 h 1366783"/>
              <a:gd name="connsiteX19" fmla="*/ 330009 w 402198"/>
              <a:gd name="connsiteY19" fmla="*/ 1199720 h 1366783"/>
              <a:gd name="connsiteX20" fmla="*/ 330009 w 402198"/>
              <a:gd name="connsiteY20" fmla="*/ 1292535 h 1366783"/>
              <a:gd name="connsiteX21" fmla="*/ 278445 w 402198"/>
              <a:gd name="connsiteY21" fmla="*/ 1361287 h 1366783"/>
              <a:gd name="connsiteX22" fmla="*/ 250944 w 402198"/>
              <a:gd name="connsiteY22" fmla="*/ 1361287 h 1366783"/>
              <a:gd name="connsiteX23" fmla="*/ 171880 w 402198"/>
              <a:gd name="connsiteY23" fmla="*/ 1350974 h 1366783"/>
              <a:gd name="connsiteX24" fmla="*/ 85940 w 402198"/>
              <a:gd name="connsiteY24" fmla="*/ 1261597 h 1366783"/>
              <a:gd name="connsiteX25" fmla="*/ 51564 w 402198"/>
              <a:gd name="connsiteY25" fmla="*/ 1220346 h 1366783"/>
              <a:gd name="connsiteX26" fmla="*/ 0 w 402198"/>
              <a:gd name="connsiteY26" fmla="*/ 1192845 h 1366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02198" h="1366783">
                <a:moveTo>
                  <a:pt x="402198" y="0"/>
                </a:moveTo>
                <a:lnTo>
                  <a:pt x="326571" y="99690"/>
                </a:lnTo>
                <a:cubicBezTo>
                  <a:pt x="307091" y="125472"/>
                  <a:pt x="292768" y="138076"/>
                  <a:pt x="285320" y="154691"/>
                </a:cubicBezTo>
                <a:cubicBezTo>
                  <a:pt x="277872" y="171306"/>
                  <a:pt x="285320" y="177036"/>
                  <a:pt x="281883" y="199380"/>
                </a:cubicBezTo>
                <a:cubicBezTo>
                  <a:pt x="278445" y="221725"/>
                  <a:pt x="265268" y="267560"/>
                  <a:pt x="264695" y="288758"/>
                </a:cubicBezTo>
                <a:cubicBezTo>
                  <a:pt x="264122" y="309956"/>
                  <a:pt x="277299" y="306519"/>
                  <a:pt x="278445" y="326571"/>
                </a:cubicBezTo>
                <a:cubicBezTo>
                  <a:pt x="279591" y="346623"/>
                  <a:pt x="271570" y="381572"/>
                  <a:pt x="271570" y="409073"/>
                </a:cubicBezTo>
                <a:cubicBezTo>
                  <a:pt x="271570" y="436574"/>
                  <a:pt x="273862" y="466940"/>
                  <a:pt x="278445" y="491576"/>
                </a:cubicBezTo>
                <a:cubicBezTo>
                  <a:pt x="283028" y="516212"/>
                  <a:pt x="297925" y="534546"/>
                  <a:pt x="299071" y="556890"/>
                </a:cubicBezTo>
                <a:cubicBezTo>
                  <a:pt x="300217" y="579234"/>
                  <a:pt x="291049" y="610173"/>
                  <a:pt x="285320" y="625642"/>
                </a:cubicBezTo>
                <a:cubicBezTo>
                  <a:pt x="279591" y="641111"/>
                  <a:pt x="261257" y="641684"/>
                  <a:pt x="264695" y="649705"/>
                </a:cubicBezTo>
                <a:cubicBezTo>
                  <a:pt x="268133" y="657726"/>
                  <a:pt x="304800" y="661164"/>
                  <a:pt x="305946" y="673768"/>
                </a:cubicBezTo>
                <a:cubicBezTo>
                  <a:pt x="307092" y="686372"/>
                  <a:pt x="269851" y="710436"/>
                  <a:pt x="271570" y="725332"/>
                </a:cubicBezTo>
                <a:cubicBezTo>
                  <a:pt x="273289" y="740228"/>
                  <a:pt x="308811" y="748250"/>
                  <a:pt x="316259" y="763146"/>
                </a:cubicBezTo>
                <a:cubicBezTo>
                  <a:pt x="323707" y="778042"/>
                  <a:pt x="315113" y="798667"/>
                  <a:pt x="316259" y="814709"/>
                </a:cubicBezTo>
                <a:cubicBezTo>
                  <a:pt x="317405" y="830751"/>
                  <a:pt x="320269" y="842210"/>
                  <a:pt x="323134" y="859398"/>
                </a:cubicBezTo>
                <a:cubicBezTo>
                  <a:pt x="325999" y="876586"/>
                  <a:pt x="332874" y="894920"/>
                  <a:pt x="333447" y="917837"/>
                </a:cubicBezTo>
                <a:cubicBezTo>
                  <a:pt x="334020" y="940754"/>
                  <a:pt x="328863" y="969401"/>
                  <a:pt x="326571" y="996902"/>
                </a:cubicBezTo>
                <a:cubicBezTo>
                  <a:pt x="324279" y="1024403"/>
                  <a:pt x="319123" y="1049039"/>
                  <a:pt x="319696" y="1082842"/>
                </a:cubicBezTo>
                <a:cubicBezTo>
                  <a:pt x="320269" y="1116645"/>
                  <a:pt x="328290" y="1164771"/>
                  <a:pt x="330009" y="1199720"/>
                </a:cubicBezTo>
                <a:cubicBezTo>
                  <a:pt x="331728" y="1234669"/>
                  <a:pt x="338603" y="1265607"/>
                  <a:pt x="330009" y="1292535"/>
                </a:cubicBezTo>
                <a:cubicBezTo>
                  <a:pt x="321415" y="1319463"/>
                  <a:pt x="291622" y="1349828"/>
                  <a:pt x="278445" y="1361287"/>
                </a:cubicBezTo>
                <a:cubicBezTo>
                  <a:pt x="265268" y="1372746"/>
                  <a:pt x="268705" y="1363006"/>
                  <a:pt x="250944" y="1361287"/>
                </a:cubicBezTo>
                <a:cubicBezTo>
                  <a:pt x="233183" y="1359568"/>
                  <a:pt x="199381" y="1367589"/>
                  <a:pt x="171880" y="1350974"/>
                </a:cubicBezTo>
                <a:cubicBezTo>
                  <a:pt x="144379" y="1334359"/>
                  <a:pt x="105993" y="1283368"/>
                  <a:pt x="85940" y="1261597"/>
                </a:cubicBezTo>
                <a:cubicBezTo>
                  <a:pt x="65887" y="1239826"/>
                  <a:pt x="65887" y="1231805"/>
                  <a:pt x="51564" y="1220346"/>
                </a:cubicBezTo>
                <a:cubicBezTo>
                  <a:pt x="37241" y="1208887"/>
                  <a:pt x="18620" y="1200866"/>
                  <a:pt x="0" y="1192845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Volný tvar 20"/>
          <p:cNvSpPr/>
          <p:nvPr/>
        </p:nvSpPr>
        <p:spPr>
          <a:xfrm>
            <a:off x="1911302" y="3845369"/>
            <a:ext cx="917838" cy="552472"/>
          </a:xfrm>
          <a:custGeom>
            <a:avLst/>
            <a:gdLst>
              <a:gd name="connsiteX0" fmla="*/ 917838 w 917838"/>
              <a:gd name="connsiteY0" fmla="*/ 547876 h 552472"/>
              <a:gd name="connsiteX1" fmla="*/ 866274 w 917838"/>
              <a:gd name="connsiteY1" fmla="*/ 547876 h 552472"/>
              <a:gd name="connsiteX2" fmla="*/ 797522 w 917838"/>
              <a:gd name="connsiteY2" fmla="*/ 551314 h 552472"/>
              <a:gd name="connsiteX3" fmla="*/ 701269 w 917838"/>
              <a:gd name="connsiteY3" fmla="*/ 551314 h 552472"/>
              <a:gd name="connsiteX4" fmla="*/ 653143 w 917838"/>
              <a:gd name="connsiteY4" fmla="*/ 537563 h 552472"/>
              <a:gd name="connsiteX5" fmla="*/ 594704 w 917838"/>
              <a:gd name="connsiteY5" fmla="*/ 513500 h 552472"/>
              <a:gd name="connsiteX6" fmla="*/ 570641 w 917838"/>
              <a:gd name="connsiteY6" fmla="*/ 437873 h 552472"/>
              <a:gd name="connsiteX7" fmla="*/ 484701 w 917838"/>
              <a:gd name="connsiteY7" fmla="*/ 406935 h 552472"/>
              <a:gd name="connsiteX8" fmla="*/ 460638 w 917838"/>
              <a:gd name="connsiteY8" fmla="*/ 362246 h 552472"/>
              <a:gd name="connsiteX9" fmla="*/ 426262 w 917838"/>
              <a:gd name="connsiteY9" fmla="*/ 300369 h 552472"/>
              <a:gd name="connsiteX10" fmla="*/ 354072 w 917838"/>
              <a:gd name="connsiteY10" fmla="*/ 283181 h 552472"/>
              <a:gd name="connsiteX11" fmla="*/ 295633 w 917838"/>
              <a:gd name="connsiteY11" fmla="*/ 214429 h 552472"/>
              <a:gd name="connsiteX12" fmla="*/ 223444 w 917838"/>
              <a:gd name="connsiteY12" fmla="*/ 166303 h 552472"/>
              <a:gd name="connsiteX13" fmla="*/ 161567 w 917838"/>
              <a:gd name="connsiteY13" fmla="*/ 121614 h 552472"/>
              <a:gd name="connsiteX14" fmla="*/ 140942 w 917838"/>
              <a:gd name="connsiteY14" fmla="*/ 63175 h 552472"/>
              <a:gd name="connsiteX15" fmla="*/ 96253 w 917838"/>
              <a:gd name="connsiteY15" fmla="*/ 8174 h 552472"/>
              <a:gd name="connsiteX16" fmla="*/ 0 w 917838"/>
              <a:gd name="connsiteY16" fmla="*/ 1299 h 55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17838" h="552472">
                <a:moveTo>
                  <a:pt x="917838" y="547876"/>
                </a:moveTo>
                <a:cubicBezTo>
                  <a:pt x="902082" y="547589"/>
                  <a:pt x="886327" y="547303"/>
                  <a:pt x="866274" y="547876"/>
                </a:cubicBezTo>
                <a:cubicBezTo>
                  <a:pt x="846221" y="548449"/>
                  <a:pt x="825023" y="550741"/>
                  <a:pt x="797522" y="551314"/>
                </a:cubicBezTo>
                <a:cubicBezTo>
                  <a:pt x="770021" y="551887"/>
                  <a:pt x="725332" y="553606"/>
                  <a:pt x="701269" y="551314"/>
                </a:cubicBezTo>
                <a:cubicBezTo>
                  <a:pt x="677206" y="549022"/>
                  <a:pt x="670904" y="543865"/>
                  <a:pt x="653143" y="537563"/>
                </a:cubicBezTo>
                <a:cubicBezTo>
                  <a:pt x="635382" y="531261"/>
                  <a:pt x="608454" y="530115"/>
                  <a:pt x="594704" y="513500"/>
                </a:cubicBezTo>
                <a:cubicBezTo>
                  <a:pt x="580954" y="496885"/>
                  <a:pt x="588975" y="455634"/>
                  <a:pt x="570641" y="437873"/>
                </a:cubicBezTo>
                <a:cubicBezTo>
                  <a:pt x="552307" y="420112"/>
                  <a:pt x="503035" y="419539"/>
                  <a:pt x="484701" y="406935"/>
                </a:cubicBezTo>
                <a:cubicBezTo>
                  <a:pt x="466367" y="394331"/>
                  <a:pt x="470378" y="380007"/>
                  <a:pt x="460638" y="362246"/>
                </a:cubicBezTo>
                <a:cubicBezTo>
                  <a:pt x="450898" y="344485"/>
                  <a:pt x="444023" y="313546"/>
                  <a:pt x="426262" y="300369"/>
                </a:cubicBezTo>
                <a:cubicBezTo>
                  <a:pt x="408501" y="287191"/>
                  <a:pt x="375843" y="297504"/>
                  <a:pt x="354072" y="283181"/>
                </a:cubicBezTo>
                <a:cubicBezTo>
                  <a:pt x="332301" y="268858"/>
                  <a:pt x="317404" y="233909"/>
                  <a:pt x="295633" y="214429"/>
                </a:cubicBezTo>
                <a:cubicBezTo>
                  <a:pt x="273862" y="194949"/>
                  <a:pt x="245788" y="181772"/>
                  <a:pt x="223444" y="166303"/>
                </a:cubicBezTo>
                <a:cubicBezTo>
                  <a:pt x="201100" y="150834"/>
                  <a:pt x="175317" y="138802"/>
                  <a:pt x="161567" y="121614"/>
                </a:cubicBezTo>
                <a:cubicBezTo>
                  <a:pt x="147817" y="104426"/>
                  <a:pt x="151828" y="82082"/>
                  <a:pt x="140942" y="63175"/>
                </a:cubicBezTo>
                <a:cubicBezTo>
                  <a:pt x="130056" y="44268"/>
                  <a:pt x="119743" y="18487"/>
                  <a:pt x="96253" y="8174"/>
                </a:cubicBezTo>
                <a:cubicBezTo>
                  <a:pt x="72763" y="-2139"/>
                  <a:pt x="36381" y="-420"/>
                  <a:pt x="0" y="1299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/>
          <p:cNvSpPr/>
          <p:nvPr/>
        </p:nvSpPr>
        <p:spPr>
          <a:xfrm>
            <a:off x="3431704" y="836712"/>
            <a:ext cx="6666405" cy="1133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cs-CZ" sz="2000" dirty="0" smtClean="0"/>
              <a:t>29. června způsobily intenzivní srážky padající do velmi nasyceného povodí rozvodnění Chvalšinského potoka, Křemežského potoka, Zlatého potoka a Olšiny  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85399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62564" y="101457"/>
            <a:ext cx="10882274" cy="856929"/>
          </a:xfrm>
        </p:spPr>
        <p:txBody>
          <a:bodyPr>
            <a:normAutofit/>
          </a:bodyPr>
          <a:lstStyle/>
          <a:p>
            <a:r>
              <a:rPr lang="cs-CZ" dirty="0" smtClean="0"/>
              <a:t>Přívalová povodeň v červnu 2022</a:t>
            </a:r>
            <a:endParaRPr lang="cs-CZ" dirty="0"/>
          </a:p>
        </p:txBody>
      </p:sp>
      <p:sp>
        <p:nvSpPr>
          <p:cNvPr id="19" name="Obdélník 18"/>
          <p:cNvSpPr/>
          <p:nvPr/>
        </p:nvSpPr>
        <p:spPr>
          <a:xfrm>
            <a:off x="500514" y="2141517"/>
            <a:ext cx="6342246" cy="434713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/>
        </p:nvSpPr>
        <p:spPr>
          <a:xfrm>
            <a:off x="4961734" y="4315086"/>
            <a:ext cx="2658266" cy="217385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/>
          <p:cNvSpPr/>
          <p:nvPr/>
        </p:nvSpPr>
        <p:spPr>
          <a:xfrm>
            <a:off x="4961734" y="2141517"/>
            <a:ext cx="2658266" cy="217385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/>
          <p:cNvSpPr/>
          <p:nvPr/>
        </p:nvSpPr>
        <p:spPr>
          <a:xfrm>
            <a:off x="7439843" y="2140933"/>
            <a:ext cx="2658266" cy="2173851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/>
          <p:cNvSpPr/>
          <p:nvPr/>
        </p:nvSpPr>
        <p:spPr>
          <a:xfrm>
            <a:off x="7439843" y="4314805"/>
            <a:ext cx="2658266" cy="2173851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TextovéPole 23"/>
          <p:cNvSpPr txBox="1"/>
          <p:nvPr/>
        </p:nvSpPr>
        <p:spPr>
          <a:xfrm>
            <a:off x="556260" y="770033"/>
            <a:ext cx="23038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200" b="1" dirty="0" smtClean="0"/>
              <a:t>17:10</a:t>
            </a:r>
            <a:endParaRPr lang="cs-CZ" sz="7200" b="1" dirty="0"/>
          </a:p>
        </p:txBody>
      </p:sp>
      <p:sp>
        <p:nvSpPr>
          <p:cNvPr id="25" name="Rovnoramenný trojúhelník 24"/>
          <p:cNvSpPr/>
          <p:nvPr/>
        </p:nvSpPr>
        <p:spPr>
          <a:xfrm>
            <a:off x="7096943" y="2179906"/>
            <a:ext cx="342900" cy="280149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Rovnoramenný trojúhelník 25"/>
          <p:cNvSpPr/>
          <p:nvPr/>
        </p:nvSpPr>
        <p:spPr>
          <a:xfrm>
            <a:off x="1544159" y="3456015"/>
            <a:ext cx="263236" cy="210877"/>
          </a:xfrm>
          <a:prstGeom prst="triangl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vál 26"/>
          <p:cNvSpPr/>
          <p:nvPr/>
        </p:nvSpPr>
        <p:spPr>
          <a:xfrm>
            <a:off x="1780302" y="3561453"/>
            <a:ext cx="180000" cy="18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vál 27"/>
          <p:cNvSpPr/>
          <p:nvPr/>
        </p:nvSpPr>
        <p:spPr>
          <a:xfrm>
            <a:off x="9737952" y="2229980"/>
            <a:ext cx="252000" cy="252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ál 28"/>
          <p:cNvSpPr/>
          <p:nvPr/>
        </p:nvSpPr>
        <p:spPr>
          <a:xfrm>
            <a:off x="2306858" y="3487171"/>
            <a:ext cx="180000" cy="18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vál 29"/>
          <p:cNvSpPr/>
          <p:nvPr/>
        </p:nvSpPr>
        <p:spPr>
          <a:xfrm>
            <a:off x="7137256" y="4353757"/>
            <a:ext cx="252000" cy="25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vál 30"/>
          <p:cNvSpPr/>
          <p:nvPr/>
        </p:nvSpPr>
        <p:spPr>
          <a:xfrm>
            <a:off x="1454159" y="2370055"/>
            <a:ext cx="180000" cy="18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vál 31"/>
          <p:cNvSpPr/>
          <p:nvPr/>
        </p:nvSpPr>
        <p:spPr>
          <a:xfrm>
            <a:off x="9737952" y="4396523"/>
            <a:ext cx="252000" cy="252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/>
          <p:cNvSpPr/>
          <p:nvPr/>
        </p:nvSpPr>
        <p:spPr>
          <a:xfrm>
            <a:off x="3431704" y="836712"/>
            <a:ext cx="6666405" cy="1133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cs-CZ" sz="2000" dirty="0" smtClean="0"/>
              <a:t>29. června způsobily intenzivní srážky padající do velmi nasyceného povodí rozvodnění Chvalšinského potoka, Křemežského potoka, Zlatého potoka a Olšiny  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50927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62564" y="101457"/>
            <a:ext cx="10882274" cy="856929"/>
          </a:xfrm>
        </p:spPr>
        <p:txBody>
          <a:bodyPr>
            <a:normAutofit/>
          </a:bodyPr>
          <a:lstStyle/>
          <a:p>
            <a:r>
              <a:rPr lang="cs-CZ" dirty="0" smtClean="0"/>
              <a:t>Přívalová povodeň v červnu 2022</a:t>
            </a:r>
            <a:endParaRPr lang="cs-CZ" dirty="0"/>
          </a:p>
        </p:txBody>
      </p:sp>
      <p:sp>
        <p:nvSpPr>
          <p:cNvPr id="19" name="Obdélník 18"/>
          <p:cNvSpPr/>
          <p:nvPr/>
        </p:nvSpPr>
        <p:spPr>
          <a:xfrm>
            <a:off x="500514" y="2141517"/>
            <a:ext cx="6327006" cy="434713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/>
        </p:nvSpPr>
        <p:spPr>
          <a:xfrm>
            <a:off x="4961734" y="4315086"/>
            <a:ext cx="2658266" cy="217385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/>
          <p:cNvSpPr/>
          <p:nvPr/>
        </p:nvSpPr>
        <p:spPr>
          <a:xfrm>
            <a:off x="4961734" y="2141517"/>
            <a:ext cx="2658266" cy="217385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/>
          <p:cNvSpPr/>
          <p:nvPr/>
        </p:nvSpPr>
        <p:spPr>
          <a:xfrm>
            <a:off x="7439843" y="2140933"/>
            <a:ext cx="2658266" cy="2173851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/>
          <p:cNvSpPr/>
          <p:nvPr/>
        </p:nvSpPr>
        <p:spPr>
          <a:xfrm>
            <a:off x="7439843" y="4314805"/>
            <a:ext cx="2658266" cy="2173851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TextovéPole 23"/>
          <p:cNvSpPr txBox="1"/>
          <p:nvPr/>
        </p:nvSpPr>
        <p:spPr>
          <a:xfrm>
            <a:off x="556260" y="770033"/>
            <a:ext cx="23038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200" b="1" dirty="0" smtClean="0"/>
              <a:t>17:20</a:t>
            </a:r>
            <a:endParaRPr lang="cs-CZ" sz="7200" b="1" dirty="0"/>
          </a:p>
        </p:txBody>
      </p:sp>
      <p:sp>
        <p:nvSpPr>
          <p:cNvPr id="25" name="Rovnoramenný trojúhelník 24"/>
          <p:cNvSpPr/>
          <p:nvPr/>
        </p:nvSpPr>
        <p:spPr>
          <a:xfrm>
            <a:off x="7096943" y="2179906"/>
            <a:ext cx="342900" cy="280149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Rovnoramenný trojúhelník 25"/>
          <p:cNvSpPr/>
          <p:nvPr/>
        </p:nvSpPr>
        <p:spPr>
          <a:xfrm>
            <a:off x="1544159" y="3456015"/>
            <a:ext cx="263236" cy="210877"/>
          </a:xfrm>
          <a:prstGeom prst="triangl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vál 26"/>
          <p:cNvSpPr/>
          <p:nvPr/>
        </p:nvSpPr>
        <p:spPr>
          <a:xfrm>
            <a:off x="1780302" y="3561453"/>
            <a:ext cx="180000" cy="18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vál 27"/>
          <p:cNvSpPr/>
          <p:nvPr/>
        </p:nvSpPr>
        <p:spPr>
          <a:xfrm>
            <a:off x="9737952" y="2229980"/>
            <a:ext cx="252000" cy="252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ál 28"/>
          <p:cNvSpPr/>
          <p:nvPr/>
        </p:nvSpPr>
        <p:spPr>
          <a:xfrm>
            <a:off x="2306858" y="3487171"/>
            <a:ext cx="180000" cy="18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vál 29"/>
          <p:cNvSpPr/>
          <p:nvPr/>
        </p:nvSpPr>
        <p:spPr>
          <a:xfrm>
            <a:off x="7137256" y="4353757"/>
            <a:ext cx="252000" cy="25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vál 30"/>
          <p:cNvSpPr/>
          <p:nvPr/>
        </p:nvSpPr>
        <p:spPr>
          <a:xfrm>
            <a:off x="1454159" y="2370055"/>
            <a:ext cx="180000" cy="18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vál 31"/>
          <p:cNvSpPr/>
          <p:nvPr/>
        </p:nvSpPr>
        <p:spPr>
          <a:xfrm>
            <a:off x="9737952" y="4396523"/>
            <a:ext cx="252000" cy="252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/>
          <p:cNvSpPr/>
          <p:nvPr/>
        </p:nvSpPr>
        <p:spPr>
          <a:xfrm>
            <a:off x="3431704" y="836712"/>
            <a:ext cx="6666405" cy="1133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cs-CZ" sz="2000" dirty="0" smtClean="0"/>
              <a:t>29. června způsobily intenzivní srážky padající do velmi nasyceného povodí rozvodnění Chvalšinského potoka, Křemežského potoka, Zlatého potoka a Olšiny  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64600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 bwMode="auto">
          <a:xfrm>
            <a:off x="395416" y="1218725"/>
            <a:ext cx="11467070" cy="2387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Hl</a:t>
            </a:r>
            <a:r>
              <a:rPr lang="cs-CZ" dirty="0" err="1" smtClean="0"/>
              <a:t>ásná</a:t>
            </a:r>
            <a:r>
              <a:rPr lang="cs-CZ" dirty="0" smtClean="0"/>
              <a:t> a předpovědní povodňová služba </a:t>
            </a:r>
            <a:endParaRPr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 bwMode="auto">
          <a:xfrm>
            <a:off x="1491354" y="4175124"/>
            <a:ext cx="9144000" cy="1655762"/>
          </a:xfrm>
        </p:spPr>
        <p:txBody>
          <a:bodyPr/>
          <a:lstStyle/>
          <a:p>
            <a:pPr>
              <a:defRPr/>
            </a:pPr>
            <a:r>
              <a:rPr lang="cs-CZ" dirty="0"/>
              <a:t>Český </a:t>
            </a:r>
            <a:r>
              <a:rPr lang="cs-CZ" dirty="0" smtClean="0"/>
              <a:t>hydrometeorologický ústav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 smtClean="0"/>
              <a:t>Tomáš Vlasák</a:t>
            </a:r>
          </a:p>
          <a:p>
            <a:pPr>
              <a:defRPr/>
            </a:pPr>
            <a:r>
              <a:rPr lang="cs-CZ" dirty="0" smtClean="0"/>
              <a:t>Jan Daňhelka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62564" y="101457"/>
            <a:ext cx="10882274" cy="856929"/>
          </a:xfrm>
        </p:spPr>
        <p:txBody>
          <a:bodyPr>
            <a:normAutofit/>
          </a:bodyPr>
          <a:lstStyle/>
          <a:p>
            <a:r>
              <a:rPr lang="cs-CZ" dirty="0" smtClean="0"/>
              <a:t>Přívalová povodeň v červnu 2022</a:t>
            </a:r>
            <a:endParaRPr lang="cs-CZ" dirty="0"/>
          </a:p>
        </p:txBody>
      </p:sp>
      <p:sp>
        <p:nvSpPr>
          <p:cNvPr id="19" name="Obdélník 18"/>
          <p:cNvSpPr/>
          <p:nvPr/>
        </p:nvSpPr>
        <p:spPr>
          <a:xfrm>
            <a:off x="500514" y="2141517"/>
            <a:ext cx="6327006" cy="434713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/>
        </p:nvSpPr>
        <p:spPr>
          <a:xfrm>
            <a:off x="4961734" y="4315086"/>
            <a:ext cx="2658266" cy="217385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/>
          <p:cNvSpPr/>
          <p:nvPr/>
        </p:nvSpPr>
        <p:spPr>
          <a:xfrm>
            <a:off x="4961734" y="2141517"/>
            <a:ext cx="2658266" cy="217385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/>
          <p:cNvSpPr/>
          <p:nvPr/>
        </p:nvSpPr>
        <p:spPr>
          <a:xfrm>
            <a:off x="7439843" y="2140933"/>
            <a:ext cx="2658266" cy="2173851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/>
          <p:cNvSpPr/>
          <p:nvPr/>
        </p:nvSpPr>
        <p:spPr>
          <a:xfrm>
            <a:off x="7439843" y="4314805"/>
            <a:ext cx="2658266" cy="2173851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TextovéPole 23"/>
          <p:cNvSpPr txBox="1"/>
          <p:nvPr/>
        </p:nvSpPr>
        <p:spPr>
          <a:xfrm>
            <a:off x="556260" y="770033"/>
            <a:ext cx="23038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200" b="1" dirty="0" smtClean="0"/>
              <a:t>17:30</a:t>
            </a:r>
            <a:endParaRPr lang="cs-CZ" sz="7200" b="1" dirty="0"/>
          </a:p>
        </p:txBody>
      </p:sp>
      <p:sp>
        <p:nvSpPr>
          <p:cNvPr id="25" name="Rovnoramenný trojúhelník 24"/>
          <p:cNvSpPr/>
          <p:nvPr/>
        </p:nvSpPr>
        <p:spPr>
          <a:xfrm>
            <a:off x="7096943" y="2179906"/>
            <a:ext cx="342900" cy="280149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Rovnoramenný trojúhelník 25"/>
          <p:cNvSpPr/>
          <p:nvPr/>
        </p:nvSpPr>
        <p:spPr>
          <a:xfrm>
            <a:off x="1544159" y="3456015"/>
            <a:ext cx="263236" cy="210877"/>
          </a:xfrm>
          <a:prstGeom prst="triangl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vál 26"/>
          <p:cNvSpPr/>
          <p:nvPr/>
        </p:nvSpPr>
        <p:spPr>
          <a:xfrm>
            <a:off x="1780302" y="3561453"/>
            <a:ext cx="180000" cy="18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vál 27"/>
          <p:cNvSpPr/>
          <p:nvPr/>
        </p:nvSpPr>
        <p:spPr>
          <a:xfrm>
            <a:off x="9737952" y="2229980"/>
            <a:ext cx="252000" cy="252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ál 28"/>
          <p:cNvSpPr/>
          <p:nvPr/>
        </p:nvSpPr>
        <p:spPr>
          <a:xfrm>
            <a:off x="2306858" y="3487171"/>
            <a:ext cx="180000" cy="18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vál 29"/>
          <p:cNvSpPr/>
          <p:nvPr/>
        </p:nvSpPr>
        <p:spPr>
          <a:xfrm>
            <a:off x="7137256" y="4353757"/>
            <a:ext cx="252000" cy="25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vál 30"/>
          <p:cNvSpPr/>
          <p:nvPr/>
        </p:nvSpPr>
        <p:spPr>
          <a:xfrm>
            <a:off x="1454159" y="2370055"/>
            <a:ext cx="180000" cy="18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vál 31"/>
          <p:cNvSpPr/>
          <p:nvPr/>
        </p:nvSpPr>
        <p:spPr>
          <a:xfrm>
            <a:off x="9737952" y="4396523"/>
            <a:ext cx="252000" cy="252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/>
          <p:cNvSpPr/>
          <p:nvPr/>
        </p:nvSpPr>
        <p:spPr>
          <a:xfrm>
            <a:off x="3431704" y="836712"/>
            <a:ext cx="6666405" cy="1133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cs-CZ" sz="2000" dirty="0" smtClean="0"/>
              <a:t>29. června způsobily intenzivní srážky padající do velmi nasyceného povodí rozvodnění Chvalšinského potoka, Křemežského potoka, Zlatého potoka a Olšiny  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12386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62564" y="101457"/>
            <a:ext cx="10882274" cy="856929"/>
          </a:xfrm>
        </p:spPr>
        <p:txBody>
          <a:bodyPr>
            <a:normAutofit/>
          </a:bodyPr>
          <a:lstStyle/>
          <a:p>
            <a:r>
              <a:rPr lang="cs-CZ" dirty="0" smtClean="0"/>
              <a:t>Přívalová povodeň v červnu 2022</a:t>
            </a:r>
            <a:endParaRPr lang="cs-CZ" dirty="0"/>
          </a:p>
        </p:txBody>
      </p:sp>
      <p:sp>
        <p:nvSpPr>
          <p:cNvPr id="19" name="Obdélník 18"/>
          <p:cNvSpPr/>
          <p:nvPr/>
        </p:nvSpPr>
        <p:spPr>
          <a:xfrm>
            <a:off x="500514" y="2141517"/>
            <a:ext cx="6327006" cy="434713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/>
        </p:nvSpPr>
        <p:spPr>
          <a:xfrm>
            <a:off x="4961734" y="4315086"/>
            <a:ext cx="2658266" cy="217385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/>
          <p:cNvSpPr/>
          <p:nvPr/>
        </p:nvSpPr>
        <p:spPr>
          <a:xfrm>
            <a:off x="4961734" y="2141517"/>
            <a:ext cx="2658266" cy="217385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/>
          <p:cNvSpPr/>
          <p:nvPr/>
        </p:nvSpPr>
        <p:spPr>
          <a:xfrm>
            <a:off x="7439843" y="2140933"/>
            <a:ext cx="2658266" cy="2173851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/>
          <p:cNvSpPr/>
          <p:nvPr/>
        </p:nvSpPr>
        <p:spPr>
          <a:xfrm>
            <a:off x="7439843" y="4314805"/>
            <a:ext cx="2658266" cy="2173851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TextovéPole 23"/>
          <p:cNvSpPr txBox="1"/>
          <p:nvPr/>
        </p:nvSpPr>
        <p:spPr>
          <a:xfrm>
            <a:off x="556260" y="770033"/>
            <a:ext cx="2311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200" b="1" dirty="0" smtClean="0"/>
              <a:t>17:40</a:t>
            </a:r>
            <a:endParaRPr lang="cs-CZ" sz="7200" b="1" dirty="0"/>
          </a:p>
        </p:txBody>
      </p:sp>
      <p:sp>
        <p:nvSpPr>
          <p:cNvPr id="25" name="Rovnoramenný trojúhelník 24"/>
          <p:cNvSpPr/>
          <p:nvPr/>
        </p:nvSpPr>
        <p:spPr>
          <a:xfrm>
            <a:off x="7096943" y="2179906"/>
            <a:ext cx="342900" cy="280149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Rovnoramenný trojúhelník 25"/>
          <p:cNvSpPr/>
          <p:nvPr/>
        </p:nvSpPr>
        <p:spPr>
          <a:xfrm>
            <a:off x="1544159" y="3456015"/>
            <a:ext cx="263236" cy="210877"/>
          </a:xfrm>
          <a:prstGeom prst="triangl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vál 26"/>
          <p:cNvSpPr/>
          <p:nvPr/>
        </p:nvSpPr>
        <p:spPr>
          <a:xfrm>
            <a:off x="1780302" y="3561453"/>
            <a:ext cx="180000" cy="18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vál 27"/>
          <p:cNvSpPr/>
          <p:nvPr/>
        </p:nvSpPr>
        <p:spPr>
          <a:xfrm>
            <a:off x="9737952" y="2229980"/>
            <a:ext cx="252000" cy="252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ál 28"/>
          <p:cNvSpPr/>
          <p:nvPr/>
        </p:nvSpPr>
        <p:spPr>
          <a:xfrm>
            <a:off x="2306858" y="3487171"/>
            <a:ext cx="180000" cy="18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vál 29"/>
          <p:cNvSpPr/>
          <p:nvPr/>
        </p:nvSpPr>
        <p:spPr>
          <a:xfrm>
            <a:off x="7137256" y="4353757"/>
            <a:ext cx="252000" cy="25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vál 30"/>
          <p:cNvSpPr/>
          <p:nvPr/>
        </p:nvSpPr>
        <p:spPr>
          <a:xfrm>
            <a:off x="1454159" y="2370055"/>
            <a:ext cx="180000" cy="18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vál 31"/>
          <p:cNvSpPr/>
          <p:nvPr/>
        </p:nvSpPr>
        <p:spPr>
          <a:xfrm>
            <a:off x="9737952" y="4396523"/>
            <a:ext cx="252000" cy="252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/>
          <p:cNvSpPr/>
          <p:nvPr/>
        </p:nvSpPr>
        <p:spPr>
          <a:xfrm>
            <a:off x="3431704" y="836712"/>
            <a:ext cx="6666405" cy="1133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cs-CZ" sz="2000" dirty="0" smtClean="0"/>
              <a:t>29. června způsobily intenzivní srážky padající do velmi nasyceného povodí rozvodnění Chvalšinského potoka, Křemežského potoka, Zlatého potoka a Olšiny  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06230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62564" y="101457"/>
            <a:ext cx="10882274" cy="856929"/>
          </a:xfrm>
        </p:spPr>
        <p:txBody>
          <a:bodyPr>
            <a:normAutofit/>
          </a:bodyPr>
          <a:lstStyle/>
          <a:p>
            <a:r>
              <a:rPr lang="cs-CZ" dirty="0" smtClean="0"/>
              <a:t>Přívalová povodeň v červnu 2022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500514" y="2141517"/>
            <a:ext cx="6327006" cy="434713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4961734" y="4315086"/>
            <a:ext cx="2658266" cy="217385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961734" y="2141517"/>
            <a:ext cx="2658266" cy="217385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7439843" y="2140933"/>
            <a:ext cx="2658266" cy="2173851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439843" y="4314805"/>
            <a:ext cx="2658266" cy="2173851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556260" y="770033"/>
            <a:ext cx="2311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200" b="1" dirty="0" smtClean="0"/>
              <a:t>17:50</a:t>
            </a:r>
            <a:endParaRPr lang="cs-CZ" sz="7200" b="1" dirty="0"/>
          </a:p>
        </p:txBody>
      </p:sp>
      <p:sp>
        <p:nvSpPr>
          <p:cNvPr id="10" name="Rovnoramenný trojúhelník 9"/>
          <p:cNvSpPr/>
          <p:nvPr/>
        </p:nvSpPr>
        <p:spPr>
          <a:xfrm>
            <a:off x="7096943" y="2179906"/>
            <a:ext cx="342900" cy="280149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ovnoramenný trojúhelník 10"/>
          <p:cNvSpPr/>
          <p:nvPr/>
        </p:nvSpPr>
        <p:spPr>
          <a:xfrm>
            <a:off x="1544159" y="3456015"/>
            <a:ext cx="263236" cy="210877"/>
          </a:xfrm>
          <a:prstGeom prst="triangl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1780302" y="3561453"/>
            <a:ext cx="180000" cy="18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9737952" y="2229980"/>
            <a:ext cx="252000" cy="252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2306858" y="3487171"/>
            <a:ext cx="180000" cy="18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7137256" y="4353757"/>
            <a:ext cx="252000" cy="25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1454159" y="2370055"/>
            <a:ext cx="180000" cy="18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9737952" y="4396523"/>
            <a:ext cx="252000" cy="252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/>
          <p:cNvSpPr/>
          <p:nvPr/>
        </p:nvSpPr>
        <p:spPr>
          <a:xfrm>
            <a:off x="3431704" y="836712"/>
            <a:ext cx="6666405" cy="113365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cs-CZ" sz="2000" dirty="0" smtClean="0"/>
              <a:t>Nebezpečné intenzity srážek jsou ty, které </a:t>
            </a:r>
            <a:r>
              <a:rPr lang="cs-CZ" sz="2000" dirty="0" smtClean="0"/>
              <a:t>radar </a:t>
            </a:r>
            <a:r>
              <a:rPr lang="cs-CZ" sz="2000" dirty="0" smtClean="0"/>
              <a:t>zobrazuje tmavě </a:t>
            </a:r>
            <a:r>
              <a:rPr lang="cs-CZ" sz="2000" dirty="0" smtClean="0"/>
              <a:t>oranžově </a:t>
            </a:r>
            <a:r>
              <a:rPr lang="cs-CZ" sz="2000" dirty="0" smtClean="0"/>
              <a:t>až </a:t>
            </a:r>
            <a:r>
              <a:rPr lang="cs-CZ" sz="2000" dirty="0" smtClean="0"/>
              <a:t>červeně. </a:t>
            </a:r>
            <a:r>
              <a:rPr lang="cs-CZ" sz="2000" dirty="0" smtClean="0"/>
              <a:t>Pro vznik přívalové povodně je ale důležitá i doba </a:t>
            </a:r>
            <a:r>
              <a:rPr lang="cs-CZ" sz="2000" dirty="0" smtClean="0"/>
              <a:t>trvání </a:t>
            </a:r>
            <a:r>
              <a:rPr lang="cs-CZ" sz="2000" dirty="0" err="1" smtClean="0"/>
              <a:t>stážek</a:t>
            </a:r>
            <a:r>
              <a:rPr lang="cs-CZ" sz="2000" dirty="0" smtClean="0"/>
              <a:t>!   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93018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62564" y="101457"/>
            <a:ext cx="10882274" cy="856929"/>
          </a:xfrm>
        </p:spPr>
        <p:txBody>
          <a:bodyPr>
            <a:normAutofit/>
          </a:bodyPr>
          <a:lstStyle/>
          <a:p>
            <a:r>
              <a:rPr lang="cs-CZ" dirty="0" smtClean="0"/>
              <a:t>Přívalová povodeň v červnu 2022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500514" y="2141517"/>
            <a:ext cx="6327006" cy="434713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4961734" y="4315086"/>
            <a:ext cx="2658266" cy="217385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961734" y="2141517"/>
            <a:ext cx="2658266" cy="217385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7439843" y="2140933"/>
            <a:ext cx="2658266" cy="2173851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439843" y="4314805"/>
            <a:ext cx="2658266" cy="2173851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556260" y="770033"/>
            <a:ext cx="2311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200" b="1" dirty="0" smtClean="0"/>
              <a:t>18:00</a:t>
            </a:r>
            <a:endParaRPr lang="cs-CZ" sz="7200" b="1" dirty="0"/>
          </a:p>
        </p:txBody>
      </p:sp>
      <p:sp>
        <p:nvSpPr>
          <p:cNvPr id="10" name="Rovnoramenný trojúhelník 9"/>
          <p:cNvSpPr/>
          <p:nvPr/>
        </p:nvSpPr>
        <p:spPr>
          <a:xfrm>
            <a:off x="7096943" y="2179906"/>
            <a:ext cx="342900" cy="280149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ovnoramenný trojúhelník 10"/>
          <p:cNvSpPr/>
          <p:nvPr/>
        </p:nvSpPr>
        <p:spPr>
          <a:xfrm>
            <a:off x="1544159" y="3456015"/>
            <a:ext cx="263236" cy="210877"/>
          </a:xfrm>
          <a:prstGeom prst="triangl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1780302" y="3561453"/>
            <a:ext cx="180000" cy="18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9737952" y="2229980"/>
            <a:ext cx="252000" cy="252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2306858" y="3487171"/>
            <a:ext cx="180000" cy="18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7137256" y="4353757"/>
            <a:ext cx="252000" cy="25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1454159" y="2370055"/>
            <a:ext cx="180000" cy="18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9737952" y="4396523"/>
            <a:ext cx="252000" cy="252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/>
          <p:cNvSpPr/>
          <p:nvPr/>
        </p:nvSpPr>
        <p:spPr>
          <a:xfrm>
            <a:off x="3431704" y="836712"/>
            <a:ext cx="6666405" cy="113365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cs-CZ" sz="2000" dirty="0" smtClean="0"/>
              <a:t>Nebezpečné intenzity srážek jsou </a:t>
            </a:r>
            <a:r>
              <a:rPr lang="cs-CZ" sz="2000" dirty="0" smtClean="0"/>
              <a:t>ty, </a:t>
            </a:r>
            <a:r>
              <a:rPr lang="cs-CZ" sz="2000" dirty="0" smtClean="0"/>
              <a:t>které rada zobrazuje tmavě </a:t>
            </a:r>
            <a:r>
              <a:rPr lang="cs-CZ" sz="2000" dirty="0" smtClean="0"/>
              <a:t>oranžově </a:t>
            </a:r>
            <a:r>
              <a:rPr lang="cs-CZ" sz="2000" dirty="0" smtClean="0"/>
              <a:t>až </a:t>
            </a:r>
            <a:r>
              <a:rPr lang="cs-CZ" sz="2000" dirty="0" smtClean="0"/>
              <a:t>červeně. </a:t>
            </a:r>
            <a:r>
              <a:rPr lang="cs-CZ" sz="2000" dirty="0" smtClean="0"/>
              <a:t>Pro vznik přívalové povodně je ale důležitá i doba </a:t>
            </a:r>
            <a:r>
              <a:rPr lang="cs-CZ" sz="2000" dirty="0" smtClean="0"/>
              <a:t>trvání srážek!   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79569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62564" y="101457"/>
            <a:ext cx="10882274" cy="856929"/>
          </a:xfrm>
        </p:spPr>
        <p:txBody>
          <a:bodyPr>
            <a:normAutofit/>
          </a:bodyPr>
          <a:lstStyle/>
          <a:p>
            <a:r>
              <a:rPr lang="cs-CZ" dirty="0" smtClean="0"/>
              <a:t>Přívalová povodeň v červnu 2022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500514" y="2141517"/>
            <a:ext cx="6327006" cy="434713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4961734" y="4315086"/>
            <a:ext cx="2658266" cy="217385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961734" y="2141517"/>
            <a:ext cx="2658266" cy="217385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7439843" y="2140933"/>
            <a:ext cx="2658266" cy="2173851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439843" y="4314805"/>
            <a:ext cx="2658266" cy="2173851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556260" y="770033"/>
            <a:ext cx="2311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200" b="1" dirty="0" smtClean="0"/>
              <a:t>18:10</a:t>
            </a:r>
            <a:endParaRPr lang="cs-CZ" sz="7200" b="1" dirty="0"/>
          </a:p>
        </p:txBody>
      </p:sp>
      <p:sp>
        <p:nvSpPr>
          <p:cNvPr id="10" name="Rovnoramenný trojúhelník 9"/>
          <p:cNvSpPr/>
          <p:nvPr/>
        </p:nvSpPr>
        <p:spPr>
          <a:xfrm>
            <a:off x="7096943" y="2179906"/>
            <a:ext cx="342900" cy="280149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ovnoramenný trojúhelník 10"/>
          <p:cNvSpPr/>
          <p:nvPr/>
        </p:nvSpPr>
        <p:spPr>
          <a:xfrm>
            <a:off x="1544159" y="3456015"/>
            <a:ext cx="263236" cy="210877"/>
          </a:xfrm>
          <a:prstGeom prst="triangl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1780302" y="3561453"/>
            <a:ext cx="180000" cy="18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9737952" y="2229980"/>
            <a:ext cx="252000" cy="252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2306858" y="3487171"/>
            <a:ext cx="180000" cy="18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7137256" y="4353757"/>
            <a:ext cx="252000" cy="25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1454159" y="2370055"/>
            <a:ext cx="180000" cy="18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9737952" y="4396523"/>
            <a:ext cx="252000" cy="252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/>
          <p:cNvSpPr/>
          <p:nvPr/>
        </p:nvSpPr>
        <p:spPr>
          <a:xfrm>
            <a:off x="3431704" y="836712"/>
            <a:ext cx="6666405" cy="113365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cs-CZ" sz="2000" dirty="0" smtClean="0"/>
              <a:t>Nebezpečné intenzity srážek jsou </a:t>
            </a:r>
            <a:r>
              <a:rPr lang="cs-CZ" sz="2000" dirty="0" smtClean="0"/>
              <a:t>ty, </a:t>
            </a:r>
            <a:r>
              <a:rPr lang="cs-CZ" sz="2000" dirty="0" smtClean="0"/>
              <a:t>které </a:t>
            </a:r>
            <a:r>
              <a:rPr lang="cs-CZ" sz="2000" dirty="0" smtClean="0"/>
              <a:t>radar </a:t>
            </a:r>
            <a:r>
              <a:rPr lang="cs-CZ" sz="2000" dirty="0" smtClean="0"/>
              <a:t>zobrazuje tmavě </a:t>
            </a:r>
            <a:r>
              <a:rPr lang="cs-CZ" sz="2000" dirty="0" smtClean="0"/>
              <a:t>oranžově </a:t>
            </a:r>
            <a:r>
              <a:rPr lang="cs-CZ" sz="2000" dirty="0" smtClean="0"/>
              <a:t>až </a:t>
            </a:r>
            <a:r>
              <a:rPr lang="cs-CZ" sz="2000" dirty="0" smtClean="0"/>
              <a:t>červeně. </a:t>
            </a:r>
            <a:r>
              <a:rPr lang="cs-CZ" sz="2000" dirty="0" smtClean="0"/>
              <a:t>Pro vznik přívalové povodně je ale důležitá i doba </a:t>
            </a:r>
            <a:r>
              <a:rPr lang="cs-CZ" sz="2000" dirty="0" smtClean="0"/>
              <a:t>trvání srážek!   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17100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62564" y="101457"/>
            <a:ext cx="10882274" cy="856929"/>
          </a:xfrm>
        </p:spPr>
        <p:txBody>
          <a:bodyPr>
            <a:normAutofit/>
          </a:bodyPr>
          <a:lstStyle/>
          <a:p>
            <a:r>
              <a:rPr lang="cs-CZ" dirty="0" smtClean="0"/>
              <a:t>Přívalová povodeň v červnu 2022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500514" y="2141517"/>
            <a:ext cx="6327006" cy="434713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4961734" y="4315086"/>
            <a:ext cx="2658266" cy="217385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961734" y="2141517"/>
            <a:ext cx="2658266" cy="217385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7439843" y="2140933"/>
            <a:ext cx="2658266" cy="2173851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439843" y="4314805"/>
            <a:ext cx="2658266" cy="2173851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556260" y="770033"/>
            <a:ext cx="2311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200" b="1" dirty="0" smtClean="0"/>
              <a:t>18:20</a:t>
            </a:r>
            <a:endParaRPr lang="cs-CZ" sz="7200" b="1" dirty="0"/>
          </a:p>
        </p:txBody>
      </p:sp>
      <p:sp>
        <p:nvSpPr>
          <p:cNvPr id="10" name="Rovnoramenný trojúhelník 9"/>
          <p:cNvSpPr/>
          <p:nvPr/>
        </p:nvSpPr>
        <p:spPr>
          <a:xfrm>
            <a:off x="7096943" y="2179906"/>
            <a:ext cx="342900" cy="280149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ovnoramenný trojúhelník 10"/>
          <p:cNvSpPr/>
          <p:nvPr/>
        </p:nvSpPr>
        <p:spPr>
          <a:xfrm>
            <a:off x="1544159" y="3456015"/>
            <a:ext cx="263236" cy="210877"/>
          </a:xfrm>
          <a:prstGeom prst="triangl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1780302" y="3561453"/>
            <a:ext cx="180000" cy="18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9737952" y="2229980"/>
            <a:ext cx="252000" cy="252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2306858" y="3487171"/>
            <a:ext cx="180000" cy="18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7137256" y="4353757"/>
            <a:ext cx="252000" cy="25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1454159" y="2370055"/>
            <a:ext cx="180000" cy="18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9737952" y="4396523"/>
            <a:ext cx="252000" cy="252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/>
          <p:cNvSpPr/>
          <p:nvPr/>
        </p:nvSpPr>
        <p:spPr>
          <a:xfrm>
            <a:off x="3431704" y="836712"/>
            <a:ext cx="6666405" cy="113365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cs-CZ" sz="2000" dirty="0" smtClean="0"/>
              <a:t>Nebezpečné intenzity srážek jsou ty</a:t>
            </a:r>
            <a:r>
              <a:rPr lang="cs-CZ" sz="2000" dirty="0" smtClean="0"/>
              <a:t>, </a:t>
            </a:r>
            <a:r>
              <a:rPr lang="cs-CZ" sz="2000" dirty="0" smtClean="0"/>
              <a:t>které </a:t>
            </a:r>
            <a:r>
              <a:rPr lang="cs-CZ" sz="2000" dirty="0" smtClean="0"/>
              <a:t>radar </a:t>
            </a:r>
            <a:r>
              <a:rPr lang="cs-CZ" sz="2000" dirty="0" smtClean="0"/>
              <a:t>zobrazuje tmavě </a:t>
            </a:r>
            <a:r>
              <a:rPr lang="cs-CZ" sz="2000" dirty="0" smtClean="0"/>
              <a:t>oranžově </a:t>
            </a:r>
            <a:r>
              <a:rPr lang="cs-CZ" sz="2000" dirty="0" smtClean="0"/>
              <a:t>až </a:t>
            </a:r>
            <a:r>
              <a:rPr lang="cs-CZ" sz="2000" dirty="0" smtClean="0"/>
              <a:t>červeně. </a:t>
            </a:r>
            <a:r>
              <a:rPr lang="cs-CZ" sz="2000" dirty="0" smtClean="0"/>
              <a:t>Pro vznik přívalové povodně je ale důležitá i doba </a:t>
            </a:r>
            <a:r>
              <a:rPr lang="cs-CZ" sz="2000" dirty="0" smtClean="0"/>
              <a:t>trvání!   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80430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62564" y="101457"/>
            <a:ext cx="10882274" cy="856929"/>
          </a:xfrm>
        </p:spPr>
        <p:txBody>
          <a:bodyPr>
            <a:normAutofit/>
          </a:bodyPr>
          <a:lstStyle/>
          <a:p>
            <a:r>
              <a:rPr lang="cs-CZ" dirty="0" smtClean="0"/>
              <a:t>Přívalová povodeň v červnu 2022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500514" y="2141517"/>
            <a:ext cx="6327006" cy="434713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4961734" y="4315086"/>
            <a:ext cx="2658266" cy="217385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961734" y="2141517"/>
            <a:ext cx="2658266" cy="217385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7439843" y="2140933"/>
            <a:ext cx="2658266" cy="2173851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439843" y="4314805"/>
            <a:ext cx="2658266" cy="2173851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556260" y="770033"/>
            <a:ext cx="2311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200" b="1" dirty="0" smtClean="0"/>
              <a:t>18:30</a:t>
            </a:r>
            <a:endParaRPr lang="cs-CZ" sz="7200" b="1" dirty="0"/>
          </a:p>
        </p:txBody>
      </p:sp>
      <p:sp>
        <p:nvSpPr>
          <p:cNvPr id="10" name="Rovnoramenný trojúhelník 9"/>
          <p:cNvSpPr/>
          <p:nvPr/>
        </p:nvSpPr>
        <p:spPr>
          <a:xfrm>
            <a:off x="7096943" y="2179906"/>
            <a:ext cx="342900" cy="280149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ovnoramenný trojúhelník 10"/>
          <p:cNvSpPr/>
          <p:nvPr/>
        </p:nvSpPr>
        <p:spPr>
          <a:xfrm>
            <a:off x="1544159" y="3456015"/>
            <a:ext cx="263236" cy="210877"/>
          </a:xfrm>
          <a:prstGeom prst="triangl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1780302" y="3561453"/>
            <a:ext cx="180000" cy="18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9737952" y="2229980"/>
            <a:ext cx="252000" cy="252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2306858" y="3487171"/>
            <a:ext cx="180000" cy="18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7137256" y="4353757"/>
            <a:ext cx="252000" cy="25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1454159" y="2370055"/>
            <a:ext cx="180000" cy="18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9737952" y="4396523"/>
            <a:ext cx="252000" cy="252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/>
          <p:cNvSpPr/>
          <p:nvPr/>
        </p:nvSpPr>
        <p:spPr>
          <a:xfrm>
            <a:off x="3431704" y="836712"/>
            <a:ext cx="6666405" cy="113365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cs-CZ" sz="2000" dirty="0" smtClean="0"/>
              <a:t>Záznam </a:t>
            </a:r>
            <a:r>
              <a:rPr lang="cs-CZ" sz="2000" dirty="0" smtClean="0"/>
              <a:t>ze srážkoměru, který se blíží rizikovým úhrnům, je dalším signálem pro zvýšení pozornosti povodňových orgánů. Rizikové úhrny </a:t>
            </a:r>
            <a:r>
              <a:rPr lang="cs-CZ" sz="2000" dirty="0" smtClean="0"/>
              <a:t>jsou uvedeny na webu </a:t>
            </a:r>
            <a:r>
              <a:rPr lang="cs-CZ" sz="2000" dirty="0" smtClean="0"/>
              <a:t>HPPS.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20489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62564" y="101457"/>
            <a:ext cx="10882274" cy="856929"/>
          </a:xfrm>
        </p:spPr>
        <p:txBody>
          <a:bodyPr>
            <a:normAutofit/>
          </a:bodyPr>
          <a:lstStyle/>
          <a:p>
            <a:r>
              <a:rPr lang="cs-CZ" dirty="0" smtClean="0"/>
              <a:t>Přívalová povodeň v červnu 2022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500514" y="2141517"/>
            <a:ext cx="6327006" cy="434713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4961734" y="4315086"/>
            <a:ext cx="2658266" cy="217385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961734" y="2141517"/>
            <a:ext cx="2658266" cy="217385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7439843" y="2140933"/>
            <a:ext cx="2658266" cy="2173851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439843" y="4314805"/>
            <a:ext cx="2658266" cy="2173851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556260" y="770033"/>
            <a:ext cx="2311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200" b="1" dirty="0" smtClean="0"/>
              <a:t>18:40</a:t>
            </a:r>
            <a:endParaRPr lang="cs-CZ" sz="7200" b="1" dirty="0"/>
          </a:p>
        </p:txBody>
      </p:sp>
      <p:sp>
        <p:nvSpPr>
          <p:cNvPr id="10" name="Rovnoramenný trojúhelník 9"/>
          <p:cNvSpPr/>
          <p:nvPr/>
        </p:nvSpPr>
        <p:spPr>
          <a:xfrm>
            <a:off x="7096943" y="2179906"/>
            <a:ext cx="342900" cy="280149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ovnoramenný trojúhelník 10"/>
          <p:cNvSpPr/>
          <p:nvPr/>
        </p:nvSpPr>
        <p:spPr>
          <a:xfrm>
            <a:off x="1544159" y="3456015"/>
            <a:ext cx="263236" cy="210877"/>
          </a:xfrm>
          <a:prstGeom prst="triangl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1780302" y="3561453"/>
            <a:ext cx="180000" cy="18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9737952" y="2229980"/>
            <a:ext cx="252000" cy="252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2306858" y="3487171"/>
            <a:ext cx="180000" cy="18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7137256" y="4353757"/>
            <a:ext cx="252000" cy="25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1454159" y="2370055"/>
            <a:ext cx="180000" cy="18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9737952" y="4396523"/>
            <a:ext cx="252000" cy="252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/>
          <p:cNvSpPr/>
          <p:nvPr/>
        </p:nvSpPr>
        <p:spPr>
          <a:xfrm>
            <a:off x="3431704" y="836712"/>
            <a:ext cx="6666405" cy="113365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cs-CZ" sz="2000" dirty="0" smtClean="0"/>
              <a:t>Záznam </a:t>
            </a:r>
            <a:r>
              <a:rPr lang="cs-CZ" sz="2000" dirty="0" smtClean="0"/>
              <a:t>ze srážkoměru, který se blíží rizikovým úhrnům, je dalším signálem pro zvýšení pozornosti povodňových orgánů. Rizikové úhrny </a:t>
            </a:r>
            <a:r>
              <a:rPr lang="cs-CZ" sz="2000" dirty="0" smtClean="0"/>
              <a:t>jsou uvedeny na webu </a:t>
            </a:r>
            <a:r>
              <a:rPr lang="cs-CZ" sz="2000" dirty="0" smtClean="0"/>
              <a:t>HPPS.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94698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62564" y="101457"/>
            <a:ext cx="10882274" cy="856929"/>
          </a:xfrm>
        </p:spPr>
        <p:txBody>
          <a:bodyPr>
            <a:normAutofit/>
          </a:bodyPr>
          <a:lstStyle/>
          <a:p>
            <a:r>
              <a:rPr lang="cs-CZ" dirty="0" smtClean="0"/>
              <a:t>Přívalová povodeň v červnu 2022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500514" y="2141517"/>
            <a:ext cx="6327006" cy="434713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4961734" y="4315086"/>
            <a:ext cx="2658266" cy="217385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961734" y="2141517"/>
            <a:ext cx="2658266" cy="217385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7439843" y="2140933"/>
            <a:ext cx="2658266" cy="2173851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439843" y="4314805"/>
            <a:ext cx="2658266" cy="2173851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556260" y="770033"/>
            <a:ext cx="2311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200" b="1" dirty="0" smtClean="0"/>
              <a:t>18:50</a:t>
            </a:r>
            <a:endParaRPr lang="cs-CZ" sz="7200" b="1" dirty="0"/>
          </a:p>
        </p:txBody>
      </p:sp>
      <p:sp>
        <p:nvSpPr>
          <p:cNvPr id="10" name="Rovnoramenný trojúhelník 9"/>
          <p:cNvSpPr/>
          <p:nvPr/>
        </p:nvSpPr>
        <p:spPr>
          <a:xfrm>
            <a:off x="7096943" y="2179906"/>
            <a:ext cx="342900" cy="280149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ovnoramenný trojúhelník 10"/>
          <p:cNvSpPr/>
          <p:nvPr/>
        </p:nvSpPr>
        <p:spPr>
          <a:xfrm>
            <a:off x="1544159" y="3456015"/>
            <a:ext cx="263236" cy="210877"/>
          </a:xfrm>
          <a:prstGeom prst="triangl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1780302" y="3561453"/>
            <a:ext cx="180000" cy="18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9737952" y="2229980"/>
            <a:ext cx="252000" cy="252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2306858" y="3487171"/>
            <a:ext cx="180000" cy="18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7137256" y="4353757"/>
            <a:ext cx="252000" cy="25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1454159" y="2370055"/>
            <a:ext cx="180000" cy="18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9737952" y="4396523"/>
            <a:ext cx="252000" cy="252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/>
          <p:cNvSpPr/>
          <p:nvPr/>
        </p:nvSpPr>
        <p:spPr>
          <a:xfrm>
            <a:off x="3431704" y="836712"/>
            <a:ext cx="6666405" cy="113365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cs-CZ" sz="2000" dirty="0" smtClean="0"/>
              <a:t>Záznam </a:t>
            </a:r>
            <a:r>
              <a:rPr lang="cs-CZ" sz="2000" dirty="0" smtClean="0"/>
              <a:t>ze srážkoměru, který se blíží rizikovým úhrnům, je dalším signálem pro zvýšení pozornosti povodňových orgánů. Rizikové úhrny </a:t>
            </a:r>
            <a:r>
              <a:rPr lang="cs-CZ" sz="2000" dirty="0" smtClean="0"/>
              <a:t>jsou uvedeny na webu </a:t>
            </a:r>
            <a:r>
              <a:rPr lang="cs-CZ" sz="2000" dirty="0" smtClean="0"/>
              <a:t>HPPS.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57903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62564" y="101457"/>
            <a:ext cx="10882274" cy="856929"/>
          </a:xfrm>
        </p:spPr>
        <p:txBody>
          <a:bodyPr>
            <a:normAutofit/>
          </a:bodyPr>
          <a:lstStyle/>
          <a:p>
            <a:r>
              <a:rPr lang="cs-CZ" dirty="0" smtClean="0"/>
              <a:t>Přívalová povodeň v červnu 2022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500514" y="2141517"/>
            <a:ext cx="6327006" cy="434713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4961734" y="4315086"/>
            <a:ext cx="2658266" cy="217385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961734" y="2141517"/>
            <a:ext cx="2658266" cy="217385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7439843" y="2140933"/>
            <a:ext cx="2658266" cy="2173851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439843" y="4314805"/>
            <a:ext cx="2658266" cy="2173851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556260" y="770033"/>
            <a:ext cx="2311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200" b="1" dirty="0" smtClean="0"/>
              <a:t>19:00</a:t>
            </a:r>
            <a:endParaRPr lang="cs-CZ" sz="7200" b="1" dirty="0"/>
          </a:p>
        </p:txBody>
      </p:sp>
      <p:sp>
        <p:nvSpPr>
          <p:cNvPr id="10" name="Rovnoramenný trojúhelník 9"/>
          <p:cNvSpPr/>
          <p:nvPr/>
        </p:nvSpPr>
        <p:spPr>
          <a:xfrm>
            <a:off x="7096943" y="2179906"/>
            <a:ext cx="342900" cy="280149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ovnoramenný trojúhelník 10"/>
          <p:cNvSpPr/>
          <p:nvPr/>
        </p:nvSpPr>
        <p:spPr>
          <a:xfrm>
            <a:off x="1544159" y="3456015"/>
            <a:ext cx="263236" cy="210877"/>
          </a:xfrm>
          <a:prstGeom prst="triangl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1780302" y="3561453"/>
            <a:ext cx="180000" cy="18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9737952" y="2229980"/>
            <a:ext cx="252000" cy="252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2306858" y="3487171"/>
            <a:ext cx="180000" cy="18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7137256" y="4353757"/>
            <a:ext cx="252000" cy="25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1454159" y="2370055"/>
            <a:ext cx="180000" cy="18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9737952" y="4396523"/>
            <a:ext cx="252000" cy="252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8" name="Skupina 17"/>
          <p:cNvGrpSpPr/>
          <p:nvPr/>
        </p:nvGrpSpPr>
        <p:grpSpPr>
          <a:xfrm>
            <a:off x="2404077" y="3259250"/>
            <a:ext cx="189411" cy="302203"/>
            <a:chOff x="11240031" y="3227707"/>
            <a:chExt cx="189411" cy="302203"/>
          </a:xfrm>
        </p:grpSpPr>
        <p:sp>
          <p:nvSpPr>
            <p:cNvPr id="19" name="Obdélník 18"/>
            <p:cNvSpPr/>
            <p:nvPr/>
          </p:nvSpPr>
          <p:spPr>
            <a:xfrm>
              <a:off x="11240031" y="3243979"/>
              <a:ext cx="15675" cy="285931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Vlna 19"/>
            <p:cNvSpPr/>
            <p:nvPr/>
          </p:nvSpPr>
          <p:spPr>
            <a:xfrm>
              <a:off x="11240031" y="3227707"/>
              <a:ext cx="189411" cy="207665"/>
            </a:xfrm>
            <a:prstGeom prst="wave">
              <a:avLst/>
            </a:prstGeom>
            <a:solidFill>
              <a:srgbClr val="FFFF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1874423" y="3335872"/>
            <a:ext cx="189411" cy="302203"/>
            <a:chOff x="11240031" y="3227707"/>
            <a:chExt cx="189411" cy="302203"/>
          </a:xfrm>
        </p:grpSpPr>
        <p:sp>
          <p:nvSpPr>
            <p:cNvPr id="22" name="Obdélník 21"/>
            <p:cNvSpPr/>
            <p:nvPr/>
          </p:nvSpPr>
          <p:spPr>
            <a:xfrm>
              <a:off x="11240031" y="3243979"/>
              <a:ext cx="15675" cy="285931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Vlna 22"/>
            <p:cNvSpPr/>
            <p:nvPr/>
          </p:nvSpPr>
          <p:spPr>
            <a:xfrm>
              <a:off x="11240031" y="3227707"/>
              <a:ext cx="189411" cy="207665"/>
            </a:xfrm>
            <a:prstGeom prst="wave">
              <a:avLst/>
            </a:prstGeom>
            <a:solidFill>
              <a:srgbClr val="FFFF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4" name="Skupina 23"/>
          <p:cNvGrpSpPr/>
          <p:nvPr/>
        </p:nvGrpSpPr>
        <p:grpSpPr>
          <a:xfrm>
            <a:off x="1528406" y="2175944"/>
            <a:ext cx="189411" cy="302203"/>
            <a:chOff x="11240031" y="3227707"/>
            <a:chExt cx="189411" cy="302203"/>
          </a:xfrm>
        </p:grpSpPr>
        <p:sp>
          <p:nvSpPr>
            <p:cNvPr id="25" name="Obdélník 24"/>
            <p:cNvSpPr/>
            <p:nvPr/>
          </p:nvSpPr>
          <p:spPr>
            <a:xfrm>
              <a:off x="11240031" y="3243979"/>
              <a:ext cx="15675" cy="285931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Vlna 25"/>
            <p:cNvSpPr/>
            <p:nvPr/>
          </p:nvSpPr>
          <p:spPr>
            <a:xfrm>
              <a:off x="11240031" y="3227707"/>
              <a:ext cx="189411" cy="207665"/>
            </a:xfrm>
            <a:prstGeom prst="wave">
              <a:avLst/>
            </a:prstGeom>
            <a:solidFill>
              <a:srgbClr val="FFFF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7" name="Obdélník 26"/>
          <p:cNvSpPr/>
          <p:nvPr/>
        </p:nvSpPr>
        <p:spPr>
          <a:xfrm>
            <a:off x="3431704" y="836712"/>
            <a:ext cx="6666405" cy="11336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cs-CZ" sz="2000" dirty="0" smtClean="0">
                <a:solidFill>
                  <a:schemeClr val="tx1"/>
                </a:solidFill>
              </a:rPr>
              <a:t>Výstraha FFI nižšího stupně na vznik povodně. </a:t>
            </a:r>
          </a:p>
          <a:p>
            <a:r>
              <a:rPr lang="cs-CZ" sz="2000" dirty="0" smtClean="0">
                <a:solidFill>
                  <a:schemeClr val="tx1"/>
                </a:solidFill>
              </a:rPr>
              <a:t>Žluté a oranžové výstrahy FFI jsou dostatečným signálem pro aktivování hlídkové služby.  </a:t>
            </a:r>
            <a:endParaRPr lang="cs-CZ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92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42318" y="387580"/>
            <a:ext cx="10882274" cy="856929"/>
          </a:xfrm>
        </p:spPr>
        <p:txBody>
          <a:bodyPr>
            <a:normAutofit/>
          </a:bodyPr>
          <a:lstStyle/>
          <a:p>
            <a:r>
              <a:rPr lang="cs-CZ" dirty="0"/>
              <a:t>Funkční výstražný systém obsahuje různé informace </a:t>
            </a:r>
          </a:p>
        </p:txBody>
      </p:sp>
      <p:sp>
        <p:nvSpPr>
          <p:cNvPr id="31" name="TextovéPole 30"/>
          <p:cNvSpPr txBox="1"/>
          <p:nvPr/>
        </p:nvSpPr>
        <p:spPr>
          <a:xfrm>
            <a:off x="2322064" y="1759313"/>
            <a:ext cx="21339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C00000"/>
                </a:solidFill>
              </a:rPr>
              <a:t>Povodňové plány</a:t>
            </a:r>
          </a:p>
        </p:txBody>
      </p:sp>
      <p:sp>
        <p:nvSpPr>
          <p:cNvPr id="34" name="TextovéPole 33"/>
          <p:cNvSpPr txBox="1"/>
          <p:nvPr/>
        </p:nvSpPr>
        <p:spPr>
          <a:xfrm>
            <a:off x="2319898" y="5064919"/>
            <a:ext cx="26822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C00000"/>
                </a:solidFill>
              </a:rPr>
              <a:t>Hlásná </a:t>
            </a:r>
            <a:br>
              <a:rPr lang="cs-CZ" sz="2800" dirty="0">
                <a:solidFill>
                  <a:srgbClr val="C00000"/>
                </a:solidFill>
              </a:rPr>
            </a:br>
            <a:r>
              <a:rPr lang="cs-CZ" sz="2800" dirty="0">
                <a:solidFill>
                  <a:srgbClr val="C00000"/>
                </a:solidFill>
              </a:rPr>
              <a:t>a předpovědní služba</a:t>
            </a:r>
          </a:p>
        </p:txBody>
      </p:sp>
      <p:grpSp>
        <p:nvGrpSpPr>
          <p:cNvPr id="15" name="Skupina 14"/>
          <p:cNvGrpSpPr/>
          <p:nvPr/>
        </p:nvGrpSpPr>
        <p:grpSpPr>
          <a:xfrm>
            <a:off x="3962935" y="1482607"/>
            <a:ext cx="5531021" cy="5045875"/>
            <a:chOff x="3962935" y="1482607"/>
            <a:chExt cx="5531021" cy="5045875"/>
          </a:xfrm>
        </p:grpSpPr>
        <p:grpSp>
          <p:nvGrpSpPr>
            <p:cNvPr id="16" name="Skupina 15"/>
            <p:cNvGrpSpPr/>
            <p:nvPr/>
          </p:nvGrpSpPr>
          <p:grpSpPr>
            <a:xfrm>
              <a:off x="4439816" y="1482607"/>
              <a:ext cx="5054140" cy="5045875"/>
              <a:chOff x="4439816" y="1482607"/>
              <a:chExt cx="5054140" cy="5045875"/>
            </a:xfrm>
          </p:grpSpPr>
          <p:sp>
            <p:nvSpPr>
              <p:cNvPr id="36" name="Volný tvar 35"/>
              <p:cNvSpPr/>
              <p:nvPr/>
            </p:nvSpPr>
            <p:spPr>
              <a:xfrm>
                <a:off x="4733807" y="1482607"/>
                <a:ext cx="4760149" cy="2547526"/>
              </a:xfrm>
              <a:custGeom>
                <a:avLst/>
                <a:gdLst>
                  <a:gd name="connsiteX0" fmla="*/ 0 w 4760149"/>
                  <a:gd name="connsiteY0" fmla="*/ 1339615 h 2547526"/>
                  <a:gd name="connsiteX1" fmla="*/ 2231437 w 4760149"/>
                  <a:gd name="connsiteY1" fmla="*/ 2547526 h 2547526"/>
                  <a:gd name="connsiteX2" fmla="*/ 4760149 w 4760149"/>
                  <a:gd name="connsiteY2" fmla="*/ 2517423 h 2547526"/>
                  <a:gd name="connsiteX3" fmla="*/ 4748860 w 4760149"/>
                  <a:gd name="connsiteY3" fmla="*/ 2340563 h 2547526"/>
                  <a:gd name="connsiteX4" fmla="*/ 4703704 w 4760149"/>
                  <a:gd name="connsiteY4" fmla="*/ 2005660 h 2547526"/>
                  <a:gd name="connsiteX5" fmla="*/ 4684889 w 4760149"/>
                  <a:gd name="connsiteY5" fmla="*/ 1971793 h 2547526"/>
                  <a:gd name="connsiteX6" fmla="*/ 4628445 w 4760149"/>
                  <a:gd name="connsiteY6" fmla="*/ 1753541 h 2547526"/>
                  <a:gd name="connsiteX7" fmla="*/ 4534371 w 4760149"/>
                  <a:gd name="connsiteY7" fmla="*/ 1493897 h 2547526"/>
                  <a:gd name="connsiteX8" fmla="*/ 4395141 w 4760149"/>
                  <a:gd name="connsiteY8" fmla="*/ 1222963 h 2547526"/>
                  <a:gd name="connsiteX9" fmla="*/ 4188178 w 4760149"/>
                  <a:gd name="connsiteY9" fmla="*/ 936978 h 2547526"/>
                  <a:gd name="connsiteX10" fmla="*/ 3996267 w 4760149"/>
                  <a:gd name="connsiteY10" fmla="*/ 733778 h 2547526"/>
                  <a:gd name="connsiteX11" fmla="*/ 3751674 w 4760149"/>
                  <a:gd name="connsiteY11" fmla="*/ 511763 h 2547526"/>
                  <a:gd name="connsiteX12" fmla="*/ 3518371 w 4760149"/>
                  <a:gd name="connsiteY12" fmla="*/ 357482 h 2547526"/>
                  <a:gd name="connsiteX13" fmla="*/ 3111971 w 4760149"/>
                  <a:gd name="connsiteY13" fmla="*/ 161808 h 2547526"/>
                  <a:gd name="connsiteX14" fmla="*/ 2724386 w 4760149"/>
                  <a:gd name="connsiteY14" fmla="*/ 48919 h 2547526"/>
                  <a:gd name="connsiteX15" fmla="*/ 2468504 w 4760149"/>
                  <a:gd name="connsiteY15" fmla="*/ 7526 h 2547526"/>
                  <a:gd name="connsiteX16" fmla="*/ 2178756 w 4760149"/>
                  <a:gd name="connsiteY16" fmla="*/ 0 h 2547526"/>
                  <a:gd name="connsiteX17" fmla="*/ 1802460 w 4760149"/>
                  <a:gd name="connsiteY17" fmla="*/ 30104 h 2547526"/>
                  <a:gd name="connsiteX18" fmla="*/ 1478845 w 4760149"/>
                  <a:gd name="connsiteY18" fmla="*/ 97837 h 2547526"/>
                  <a:gd name="connsiteX19" fmla="*/ 1008474 w 4760149"/>
                  <a:gd name="connsiteY19" fmla="*/ 301037 h 2547526"/>
                  <a:gd name="connsiteX20" fmla="*/ 590786 w 4760149"/>
                  <a:gd name="connsiteY20" fmla="*/ 594549 h 2547526"/>
                  <a:gd name="connsiteX21" fmla="*/ 376297 w 4760149"/>
                  <a:gd name="connsiteY21" fmla="*/ 786460 h 2547526"/>
                  <a:gd name="connsiteX22" fmla="*/ 233304 w 4760149"/>
                  <a:gd name="connsiteY22" fmla="*/ 959556 h 2547526"/>
                  <a:gd name="connsiteX23" fmla="*/ 90312 w 4760149"/>
                  <a:gd name="connsiteY23" fmla="*/ 1140178 h 2547526"/>
                  <a:gd name="connsiteX24" fmla="*/ 0 w 4760149"/>
                  <a:gd name="connsiteY24" fmla="*/ 1339615 h 2547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760149" h="2547526">
                    <a:moveTo>
                      <a:pt x="0" y="1339615"/>
                    </a:moveTo>
                    <a:lnTo>
                      <a:pt x="2231437" y="2547526"/>
                    </a:lnTo>
                    <a:lnTo>
                      <a:pt x="4760149" y="2517423"/>
                    </a:lnTo>
                    <a:lnTo>
                      <a:pt x="4748860" y="2340563"/>
                    </a:lnTo>
                    <a:lnTo>
                      <a:pt x="4703704" y="2005660"/>
                    </a:lnTo>
                    <a:lnTo>
                      <a:pt x="4684889" y="1971793"/>
                    </a:lnTo>
                    <a:lnTo>
                      <a:pt x="4628445" y="1753541"/>
                    </a:lnTo>
                    <a:lnTo>
                      <a:pt x="4534371" y="1493897"/>
                    </a:lnTo>
                    <a:lnTo>
                      <a:pt x="4395141" y="1222963"/>
                    </a:lnTo>
                    <a:lnTo>
                      <a:pt x="4188178" y="936978"/>
                    </a:lnTo>
                    <a:lnTo>
                      <a:pt x="3996267" y="733778"/>
                    </a:lnTo>
                    <a:lnTo>
                      <a:pt x="3751674" y="511763"/>
                    </a:lnTo>
                    <a:lnTo>
                      <a:pt x="3518371" y="357482"/>
                    </a:lnTo>
                    <a:lnTo>
                      <a:pt x="3111971" y="161808"/>
                    </a:lnTo>
                    <a:lnTo>
                      <a:pt x="2724386" y="48919"/>
                    </a:lnTo>
                    <a:lnTo>
                      <a:pt x="2468504" y="7526"/>
                    </a:lnTo>
                    <a:lnTo>
                      <a:pt x="2178756" y="0"/>
                    </a:lnTo>
                    <a:lnTo>
                      <a:pt x="1802460" y="30104"/>
                    </a:lnTo>
                    <a:lnTo>
                      <a:pt x="1478845" y="97837"/>
                    </a:lnTo>
                    <a:lnTo>
                      <a:pt x="1008474" y="301037"/>
                    </a:lnTo>
                    <a:lnTo>
                      <a:pt x="590786" y="594549"/>
                    </a:lnTo>
                    <a:lnTo>
                      <a:pt x="376297" y="786460"/>
                    </a:lnTo>
                    <a:lnTo>
                      <a:pt x="233304" y="959556"/>
                    </a:lnTo>
                    <a:lnTo>
                      <a:pt x="90312" y="1140178"/>
                    </a:lnTo>
                    <a:lnTo>
                      <a:pt x="0" y="1339615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7" name="Volný tvar 36"/>
              <p:cNvSpPr/>
              <p:nvPr/>
            </p:nvSpPr>
            <p:spPr>
              <a:xfrm>
                <a:off x="4468593" y="2814436"/>
                <a:ext cx="2508932" cy="2372906"/>
              </a:xfrm>
              <a:custGeom>
                <a:avLst/>
                <a:gdLst>
                  <a:gd name="connsiteX0" fmla="*/ 249381 w 2508932"/>
                  <a:gd name="connsiteY0" fmla="*/ 0 h 2372906"/>
                  <a:gd name="connsiteX1" fmla="*/ 136026 w 2508932"/>
                  <a:gd name="connsiteY1" fmla="*/ 309838 h 2372906"/>
                  <a:gd name="connsiteX2" fmla="*/ 30228 w 2508932"/>
                  <a:gd name="connsiteY2" fmla="*/ 725475 h 2372906"/>
                  <a:gd name="connsiteX3" fmla="*/ 0 w 2508932"/>
                  <a:gd name="connsiteY3" fmla="*/ 1186453 h 2372906"/>
                  <a:gd name="connsiteX4" fmla="*/ 22671 w 2508932"/>
                  <a:gd name="connsiteY4" fmla="*/ 1594533 h 2372906"/>
                  <a:gd name="connsiteX5" fmla="*/ 98241 w 2508932"/>
                  <a:gd name="connsiteY5" fmla="*/ 1881699 h 2372906"/>
                  <a:gd name="connsiteX6" fmla="*/ 211596 w 2508932"/>
                  <a:gd name="connsiteY6" fmla="*/ 2183980 h 2372906"/>
                  <a:gd name="connsiteX7" fmla="*/ 302281 w 2508932"/>
                  <a:gd name="connsiteY7" fmla="*/ 2372906 h 2372906"/>
                  <a:gd name="connsiteX8" fmla="*/ 2508932 w 2508932"/>
                  <a:gd name="connsiteY8" fmla="*/ 1194010 h 2372906"/>
                  <a:gd name="connsiteX9" fmla="*/ 249381 w 2508932"/>
                  <a:gd name="connsiteY9" fmla="*/ 0 h 237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08932" h="2372906">
                    <a:moveTo>
                      <a:pt x="249381" y="0"/>
                    </a:moveTo>
                    <a:lnTo>
                      <a:pt x="136026" y="309838"/>
                    </a:lnTo>
                    <a:lnTo>
                      <a:pt x="30228" y="725475"/>
                    </a:lnTo>
                    <a:lnTo>
                      <a:pt x="0" y="1186453"/>
                    </a:lnTo>
                    <a:lnTo>
                      <a:pt x="22671" y="1594533"/>
                    </a:lnTo>
                    <a:lnTo>
                      <a:pt x="98241" y="1881699"/>
                    </a:lnTo>
                    <a:lnTo>
                      <a:pt x="211596" y="2183980"/>
                    </a:lnTo>
                    <a:lnTo>
                      <a:pt x="302281" y="2372906"/>
                    </a:lnTo>
                    <a:lnTo>
                      <a:pt x="2508932" y="1194010"/>
                    </a:lnTo>
                    <a:lnTo>
                      <a:pt x="249381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38" name="Přímá spojnice 37"/>
              <p:cNvCxnSpPr/>
              <p:nvPr/>
            </p:nvCxnSpPr>
            <p:spPr>
              <a:xfrm flipV="1">
                <a:off x="4743450" y="4019550"/>
                <a:ext cx="2219325" cy="1181100"/>
              </a:xfrm>
              <a:prstGeom prst="line">
                <a:avLst/>
              </a:prstGeom>
              <a:ln w="57150">
                <a:solidFill>
                  <a:srgbClr val="14387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Přímá spojnice 38"/>
              <p:cNvCxnSpPr/>
              <p:nvPr/>
            </p:nvCxnSpPr>
            <p:spPr>
              <a:xfrm flipH="1" flipV="1">
                <a:off x="4752975" y="2838450"/>
                <a:ext cx="2219325" cy="1181100"/>
              </a:xfrm>
              <a:prstGeom prst="line">
                <a:avLst/>
              </a:prstGeom>
              <a:ln w="57150">
                <a:solidFill>
                  <a:srgbClr val="14387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Přímá spojnice 39"/>
              <p:cNvCxnSpPr>
                <a:endCxn id="42" idx="6"/>
              </p:cNvCxnSpPr>
              <p:nvPr/>
            </p:nvCxnSpPr>
            <p:spPr>
              <a:xfrm flipV="1">
                <a:off x="6972300" y="4004784"/>
                <a:ext cx="2507516" cy="14766"/>
              </a:xfrm>
              <a:prstGeom prst="line">
                <a:avLst/>
              </a:prstGeom>
              <a:ln w="57150">
                <a:solidFill>
                  <a:srgbClr val="14387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Volný tvar 40"/>
              <p:cNvSpPr/>
              <p:nvPr/>
            </p:nvSpPr>
            <p:spPr>
              <a:xfrm>
                <a:off x="4743450" y="4019550"/>
                <a:ext cx="4708026" cy="2508932"/>
              </a:xfrm>
              <a:custGeom>
                <a:avLst/>
                <a:gdLst>
                  <a:gd name="connsiteX0" fmla="*/ 2176423 w 4708026"/>
                  <a:gd name="connsiteY0" fmla="*/ 30228 h 2508932"/>
                  <a:gd name="connsiteX1" fmla="*/ 0 w 4708026"/>
                  <a:gd name="connsiteY1" fmla="*/ 1216681 h 2508932"/>
                  <a:gd name="connsiteX2" fmla="*/ 226710 w 4708026"/>
                  <a:gd name="connsiteY2" fmla="*/ 1534076 h 2508932"/>
                  <a:gd name="connsiteX3" fmla="*/ 445864 w 4708026"/>
                  <a:gd name="connsiteY3" fmla="*/ 1783458 h 2508932"/>
                  <a:gd name="connsiteX4" fmla="*/ 672575 w 4708026"/>
                  <a:gd name="connsiteY4" fmla="*/ 2002612 h 2508932"/>
                  <a:gd name="connsiteX5" fmla="*/ 921957 w 4708026"/>
                  <a:gd name="connsiteY5" fmla="*/ 2176423 h 2508932"/>
                  <a:gd name="connsiteX6" fmla="*/ 1141110 w 4708026"/>
                  <a:gd name="connsiteY6" fmla="*/ 2274665 h 2508932"/>
                  <a:gd name="connsiteX7" fmla="*/ 1609646 w 4708026"/>
                  <a:gd name="connsiteY7" fmla="*/ 2448476 h 2508932"/>
                  <a:gd name="connsiteX8" fmla="*/ 2183980 w 4708026"/>
                  <a:gd name="connsiteY8" fmla="*/ 2508932 h 2508932"/>
                  <a:gd name="connsiteX9" fmla="*/ 2796099 w 4708026"/>
                  <a:gd name="connsiteY9" fmla="*/ 2440919 h 2508932"/>
                  <a:gd name="connsiteX10" fmla="*/ 3272191 w 4708026"/>
                  <a:gd name="connsiteY10" fmla="*/ 2274665 h 2508932"/>
                  <a:gd name="connsiteX11" fmla="*/ 3665157 w 4708026"/>
                  <a:gd name="connsiteY11" fmla="*/ 2047954 h 2508932"/>
                  <a:gd name="connsiteX12" fmla="*/ 3937210 w 4708026"/>
                  <a:gd name="connsiteY12" fmla="*/ 1821243 h 2508932"/>
                  <a:gd name="connsiteX13" fmla="*/ 4186591 w 4708026"/>
                  <a:gd name="connsiteY13" fmla="*/ 1526519 h 2508932"/>
                  <a:gd name="connsiteX14" fmla="*/ 4428416 w 4708026"/>
                  <a:gd name="connsiteY14" fmla="*/ 1171339 h 2508932"/>
                  <a:gd name="connsiteX15" fmla="*/ 4556886 w 4708026"/>
                  <a:gd name="connsiteY15" fmla="*/ 816159 h 2508932"/>
                  <a:gd name="connsiteX16" fmla="*/ 4670241 w 4708026"/>
                  <a:gd name="connsiteY16" fmla="*/ 460979 h 2508932"/>
                  <a:gd name="connsiteX17" fmla="*/ 4708026 w 4708026"/>
                  <a:gd name="connsiteY17" fmla="*/ 136027 h 2508932"/>
                  <a:gd name="connsiteX18" fmla="*/ 4708026 w 4708026"/>
                  <a:gd name="connsiteY18" fmla="*/ 0 h 2508932"/>
                  <a:gd name="connsiteX19" fmla="*/ 2176423 w 4708026"/>
                  <a:gd name="connsiteY19" fmla="*/ 30228 h 250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708026" h="2508932">
                    <a:moveTo>
                      <a:pt x="2176423" y="30228"/>
                    </a:moveTo>
                    <a:lnTo>
                      <a:pt x="0" y="1216681"/>
                    </a:lnTo>
                    <a:lnTo>
                      <a:pt x="226710" y="1534076"/>
                    </a:lnTo>
                    <a:lnTo>
                      <a:pt x="445864" y="1783458"/>
                    </a:lnTo>
                    <a:lnTo>
                      <a:pt x="672575" y="2002612"/>
                    </a:lnTo>
                    <a:lnTo>
                      <a:pt x="921957" y="2176423"/>
                    </a:lnTo>
                    <a:lnTo>
                      <a:pt x="1141110" y="2274665"/>
                    </a:lnTo>
                    <a:lnTo>
                      <a:pt x="1609646" y="2448476"/>
                    </a:lnTo>
                    <a:lnTo>
                      <a:pt x="2183980" y="2508932"/>
                    </a:lnTo>
                    <a:lnTo>
                      <a:pt x="2796099" y="2440919"/>
                    </a:lnTo>
                    <a:lnTo>
                      <a:pt x="3272191" y="2274665"/>
                    </a:lnTo>
                    <a:lnTo>
                      <a:pt x="3665157" y="2047954"/>
                    </a:lnTo>
                    <a:lnTo>
                      <a:pt x="3937210" y="1821243"/>
                    </a:lnTo>
                    <a:lnTo>
                      <a:pt x="4186591" y="1526519"/>
                    </a:lnTo>
                    <a:lnTo>
                      <a:pt x="4428416" y="1171339"/>
                    </a:lnTo>
                    <a:lnTo>
                      <a:pt x="4556886" y="816159"/>
                    </a:lnTo>
                    <a:lnTo>
                      <a:pt x="4670241" y="460979"/>
                    </a:lnTo>
                    <a:lnTo>
                      <a:pt x="4708026" y="136027"/>
                    </a:lnTo>
                    <a:lnTo>
                      <a:pt x="4708026" y="0"/>
                    </a:lnTo>
                    <a:lnTo>
                      <a:pt x="2176423" y="30228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2" name="Ovál 41"/>
              <p:cNvSpPr/>
              <p:nvPr/>
            </p:nvSpPr>
            <p:spPr>
              <a:xfrm>
                <a:off x="4439816" y="1484784"/>
                <a:ext cx="5040000" cy="5040000"/>
              </a:xfrm>
              <a:prstGeom prst="ellipse">
                <a:avLst/>
              </a:prstGeom>
              <a:noFill/>
              <a:ln w="76200">
                <a:solidFill>
                  <a:srgbClr val="1438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8" name="Ovál 17"/>
            <p:cNvSpPr/>
            <p:nvPr/>
          </p:nvSpPr>
          <p:spPr>
            <a:xfrm>
              <a:off x="4439816" y="1484784"/>
              <a:ext cx="5040000" cy="5040000"/>
            </a:xfrm>
            <a:prstGeom prst="ellipse">
              <a:avLst/>
            </a:prstGeom>
            <a:noFill/>
            <a:ln w="76200">
              <a:solidFill>
                <a:srgbClr val="1438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9" name="Přímá spojnice 18"/>
            <p:cNvCxnSpPr/>
            <p:nvPr/>
          </p:nvCxnSpPr>
          <p:spPr>
            <a:xfrm flipV="1">
              <a:off x="4743450" y="4019550"/>
              <a:ext cx="2219325" cy="1181100"/>
            </a:xfrm>
            <a:prstGeom prst="line">
              <a:avLst/>
            </a:prstGeom>
            <a:ln w="57150">
              <a:solidFill>
                <a:srgbClr val="1438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nice 19"/>
            <p:cNvCxnSpPr/>
            <p:nvPr/>
          </p:nvCxnSpPr>
          <p:spPr>
            <a:xfrm flipH="1" flipV="1">
              <a:off x="4752975" y="2838450"/>
              <a:ext cx="2219325" cy="1181100"/>
            </a:xfrm>
            <a:prstGeom prst="line">
              <a:avLst/>
            </a:prstGeom>
            <a:ln w="57150">
              <a:solidFill>
                <a:srgbClr val="1438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nice 20"/>
            <p:cNvCxnSpPr>
              <a:endCxn id="18" idx="6"/>
            </p:cNvCxnSpPr>
            <p:nvPr/>
          </p:nvCxnSpPr>
          <p:spPr>
            <a:xfrm flipV="1">
              <a:off x="6972300" y="4004784"/>
              <a:ext cx="2507516" cy="14766"/>
            </a:xfrm>
            <a:prstGeom prst="line">
              <a:avLst/>
            </a:prstGeom>
            <a:ln w="57150">
              <a:solidFill>
                <a:srgbClr val="1438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Šipka dolů 21"/>
            <p:cNvSpPr/>
            <p:nvPr/>
          </p:nvSpPr>
          <p:spPr>
            <a:xfrm rot="1860998">
              <a:off x="4959506" y="2586965"/>
              <a:ext cx="431768" cy="846600"/>
            </a:xfrm>
            <a:prstGeom prst="downArrow">
              <a:avLst/>
            </a:prstGeom>
            <a:solidFill>
              <a:srgbClr val="C0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Šipka dolů 23"/>
            <p:cNvSpPr/>
            <p:nvPr/>
          </p:nvSpPr>
          <p:spPr>
            <a:xfrm rot="8794524">
              <a:off x="5024128" y="4548961"/>
              <a:ext cx="431768" cy="809286"/>
            </a:xfrm>
            <a:prstGeom prst="downArrow">
              <a:avLst/>
            </a:prstGeom>
            <a:solidFill>
              <a:srgbClr val="C0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Obdélník 25"/>
            <p:cNvSpPr/>
            <p:nvPr/>
          </p:nvSpPr>
          <p:spPr>
            <a:xfrm>
              <a:off x="5656411" y="2341823"/>
              <a:ext cx="2802370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cs-CZ" sz="3200" b="1" cap="none" spc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Znalost rizika</a:t>
              </a:r>
              <a:endParaRPr lang="cs-CZ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29" name="Obdélník 28"/>
            <p:cNvSpPr/>
            <p:nvPr/>
          </p:nvSpPr>
          <p:spPr>
            <a:xfrm>
              <a:off x="5853112" y="4554816"/>
              <a:ext cx="3065317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3200" b="1" cap="none" spc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Monitoring a předpověď</a:t>
              </a:r>
              <a:endParaRPr lang="cs-CZ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35" name="Obdélník 34"/>
            <p:cNvSpPr/>
            <p:nvPr/>
          </p:nvSpPr>
          <p:spPr>
            <a:xfrm>
              <a:off x="3962935" y="3457005"/>
              <a:ext cx="3065317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3200" b="1" cap="none" spc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Schopnost reagovat</a:t>
              </a:r>
              <a:endParaRPr lang="cs-CZ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990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62564" y="101457"/>
            <a:ext cx="10882274" cy="856929"/>
          </a:xfrm>
        </p:spPr>
        <p:txBody>
          <a:bodyPr>
            <a:normAutofit/>
          </a:bodyPr>
          <a:lstStyle/>
          <a:p>
            <a:r>
              <a:rPr lang="cs-CZ" dirty="0" smtClean="0"/>
              <a:t>Přívalová povodeň v červnu 2022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500514" y="2141517"/>
            <a:ext cx="6327006" cy="434713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4961734" y="4315086"/>
            <a:ext cx="2658266" cy="217385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961734" y="2141517"/>
            <a:ext cx="2658266" cy="217385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7439843" y="2140933"/>
            <a:ext cx="2658266" cy="2173851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439843" y="4314805"/>
            <a:ext cx="2658266" cy="2173851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556260" y="770033"/>
            <a:ext cx="2311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200" b="1" dirty="0" smtClean="0"/>
              <a:t>19:10</a:t>
            </a:r>
            <a:endParaRPr lang="cs-CZ" sz="7200" b="1" dirty="0"/>
          </a:p>
        </p:txBody>
      </p:sp>
      <p:sp>
        <p:nvSpPr>
          <p:cNvPr id="10" name="Rovnoramenný trojúhelník 9"/>
          <p:cNvSpPr/>
          <p:nvPr/>
        </p:nvSpPr>
        <p:spPr>
          <a:xfrm>
            <a:off x="7096943" y="2179906"/>
            <a:ext cx="342900" cy="280149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ovnoramenný trojúhelník 10"/>
          <p:cNvSpPr/>
          <p:nvPr/>
        </p:nvSpPr>
        <p:spPr>
          <a:xfrm>
            <a:off x="1544159" y="3456015"/>
            <a:ext cx="263236" cy="210877"/>
          </a:xfrm>
          <a:prstGeom prst="triangl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1780302" y="3561453"/>
            <a:ext cx="180000" cy="18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9737952" y="2229980"/>
            <a:ext cx="252000" cy="252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2306858" y="3487171"/>
            <a:ext cx="180000" cy="18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7137256" y="4353757"/>
            <a:ext cx="252000" cy="25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1454159" y="2370055"/>
            <a:ext cx="180000" cy="18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9737952" y="4396523"/>
            <a:ext cx="252000" cy="252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8" name="Skupina 17"/>
          <p:cNvGrpSpPr/>
          <p:nvPr/>
        </p:nvGrpSpPr>
        <p:grpSpPr>
          <a:xfrm>
            <a:off x="2404077" y="3259250"/>
            <a:ext cx="189411" cy="302203"/>
            <a:chOff x="11240031" y="3227707"/>
            <a:chExt cx="189411" cy="302203"/>
          </a:xfrm>
        </p:grpSpPr>
        <p:sp>
          <p:nvSpPr>
            <p:cNvPr id="19" name="Obdélník 18"/>
            <p:cNvSpPr/>
            <p:nvPr/>
          </p:nvSpPr>
          <p:spPr>
            <a:xfrm>
              <a:off x="11240031" y="3243979"/>
              <a:ext cx="15675" cy="285931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Vlna 19"/>
            <p:cNvSpPr/>
            <p:nvPr/>
          </p:nvSpPr>
          <p:spPr>
            <a:xfrm>
              <a:off x="11240031" y="3227707"/>
              <a:ext cx="189411" cy="207665"/>
            </a:xfrm>
            <a:prstGeom prst="wave">
              <a:avLst/>
            </a:prstGeom>
            <a:solidFill>
              <a:srgbClr val="FFFF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1874423" y="3335872"/>
            <a:ext cx="189411" cy="302203"/>
            <a:chOff x="11240031" y="3227707"/>
            <a:chExt cx="189411" cy="302203"/>
          </a:xfrm>
        </p:grpSpPr>
        <p:sp>
          <p:nvSpPr>
            <p:cNvPr id="22" name="Obdélník 21"/>
            <p:cNvSpPr/>
            <p:nvPr/>
          </p:nvSpPr>
          <p:spPr>
            <a:xfrm>
              <a:off x="11240031" y="3243979"/>
              <a:ext cx="15675" cy="285931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Vlna 22"/>
            <p:cNvSpPr/>
            <p:nvPr/>
          </p:nvSpPr>
          <p:spPr>
            <a:xfrm>
              <a:off x="11240031" y="3227707"/>
              <a:ext cx="189411" cy="207665"/>
            </a:xfrm>
            <a:prstGeom prst="wave">
              <a:avLst/>
            </a:prstGeom>
            <a:solidFill>
              <a:srgbClr val="FFFF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4" name="Skupina 23"/>
          <p:cNvGrpSpPr/>
          <p:nvPr/>
        </p:nvGrpSpPr>
        <p:grpSpPr>
          <a:xfrm>
            <a:off x="1528406" y="2175944"/>
            <a:ext cx="189411" cy="302203"/>
            <a:chOff x="11240031" y="3227707"/>
            <a:chExt cx="189411" cy="302203"/>
          </a:xfrm>
        </p:grpSpPr>
        <p:sp>
          <p:nvSpPr>
            <p:cNvPr id="25" name="Obdélník 24"/>
            <p:cNvSpPr/>
            <p:nvPr/>
          </p:nvSpPr>
          <p:spPr>
            <a:xfrm>
              <a:off x="11240031" y="3243979"/>
              <a:ext cx="15675" cy="285931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Vlna 25"/>
            <p:cNvSpPr/>
            <p:nvPr/>
          </p:nvSpPr>
          <p:spPr>
            <a:xfrm>
              <a:off x="11240031" y="3227707"/>
              <a:ext cx="189411" cy="207665"/>
            </a:xfrm>
            <a:prstGeom prst="wave">
              <a:avLst/>
            </a:prstGeom>
            <a:solidFill>
              <a:srgbClr val="FFFF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8" name="Obdélník 27"/>
          <p:cNvSpPr/>
          <p:nvPr/>
        </p:nvSpPr>
        <p:spPr>
          <a:xfrm>
            <a:off x="3431704" y="836712"/>
            <a:ext cx="6666405" cy="11336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cs-CZ" sz="2000" dirty="0" smtClean="0">
                <a:solidFill>
                  <a:schemeClr val="tx1"/>
                </a:solidFill>
              </a:rPr>
              <a:t>Výstraha FFI nižšího stupně na vznik povodně. </a:t>
            </a:r>
          </a:p>
          <a:p>
            <a:r>
              <a:rPr lang="cs-CZ" sz="2000" dirty="0" smtClean="0">
                <a:solidFill>
                  <a:schemeClr val="tx1"/>
                </a:solidFill>
              </a:rPr>
              <a:t>Žluté a oranžové výstrahy FFI jsou dostatečným signálem pro aktivování hlídkové služby.  </a:t>
            </a:r>
            <a:endParaRPr lang="cs-CZ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65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62564" y="101457"/>
            <a:ext cx="10882274" cy="856929"/>
          </a:xfrm>
        </p:spPr>
        <p:txBody>
          <a:bodyPr>
            <a:normAutofit/>
          </a:bodyPr>
          <a:lstStyle/>
          <a:p>
            <a:r>
              <a:rPr lang="cs-CZ" dirty="0" smtClean="0"/>
              <a:t>Přívalová povodeň v červnu 2022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500514" y="2141517"/>
            <a:ext cx="6327006" cy="434713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4961734" y="4315086"/>
            <a:ext cx="2658266" cy="217385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961734" y="2141517"/>
            <a:ext cx="2658266" cy="217385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7439843" y="2140933"/>
            <a:ext cx="2658266" cy="2173851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439843" y="4314805"/>
            <a:ext cx="2658266" cy="2173851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556260" y="770033"/>
            <a:ext cx="2311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200" b="1" dirty="0" smtClean="0"/>
              <a:t>19:20</a:t>
            </a:r>
            <a:endParaRPr lang="cs-CZ" sz="7200" b="1" dirty="0"/>
          </a:p>
        </p:txBody>
      </p:sp>
      <p:sp>
        <p:nvSpPr>
          <p:cNvPr id="10" name="Rovnoramenný trojúhelník 9"/>
          <p:cNvSpPr/>
          <p:nvPr/>
        </p:nvSpPr>
        <p:spPr>
          <a:xfrm>
            <a:off x="7096943" y="2179906"/>
            <a:ext cx="342900" cy="280149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ovnoramenný trojúhelník 10"/>
          <p:cNvSpPr/>
          <p:nvPr/>
        </p:nvSpPr>
        <p:spPr>
          <a:xfrm>
            <a:off x="1544159" y="3456015"/>
            <a:ext cx="263236" cy="210877"/>
          </a:xfrm>
          <a:prstGeom prst="triangl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1780302" y="3561453"/>
            <a:ext cx="180000" cy="18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9737952" y="2229980"/>
            <a:ext cx="252000" cy="252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2306858" y="3487171"/>
            <a:ext cx="180000" cy="18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7137256" y="4353757"/>
            <a:ext cx="252000" cy="25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1454159" y="2370055"/>
            <a:ext cx="180000" cy="18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9737952" y="4396523"/>
            <a:ext cx="252000" cy="252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8" name="Skupina 17"/>
          <p:cNvGrpSpPr/>
          <p:nvPr/>
        </p:nvGrpSpPr>
        <p:grpSpPr>
          <a:xfrm>
            <a:off x="2377759" y="3271507"/>
            <a:ext cx="189411" cy="302214"/>
            <a:chOff x="11201875" y="3240120"/>
            <a:chExt cx="189411" cy="302214"/>
          </a:xfrm>
        </p:grpSpPr>
        <p:sp>
          <p:nvSpPr>
            <p:cNvPr id="19" name="Obdélník 18"/>
            <p:cNvSpPr/>
            <p:nvPr/>
          </p:nvSpPr>
          <p:spPr>
            <a:xfrm>
              <a:off x="11201875" y="3256393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Vlna 19"/>
            <p:cNvSpPr/>
            <p:nvPr/>
          </p:nvSpPr>
          <p:spPr>
            <a:xfrm>
              <a:off x="11201875" y="3240120"/>
              <a:ext cx="189411" cy="207672"/>
            </a:xfrm>
            <a:prstGeom prst="wave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1536440" y="2151443"/>
            <a:ext cx="189411" cy="302214"/>
            <a:chOff x="11201875" y="3240120"/>
            <a:chExt cx="189411" cy="302214"/>
          </a:xfrm>
        </p:grpSpPr>
        <p:sp>
          <p:nvSpPr>
            <p:cNvPr id="22" name="Obdélník 21"/>
            <p:cNvSpPr/>
            <p:nvPr/>
          </p:nvSpPr>
          <p:spPr>
            <a:xfrm>
              <a:off x="11201875" y="3256393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Vlna 22"/>
            <p:cNvSpPr/>
            <p:nvPr/>
          </p:nvSpPr>
          <p:spPr>
            <a:xfrm>
              <a:off x="11201875" y="3240120"/>
              <a:ext cx="189411" cy="207672"/>
            </a:xfrm>
            <a:prstGeom prst="wave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4" name="Skupina 23"/>
          <p:cNvGrpSpPr/>
          <p:nvPr/>
        </p:nvGrpSpPr>
        <p:grpSpPr>
          <a:xfrm>
            <a:off x="1864947" y="3347117"/>
            <a:ext cx="189411" cy="302214"/>
            <a:chOff x="11201875" y="3240120"/>
            <a:chExt cx="189411" cy="302214"/>
          </a:xfrm>
        </p:grpSpPr>
        <p:sp>
          <p:nvSpPr>
            <p:cNvPr id="25" name="Obdélník 24"/>
            <p:cNvSpPr/>
            <p:nvPr/>
          </p:nvSpPr>
          <p:spPr>
            <a:xfrm>
              <a:off x="11201875" y="3256393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Vlna 25"/>
            <p:cNvSpPr/>
            <p:nvPr/>
          </p:nvSpPr>
          <p:spPr>
            <a:xfrm>
              <a:off x="11201875" y="3240120"/>
              <a:ext cx="189411" cy="207672"/>
            </a:xfrm>
            <a:prstGeom prst="wave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8" name="Obdélník 27"/>
          <p:cNvSpPr/>
          <p:nvPr/>
        </p:nvSpPr>
        <p:spPr>
          <a:xfrm>
            <a:off x="3431704" y="836712"/>
            <a:ext cx="6666405" cy="11336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cs-CZ" sz="2000" dirty="0" smtClean="0">
                <a:solidFill>
                  <a:schemeClr val="tx1"/>
                </a:solidFill>
              </a:rPr>
              <a:t>Výstraha FFI nižšího stupně na vznik povodně. </a:t>
            </a:r>
          </a:p>
          <a:p>
            <a:r>
              <a:rPr lang="cs-CZ" sz="2000" dirty="0" smtClean="0">
                <a:solidFill>
                  <a:schemeClr val="tx1"/>
                </a:solidFill>
              </a:rPr>
              <a:t>Žluté a oranžové výstrahy FFI jsou dostatečným signálem pro aktivování hlídkové služby.  </a:t>
            </a:r>
            <a:endParaRPr lang="cs-CZ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70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62564" y="101457"/>
            <a:ext cx="10882274" cy="856929"/>
          </a:xfrm>
        </p:spPr>
        <p:txBody>
          <a:bodyPr>
            <a:normAutofit/>
          </a:bodyPr>
          <a:lstStyle/>
          <a:p>
            <a:r>
              <a:rPr lang="cs-CZ" dirty="0" smtClean="0"/>
              <a:t>Přívalová povodeň v červnu 2022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500514" y="2141517"/>
            <a:ext cx="6327006" cy="434713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4961734" y="4315086"/>
            <a:ext cx="2658266" cy="217385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961734" y="2141517"/>
            <a:ext cx="2658266" cy="217385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7439843" y="2140933"/>
            <a:ext cx="2658266" cy="2173851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439843" y="4314805"/>
            <a:ext cx="2658266" cy="2173851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556260" y="770033"/>
            <a:ext cx="2311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200" b="1" dirty="0" smtClean="0"/>
              <a:t>19:30</a:t>
            </a:r>
            <a:endParaRPr lang="cs-CZ" sz="7200" b="1" dirty="0"/>
          </a:p>
        </p:txBody>
      </p:sp>
      <p:sp>
        <p:nvSpPr>
          <p:cNvPr id="10" name="Rovnoramenný trojúhelník 9"/>
          <p:cNvSpPr/>
          <p:nvPr/>
        </p:nvSpPr>
        <p:spPr>
          <a:xfrm>
            <a:off x="7096943" y="2179906"/>
            <a:ext cx="342900" cy="280149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ovnoramenný trojúhelník 10"/>
          <p:cNvSpPr/>
          <p:nvPr/>
        </p:nvSpPr>
        <p:spPr>
          <a:xfrm>
            <a:off x="1544159" y="3456015"/>
            <a:ext cx="263236" cy="210877"/>
          </a:xfrm>
          <a:prstGeom prst="triangl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1780302" y="3561453"/>
            <a:ext cx="180000" cy="18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9737952" y="2229980"/>
            <a:ext cx="252000" cy="252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2306858" y="3487171"/>
            <a:ext cx="180000" cy="18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7137256" y="4353757"/>
            <a:ext cx="252000" cy="25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1454159" y="2370055"/>
            <a:ext cx="180000" cy="18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9737952" y="4396523"/>
            <a:ext cx="252000" cy="252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8" name="Skupina 17"/>
          <p:cNvGrpSpPr/>
          <p:nvPr/>
        </p:nvGrpSpPr>
        <p:grpSpPr>
          <a:xfrm>
            <a:off x="1865596" y="3324769"/>
            <a:ext cx="189411" cy="302214"/>
            <a:chOff x="11077293" y="3127988"/>
            <a:chExt cx="189411" cy="302214"/>
          </a:xfrm>
        </p:grpSpPr>
        <p:sp>
          <p:nvSpPr>
            <p:cNvPr id="19" name="Obdélník 18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Vlna 19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1536440" y="2151443"/>
            <a:ext cx="189411" cy="302214"/>
            <a:chOff x="11201875" y="3240120"/>
            <a:chExt cx="189411" cy="302214"/>
          </a:xfrm>
        </p:grpSpPr>
        <p:sp>
          <p:nvSpPr>
            <p:cNvPr id="22" name="Obdélník 21"/>
            <p:cNvSpPr/>
            <p:nvPr/>
          </p:nvSpPr>
          <p:spPr>
            <a:xfrm>
              <a:off x="11201875" y="3256393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Vlna 22"/>
            <p:cNvSpPr/>
            <p:nvPr/>
          </p:nvSpPr>
          <p:spPr>
            <a:xfrm>
              <a:off x="11201875" y="3240120"/>
              <a:ext cx="189411" cy="207672"/>
            </a:xfrm>
            <a:prstGeom prst="wave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4" name="Obdélník 23"/>
          <p:cNvSpPr/>
          <p:nvPr/>
        </p:nvSpPr>
        <p:spPr>
          <a:xfrm>
            <a:off x="3431704" y="836712"/>
            <a:ext cx="6666405" cy="113365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cs-CZ" sz="2000" dirty="0" smtClean="0">
                <a:solidFill>
                  <a:schemeClr val="bg1"/>
                </a:solidFill>
              </a:rPr>
              <a:t>Vydaná výstraha FFI na nejvyššího stupně. 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V povodí s plochou do 10 km2 je doběhová doba vody ze svahů do koryt dlouhá jednotky nebo desítky minut. </a:t>
            </a:r>
            <a:endParaRPr lang="cs-CZ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71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62564" y="101457"/>
            <a:ext cx="10882274" cy="856929"/>
          </a:xfrm>
        </p:spPr>
        <p:txBody>
          <a:bodyPr>
            <a:normAutofit/>
          </a:bodyPr>
          <a:lstStyle/>
          <a:p>
            <a:r>
              <a:rPr lang="cs-CZ" dirty="0" smtClean="0"/>
              <a:t>Přívalová povodeň v červnu 2022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500514" y="2141517"/>
            <a:ext cx="6327006" cy="434713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4961734" y="4315086"/>
            <a:ext cx="2658266" cy="217385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961734" y="2141517"/>
            <a:ext cx="2658266" cy="217385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7439843" y="2140933"/>
            <a:ext cx="2658266" cy="2173851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439843" y="4314805"/>
            <a:ext cx="2658266" cy="2173851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556260" y="770033"/>
            <a:ext cx="2311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200" b="1" dirty="0" smtClean="0"/>
              <a:t>19:40</a:t>
            </a:r>
            <a:endParaRPr lang="cs-CZ" sz="7200" b="1" dirty="0"/>
          </a:p>
        </p:txBody>
      </p:sp>
      <p:sp>
        <p:nvSpPr>
          <p:cNvPr id="10" name="Rovnoramenný trojúhelník 9"/>
          <p:cNvSpPr/>
          <p:nvPr/>
        </p:nvSpPr>
        <p:spPr>
          <a:xfrm>
            <a:off x="7096943" y="2179906"/>
            <a:ext cx="342900" cy="280149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ovnoramenný trojúhelník 10"/>
          <p:cNvSpPr/>
          <p:nvPr/>
        </p:nvSpPr>
        <p:spPr>
          <a:xfrm>
            <a:off x="1544159" y="3456015"/>
            <a:ext cx="263236" cy="210877"/>
          </a:xfrm>
          <a:prstGeom prst="triangl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1780302" y="3561453"/>
            <a:ext cx="180000" cy="18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9737952" y="2229980"/>
            <a:ext cx="252000" cy="252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2306858" y="3487171"/>
            <a:ext cx="180000" cy="18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7137256" y="4353757"/>
            <a:ext cx="252000" cy="25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1454159" y="2370055"/>
            <a:ext cx="180000" cy="18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9737952" y="4396523"/>
            <a:ext cx="252000" cy="252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8" name="Skupina 17"/>
          <p:cNvGrpSpPr/>
          <p:nvPr/>
        </p:nvGrpSpPr>
        <p:grpSpPr>
          <a:xfrm>
            <a:off x="1865596" y="3324769"/>
            <a:ext cx="189411" cy="302214"/>
            <a:chOff x="11077293" y="3127988"/>
            <a:chExt cx="189411" cy="302214"/>
          </a:xfrm>
        </p:grpSpPr>
        <p:sp>
          <p:nvSpPr>
            <p:cNvPr id="19" name="Obdélník 18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Vlna 19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1536440" y="2151443"/>
            <a:ext cx="189411" cy="302214"/>
            <a:chOff x="11201875" y="3240120"/>
            <a:chExt cx="189411" cy="302214"/>
          </a:xfrm>
        </p:grpSpPr>
        <p:sp>
          <p:nvSpPr>
            <p:cNvPr id="22" name="Obdélník 21"/>
            <p:cNvSpPr/>
            <p:nvPr/>
          </p:nvSpPr>
          <p:spPr>
            <a:xfrm>
              <a:off x="11201875" y="3256393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Vlna 22"/>
            <p:cNvSpPr/>
            <p:nvPr/>
          </p:nvSpPr>
          <p:spPr>
            <a:xfrm>
              <a:off x="11201875" y="3240120"/>
              <a:ext cx="189411" cy="207672"/>
            </a:xfrm>
            <a:prstGeom prst="wave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4" name="Obdélník 23"/>
          <p:cNvSpPr/>
          <p:nvPr/>
        </p:nvSpPr>
        <p:spPr>
          <a:xfrm>
            <a:off x="3431704" y="836712"/>
            <a:ext cx="6666405" cy="113365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cs-CZ" sz="2000" dirty="0" smtClean="0">
                <a:solidFill>
                  <a:schemeClr val="bg1"/>
                </a:solidFill>
              </a:rPr>
              <a:t>Vydaná výstraha FFI na nejvyššího stupně. 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V povodí s plochou do 10 km2 je doběhová doba vody ze svahů do koryt dlouhá jednotky nebo desítky minut. </a:t>
            </a:r>
            <a:endParaRPr lang="cs-CZ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19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62564" y="101457"/>
            <a:ext cx="10882274" cy="856929"/>
          </a:xfrm>
        </p:spPr>
        <p:txBody>
          <a:bodyPr>
            <a:normAutofit/>
          </a:bodyPr>
          <a:lstStyle/>
          <a:p>
            <a:r>
              <a:rPr lang="cs-CZ" dirty="0" smtClean="0"/>
              <a:t>Přívalová povodeň v červnu 2022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500514" y="2141517"/>
            <a:ext cx="6327006" cy="434713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4961734" y="4315086"/>
            <a:ext cx="2658266" cy="217385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961734" y="2141517"/>
            <a:ext cx="2658266" cy="217385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7439843" y="2140933"/>
            <a:ext cx="2658266" cy="2173851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439843" y="4314805"/>
            <a:ext cx="2658266" cy="2173851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556260" y="770033"/>
            <a:ext cx="2311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200" b="1" dirty="0" smtClean="0"/>
              <a:t>19:50</a:t>
            </a:r>
            <a:endParaRPr lang="cs-CZ" sz="7200" b="1" dirty="0"/>
          </a:p>
        </p:txBody>
      </p:sp>
      <p:sp>
        <p:nvSpPr>
          <p:cNvPr id="10" name="Rovnoramenný trojúhelník 9"/>
          <p:cNvSpPr/>
          <p:nvPr/>
        </p:nvSpPr>
        <p:spPr>
          <a:xfrm>
            <a:off x="7096943" y="2179906"/>
            <a:ext cx="342900" cy="280149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ovnoramenný trojúhelník 10"/>
          <p:cNvSpPr/>
          <p:nvPr/>
        </p:nvSpPr>
        <p:spPr>
          <a:xfrm>
            <a:off x="1544159" y="3456015"/>
            <a:ext cx="263236" cy="210877"/>
          </a:xfrm>
          <a:prstGeom prst="triangl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1780302" y="3561453"/>
            <a:ext cx="180000" cy="18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9737952" y="2229980"/>
            <a:ext cx="252000" cy="252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2306858" y="3487171"/>
            <a:ext cx="180000" cy="18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7137256" y="4353757"/>
            <a:ext cx="252000" cy="25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1454159" y="2370055"/>
            <a:ext cx="180000" cy="18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9737952" y="4396523"/>
            <a:ext cx="252000" cy="252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8" name="Skupina 17"/>
          <p:cNvGrpSpPr/>
          <p:nvPr/>
        </p:nvGrpSpPr>
        <p:grpSpPr>
          <a:xfrm>
            <a:off x="1865596" y="3324769"/>
            <a:ext cx="189411" cy="302214"/>
            <a:chOff x="11077293" y="3127988"/>
            <a:chExt cx="189411" cy="302214"/>
          </a:xfrm>
        </p:grpSpPr>
        <p:sp>
          <p:nvSpPr>
            <p:cNvPr id="19" name="Obdélník 18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Vlna 19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1536440" y="2151443"/>
            <a:ext cx="189411" cy="302214"/>
            <a:chOff x="11201875" y="3240120"/>
            <a:chExt cx="189411" cy="302214"/>
          </a:xfrm>
        </p:grpSpPr>
        <p:sp>
          <p:nvSpPr>
            <p:cNvPr id="22" name="Obdélník 21"/>
            <p:cNvSpPr/>
            <p:nvPr/>
          </p:nvSpPr>
          <p:spPr>
            <a:xfrm>
              <a:off x="11201875" y="3256393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Vlna 22"/>
            <p:cNvSpPr/>
            <p:nvPr/>
          </p:nvSpPr>
          <p:spPr>
            <a:xfrm>
              <a:off x="11201875" y="3240120"/>
              <a:ext cx="189411" cy="207672"/>
            </a:xfrm>
            <a:prstGeom prst="wave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4" name="Obdélník 23"/>
          <p:cNvSpPr/>
          <p:nvPr/>
        </p:nvSpPr>
        <p:spPr>
          <a:xfrm>
            <a:off x="3431704" y="836712"/>
            <a:ext cx="6666405" cy="113365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cs-CZ" sz="2000" dirty="0" smtClean="0">
                <a:solidFill>
                  <a:schemeClr val="bg1"/>
                </a:solidFill>
              </a:rPr>
              <a:t>Vydaná výstraha FFI na nejvyššího stupně. 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V povodí s plochou do 10 km2 je doběhová doba vody ze svahů do koryt dlouhá jednotky nebo desítky minut. </a:t>
            </a:r>
            <a:endParaRPr lang="cs-CZ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98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62564" y="101457"/>
            <a:ext cx="10882274" cy="856929"/>
          </a:xfrm>
        </p:spPr>
        <p:txBody>
          <a:bodyPr>
            <a:normAutofit/>
          </a:bodyPr>
          <a:lstStyle/>
          <a:p>
            <a:r>
              <a:rPr lang="cs-CZ" dirty="0" smtClean="0"/>
              <a:t>Přívalová povodeň v červnu 2022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500514" y="2141517"/>
            <a:ext cx="6327006" cy="434713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4961734" y="4315086"/>
            <a:ext cx="2658266" cy="217385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961734" y="2141517"/>
            <a:ext cx="2658266" cy="217385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7439843" y="2140933"/>
            <a:ext cx="2658266" cy="2173851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439843" y="4314805"/>
            <a:ext cx="2658266" cy="2173851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556260" y="770033"/>
            <a:ext cx="2311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200" b="1" dirty="0" smtClean="0"/>
              <a:t>20:00</a:t>
            </a:r>
            <a:endParaRPr lang="cs-CZ" sz="7200" b="1" dirty="0"/>
          </a:p>
        </p:txBody>
      </p:sp>
      <p:sp>
        <p:nvSpPr>
          <p:cNvPr id="10" name="Rovnoramenný trojúhelník 9"/>
          <p:cNvSpPr/>
          <p:nvPr/>
        </p:nvSpPr>
        <p:spPr>
          <a:xfrm>
            <a:off x="7096943" y="2179906"/>
            <a:ext cx="342900" cy="280149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ovnoramenný trojúhelník 10"/>
          <p:cNvSpPr/>
          <p:nvPr/>
        </p:nvSpPr>
        <p:spPr>
          <a:xfrm>
            <a:off x="1544159" y="3456015"/>
            <a:ext cx="263236" cy="210877"/>
          </a:xfrm>
          <a:prstGeom prst="triangl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1780302" y="3561453"/>
            <a:ext cx="180000" cy="18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9737952" y="2229980"/>
            <a:ext cx="252000" cy="252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2306858" y="3487171"/>
            <a:ext cx="180000" cy="18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7137256" y="4353757"/>
            <a:ext cx="252000" cy="25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1454159" y="2370055"/>
            <a:ext cx="180000" cy="18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9737952" y="4396523"/>
            <a:ext cx="252000" cy="252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8" name="Skupina 17"/>
          <p:cNvGrpSpPr/>
          <p:nvPr/>
        </p:nvGrpSpPr>
        <p:grpSpPr>
          <a:xfrm>
            <a:off x="2399764" y="3274957"/>
            <a:ext cx="189411" cy="302214"/>
            <a:chOff x="11077293" y="3127988"/>
            <a:chExt cx="189411" cy="302214"/>
          </a:xfrm>
        </p:grpSpPr>
        <p:sp>
          <p:nvSpPr>
            <p:cNvPr id="19" name="Obdélník 18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Vlna 19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1865596" y="3324769"/>
            <a:ext cx="189411" cy="302214"/>
            <a:chOff x="11077293" y="3127988"/>
            <a:chExt cx="189411" cy="302214"/>
          </a:xfrm>
        </p:grpSpPr>
        <p:sp>
          <p:nvSpPr>
            <p:cNvPr id="22" name="Obdélník 21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Vlna 22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4" name="Skupina 23"/>
          <p:cNvGrpSpPr/>
          <p:nvPr/>
        </p:nvGrpSpPr>
        <p:grpSpPr>
          <a:xfrm>
            <a:off x="1534826" y="2152357"/>
            <a:ext cx="189411" cy="302214"/>
            <a:chOff x="11077293" y="3127988"/>
            <a:chExt cx="189411" cy="302214"/>
          </a:xfrm>
        </p:grpSpPr>
        <p:sp>
          <p:nvSpPr>
            <p:cNvPr id="25" name="Obdélník 24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Vlna 25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7" name="Obdélník 26"/>
          <p:cNvSpPr/>
          <p:nvPr/>
        </p:nvSpPr>
        <p:spPr>
          <a:xfrm>
            <a:off x="3431704" y="836712"/>
            <a:ext cx="6666405" cy="113365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cs-CZ" sz="2000" dirty="0" smtClean="0">
                <a:solidFill>
                  <a:schemeClr val="bg1"/>
                </a:solidFill>
              </a:rPr>
              <a:t>Vydaná výstraha FFI na nejvyššího stupně. 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V povodí s plochou do 10 km2 je doběhová doba vody ze svahů do koryt dlouhá jednotky nebo desítky minut. </a:t>
            </a:r>
            <a:endParaRPr lang="cs-CZ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65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62564" y="101457"/>
            <a:ext cx="10882274" cy="856929"/>
          </a:xfrm>
        </p:spPr>
        <p:txBody>
          <a:bodyPr>
            <a:normAutofit/>
          </a:bodyPr>
          <a:lstStyle/>
          <a:p>
            <a:r>
              <a:rPr lang="cs-CZ" dirty="0" smtClean="0"/>
              <a:t>Přívalová povodeň v červnu 2022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500514" y="2141517"/>
            <a:ext cx="6327006" cy="434713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4961734" y="4315086"/>
            <a:ext cx="2658266" cy="217385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961734" y="2141517"/>
            <a:ext cx="2658266" cy="217385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7439843" y="2140933"/>
            <a:ext cx="2658266" cy="2173851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439843" y="4314805"/>
            <a:ext cx="2658266" cy="2173851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556260" y="770033"/>
            <a:ext cx="2311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200" b="1" dirty="0" smtClean="0"/>
              <a:t>20:10</a:t>
            </a:r>
            <a:endParaRPr lang="cs-CZ" sz="7200" b="1" dirty="0"/>
          </a:p>
        </p:txBody>
      </p:sp>
      <p:sp>
        <p:nvSpPr>
          <p:cNvPr id="10" name="Rovnoramenný trojúhelník 9"/>
          <p:cNvSpPr/>
          <p:nvPr/>
        </p:nvSpPr>
        <p:spPr>
          <a:xfrm>
            <a:off x="7096943" y="2179906"/>
            <a:ext cx="342900" cy="280149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ovnoramenný trojúhelník 10"/>
          <p:cNvSpPr/>
          <p:nvPr/>
        </p:nvSpPr>
        <p:spPr>
          <a:xfrm>
            <a:off x="1544159" y="3456015"/>
            <a:ext cx="263236" cy="210877"/>
          </a:xfrm>
          <a:prstGeom prst="triangl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1780302" y="3561453"/>
            <a:ext cx="180000" cy="18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9737952" y="2229980"/>
            <a:ext cx="252000" cy="252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2306858" y="3487171"/>
            <a:ext cx="180000" cy="18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7137256" y="4353757"/>
            <a:ext cx="252000" cy="25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1454159" y="2370055"/>
            <a:ext cx="180000" cy="18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9737952" y="4396523"/>
            <a:ext cx="252000" cy="252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8" name="Skupina 17"/>
          <p:cNvGrpSpPr/>
          <p:nvPr/>
        </p:nvGrpSpPr>
        <p:grpSpPr>
          <a:xfrm>
            <a:off x="2399764" y="3274957"/>
            <a:ext cx="189411" cy="302214"/>
            <a:chOff x="11077293" y="3127988"/>
            <a:chExt cx="189411" cy="302214"/>
          </a:xfrm>
        </p:grpSpPr>
        <p:sp>
          <p:nvSpPr>
            <p:cNvPr id="19" name="Obdélník 18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Vlna 19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1865596" y="3324769"/>
            <a:ext cx="189411" cy="302214"/>
            <a:chOff x="11077293" y="3127988"/>
            <a:chExt cx="189411" cy="302214"/>
          </a:xfrm>
        </p:grpSpPr>
        <p:sp>
          <p:nvSpPr>
            <p:cNvPr id="22" name="Obdélník 21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Vlna 22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4" name="Skupina 23"/>
          <p:cNvGrpSpPr/>
          <p:nvPr/>
        </p:nvGrpSpPr>
        <p:grpSpPr>
          <a:xfrm>
            <a:off x="1534826" y="2152357"/>
            <a:ext cx="189411" cy="302214"/>
            <a:chOff x="11077293" y="3127988"/>
            <a:chExt cx="189411" cy="302214"/>
          </a:xfrm>
        </p:grpSpPr>
        <p:sp>
          <p:nvSpPr>
            <p:cNvPr id="25" name="Obdélník 24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Vlna 25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7" name="Obdélník 26"/>
          <p:cNvSpPr/>
          <p:nvPr/>
        </p:nvSpPr>
        <p:spPr>
          <a:xfrm>
            <a:off x="3431704" y="836712"/>
            <a:ext cx="6666405" cy="113365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cs-CZ" sz="2000" dirty="0" smtClean="0">
                <a:solidFill>
                  <a:schemeClr val="bg1"/>
                </a:solidFill>
              </a:rPr>
              <a:t>Vydaná výstraha FFI na nejvyššího stupně. 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V povodí s plochou do 10 km2 je doběhová doba vody ze svahů do koryt dlouhá jednotky nebo desítky minut. </a:t>
            </a:r>
            <a:endParaRPr lang="cs-CZ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43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62564" y="101457"/>
            <a:ext cx="10882274" cy="856929"/>
          </a:xfrm>
        </p:spPr>
        <p:txBody>
          <a:bodyPr>
            <a:normAutofit/>
          </a:bodyPr>
          <a:lstStyle/>
          <a:p>
            <a:r>
              <a:rPr lang="cs-CZ" dirty="0" smtClean="0"/>
              <a:t>Přívalová povodeň v červnu 2022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500514" y="2141517"/>
            <a:ext cx="6327006" cy="434713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4961734" y="4315086"/>
            <a:ext cx="2658266" cy="217385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961734" y="2141517"/>
            <a:ext cx="2658266" cy="217385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7439843" y="2140933"/>
            <a:ext cx="2658266" cy="2173851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439843" y="4314805"/>
            <a:ext cx="2658266" cy="2173851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556260" y="770033"/>
            <a:ext cx="2311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200" b="1" dirty="0" smtClean="0"/>
              <a:t>20:20</a:t>
            </a:r>
            <a:endParaRPr lang="cs-CZ" sz="7200" b="1" dirty="0"/>
          </a:p>
        </p:txBody>
      </p:sp>
      <p:sp>
        <p:nvSpPr>
          <p:cNvPr id="10" name="Rovnoramenný trojúhelník 9"/>
          <p:cNvSpPr/>
          <p:nvPr/>
        </p:nvSpPr>
        <p:spPr>
          <a:xfrm>
            <a:off x="7096943" y="2179906"/>
            <a:ext cx="342900" cy="280149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ovnoramenný trojúhelník 10"/>
          <p:cNvSpPr/>
          <p:nvPr/>
        </p:nvSpPr>
        <p:spPr>
          <a:xfrm>
            <a:off x="1544159" y="3456015"/>
            <a:ext cx="263236" cy="210877"/>
          </a:xfrm>
          <a:prstGeom prst="triangl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1780302" y="3561453"/>
            <a:ext cx="180000" cy="18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9737952" y="2229980"/>
            <a:ext cx="252000" cy="252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2306858" y="3487171"/>
            <a:ext cx="180000" cy="18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7137256" y="4353757"/>
            <a:ext cx="252000" cy="25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1454159" y="2370055"/>
            <a:ext cx="180000" cy="18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9737952" y="4396523"/>
            <a:ext cx="252000" cy="252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8" name="Skupina 17"/>
          <p:cNvGrpSpPr/>
          <p:nvPr/>
        </p:nvGrpSpPr>
        <p:grpSpPr>
          <a:xfrm>
            <a:off x="2399764" y="3274957"/>
            <a:ext cx="189411" cy="302214"/>
            <a:chOff x="11077293" y="3127988"/>
            <a:chExt cx="189411" cy="302214"/>
          </a:xfrm>
        </p:grpSpPr>
        <p:sp>
          <p:nvSpPr>
            <p:cNvPr id="19" name="Obdélník 18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Vlna 19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1865596" y="3324769"/>
            <a:ext cx="189411" cy="302214"/>
            <a:chOff x="11077293" y="3127988"/>
            <a:chExt cx="189411" cy="302214"/>
          </a:xfrm>
        </p:grpSpPr>
        <p:sp>
          <p:nvSpPr>
            <p:cNvPr id="22" name="Obdélník 21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Vlna 22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4" name="Skupina 23"/>
          <p:cNvGrpSpPr/>
          <p:nvPr/>
        </p:nvGrpSpPr>
        <p:grpSpPr>
          <a:xfrm>
            <a:off x="1534826" y="2152357"/>
            <a:ext cx="189411" cy="302214"/>
            <a:chOff x="11077293" y="3127988"/>
            <a:chExt cx="189411" cy="302214"/>
          </a:xfrm>
        </p:grpSpPr>
        <p:sp>
          <p:nvSpPr>
            <p:cNvPr id="25" name="Obdélník 24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Vlna 25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7" name="Obdélník 26"/>
          <p:cNvSpPr/>
          <p:nvPr/>
        </p:nvSpPr>
        <p:spPr>
          <a:xfrm>
            <a:off x="3431704" y="836712"/>
            <a:ext cx="6666405" cy="113365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cs-CZ" sz="2000" dirty="0" smtClean="0">
                <a:solidFill>
                  <a:schemeClr val="bg1"/>
                </a:solidFill>
              </a:rPr>
              <a:t>Vydaná výstraha FFI na nejvyššího stupně. 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V povodí s plochou do 10 km2 je doběhová doba vody ze svahů do koryt dlouhá jednotky nebo desítky minut. </a:t>
            </a:r>
            <a:endParaRPr lang="cs-CZ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16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62564" y="101457"/>
            <a:ext cx="10882274" cy="856929"/>
          </a:xfrm>
        </p:spPr>
        <p:txBody>
          <a:bodyPr>
            <a:normAutofit/>
          </a:bodyPr>
          <a:lstStyle/>
          <a:p>
            <a:r>
              <a:rPr lang="cs-CZ" dirty="0" smtClean="0"/>
              <a:t>Přívalová povodeň v červnu 2022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500514" y="2141517"/>
            <a:ext cx="6327006" cy="434713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4961734" y="4315086"/>
            <a:ext cx="2658266" cy="217385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961734" y="2141517"/>
            <a:ext cx="2658266" cy="217385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7439843" y="2140933"/>
            <a:ext cx="2658266" cy="2173851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439843" y="4314805"/>
            <a:ext cx="2658266" cy="2173851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556260" y="770033"/>
            <a:ext cx="2311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200" b="1" dirty="0" smtClean="0"/>
              <a:t>20:30</a:t>
            </a:r>
            <a:endParaRPr lang="cs-CZ" sz="7200" b="1" dirty="0"/>
          </a:p>
        </p:txBody>
      </p:sp>
      <p:sp>
        <p:nvSpPr>
          <p:cNvPr id="10" name="Rovnoramenný trojúhelník 9"/>
          <p:cNvSpPr/>
          <p:nvPr/>
        </p:nvSpPr>
        <p:spPr>
          <a:xfrm>
            <a:off x="7096943" y="2179906"/>
            <a:ext cx="342900" cy="280149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ovnoramenný trojúhelník 10"/>
          <p:cNvSpPr/>
          <p:nvPr/>
        </p:nvSpPr>
        <p:spPr>
          <a:xfrm>
            <a:off x="1544159" y="3456015"/>
            <a:ext cx="263236" cy="210877"/>
          </a:xfrm>
          <a:prstGeom prst="triangl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1780302" y="3561453"/>
            <a:ext cx="180000" cy="18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9737952" y="2229980"/>
            <a:ext cx="252000" cy="252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2306858" y="3487171"/>
            <a:ext cx="180000" cy="18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7137256" y="4353757"/>
            <a:ext cx="252000" cy="25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1454159" y="2370055"/>
            <a:ext cx="180000" cy="18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9737952" y="4396523"/>
            <a:ext cx="252000" cy="252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8" name="Skupina 17"/>
          <p:cNvGrpSpPr/>
          <p:nvPr/>
        </p:nvGrpSpPr>
        <p:grpSpPr>
          <a:xfrm>
            <a:off x="2399764" y="3274957"/>
            <a:ext cx="189411" cy="302214"/>
            <a:chOff x="11077293" y="3127988"/>
            <a:chExt cx="189411" cy="302214"/>
          </a:xfrm>
        </p:grpSpPr>
        <p:sp>
          <p:nvSpPr>
            <p:cNvPr id="19" name="Obdélník 18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Vlna 19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1865596" y="3324769"/>
            <a:ext cx="189411" cy="302214"/>
            <a:chOff x="11077293" y="3127988"/>
            <a:chExt cx="189411" cy="302214"/>
          </a:xfrm>
        </p:grpSpPr>
        <p:sp>
          <p:nvSpPr>
            <p:cNvPr id="22" name="Obdélník 21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Vlna 22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4" name="Skupina 23"/>
          <p:cNvGrpSpPr/>
          <p:nvPr/>
        </p:nvGrpSpPr>
        <p:grpSpPr>
          <a:xfrm>
            <a:off x="1534826" y="2152357"/>
            <a:ext cx="189411" cy="302214"/>
            <a:chOff x="11077293" y="3127988"/>
            <a:chExt cx="189411" cy="302214"/>
          </a:xfrm>
        </p:grpSpPr>
        <p:sp>
          <p:nvSpPr>
            <p:cNvPr id="25" name="Obdélník 24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Vlna 25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7" name="Obdélník 26"/>
          <p:cNvSpPr/>
          <p:nvPr/>
        </p:nvSpPr>
        <p:spPr>
          <a:xfrm>
            <a:off x="3431704" y="836712"/>
            <a:ext cx="6666405" cy="113365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cs-CZ" sz="2000" dirty="0" smtClean="0">
                <a:solidFill>
                  <a:schemeClr val="bg1"/>
                </a:solidFill>
              </a:rPr>
              <a:t>Vydaná výstraha FFI na nejvyššího stupně. 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V povodí s plochou do 10 km2 je doběhová doba vody ze svahů do koryt dlouhá jednotky nebo desítky minut. </a:t>
            </a:r>
            <a:endParaRPr lang="cs-CZ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39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62564" y="101457"/>
            <a:ext cx="10882274" cy="856929"/>
          </a:xfrm>
        </p:spPr>
        <p:txBody>
          <a:bodyPr>
            <a:normAutofit/>
          </a:bodyPr>
          <a:lstStyle/>
          <a:p>
            <a:r>
              <a:rPr lang="cs-CZ" dirty="0" smtClean="0"/>
              <a:t>Přívalová povodeň v červnu 2022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500514" y="2141517"/>
            <a:ext cx="6327006" cy="434713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4961734" y="4315086"/>
            <a:ext cx="2658266" cy="217385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961734" y="2141517"/>
            <a:ext cx="2658266" cy="217385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7439843" y="2140933"/>
            <a:ext cx="2658266" cy="2173851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439843" y="4314805"/>
            <a:ext cx="2658266" cy="2173851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556260" y="770033"/>
            <a:ext cx="2311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200" b="1" dirty="0" smtClean="0"/>
              <a:t>20:40</a:t>
            </a:r>
            <a:endParaRPr lang="cs-CZ" sz="7200" b="1" dirty="0"/>
          </a:p>
        </p:txBody>
      </p:sp>
      <p:sp>
        <p:nvSpPr>
          <p:cNvPr id="10" name="Rovnoramenný trojúhelník 9"/>
          <p:cNvSpPr/>
          <p:nvPr/>
        </p:nvSpPr>
        <p:spPr>
          <a:xfrm>
            <a:off x="7096943" y="2179906"/>
            <a:ext cx="342900" cy="280149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ovnoramenný trojúhelník 10"/>
          <p:cNvSpPr/>
          <p:nvPr/>
        </p:nvSpPr>
        <p:spPr>
          <a:xfrm>
            <a:off x="1544159" y="3456015"/>
            <a:ext cx="263236" cy="210877"/>
          </a:xfrm>
          <a:prstGeom prst="triangl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1780302" y="3561453"/>
            <a:ext cx="180000" cy="18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9737952" y="2229980"/>
            <a:ext cx="252000" cy="252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2306858" y="3487171"/>
            <a:ext cx="180000" cy="18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7137256" y="4353757"/>
            <a:ext cx="252000" cy="25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1454159" y="2370055"/>
            <a:ext cx="180000" cy="18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9737952" y="4396523"/>
            <a:ext cx="252000" cy="252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8" name="Skupina 17"/>
          <p:cNvGrpSpPr/>
          <p:nvPr/>
        </p:nvGrpSpPr>
        <p:grpSpPr>
          <a:xfrm>
            <a:off x="2399764" y="3274957"/>
            <a:ext cx="189411" cy="302214"/>
            <a:chOff x="11077293" y="3127988"/>
            <a:chExt cx="189411" cy="302214"/>
          </a:xfrm>
        </p:grpSpPr>
        <p:sp>
          <p:nvSpPr>
            <p:cNvPr id="19" name="Obdélník 18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Vlna 19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1865596" y="3324769"/>
            <a:ext cx="189411" cy="302214"/>
            <a:chOff x="11077293" y="3127988"/>
            <a:chExt cx="189411" cy="302214"/>
          </a:xfrm>
        </p:grpSpPr>
        <p:sp>
          <p:nvSpPr>
            <p:cNvPr id="22" name="Obdélník 21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Vlna 22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4" name="Skupina 23"/>
          <p:cNvGrpSpPr/>
          <p:nvPr/>
        </p:nvGrpSpPr>
        <p:grpSpPr>
          <a:xfrm>
            <a:off x="1534826" y="2152357"/>
            <a:ext cx="189411" cy="302214"/>
            <a:chOff x="11077293" y="3127988"/>
            <a:chExt cx="189411" cy="302214"/>
          </a:xfrm>
        </p:grpSpPr>
        <p:sp>
          <p:nvSpPr>
            <p:cNvPr id="25" name="Obdélník 24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Vlna 25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7" name="Obdélník 26"/>
          <p:cNvSpPr/>
          <p:nvPr/>
        </p:nvSpPr>
        <p:spPr>
          <a:xfrm>
            <a:off x="3431704" y="836712"/>
            <a:ext cx="6666405" cy="113365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cs-CZ" sz="2000" dirty="0" smtClean="0">
                <a:solidFill>
                  <a:schemeClr val="bg1"/>
                </a:solidFill>
              </a:rPr>
              <a:t>Vydaná výstraha FFI na nejvyššího stupně. 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V povodí s plochou do 10 km2 je doběhová doba vody ze svahů do koryt dlouhá jednotky nebo desítky minut. </a:t>
            </a:r>
            <a:endParaRPr lang="cs-CZ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6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42318" y="387580"/>
            <a:ext cx="10882274" cy="856929"/>
          </a:xfrm>
        </p:spPr>
        <p:txBody>
          <a:bodyPr>
            <a:normAutofit/>
          </a:bodyPr>
          <a:lstStyle/>
          <a:p>
            <a:r>
              <a:rPr lang="cs-CZ" dirty="0"/>
              <a:t>Hlásná a předpovědní služba</a:t>
            </a:r>
          </a:p>
        </p:txBody>
      </p:sp>
      <p:sp>
        <p:nvSpPr>
          <p:cNvPr id="14" name="Zástupný symbol pro obsah 2"/>
          <p:cNvSpPr txBox="1">
            <a:spLocks/>
          </p:cNvSpPr>
          <p:nvPr/>
        </p:nvSpPr>
        <p:spPr>
          <a:xfrm>
            <a:off x="694718" y="1421020"/>
            <a:ext cx="1087389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ts val="750"/>
              </a:spcBef>
              <a:spcAft>
                <a:spcPts val="3300"/>
              </a:spcAft>
              <a:buFont typeface="Arial" panose="020B0604020202020204" pitchFamily="34" charset="0"/>
              <a:buNone/>
              <a:defRPr sz="1800" kern="1200" baseline="0">
                <a:solidFill>
                  <a:srgbClr val="023E88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570"/>
              </a:spcAft>
              <a:buFont typeface="Times New Roman" panose="02020603050405020304" pitchFamily="18" charset="0"/>
              <a:buChar char="‒"/>
              <a:defRPr sz="2000" kern="1200">
                <a:solidFill>
                  <a:srgbClr val="023E88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b="1" dirty="0">
                <a:latin typeface="+mj-lt"/>
              </a:rPr>
              <a:t>Předpovědní služba</a:t>
            </a:r>
            <a:r>
              <a:rPr lang="cs-CZ" sz="2400" dirty="0">
                <a:latin typeface="+mj-lt"/>
              </a:rPr>
              <a:t> – ČHMÚ ve spolupráci se správci povodí</a:t>
            </a:r>
          </a:p>
          <a:p>
            <a:pPr marL="463550" lvl="1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Upozornit včas před vznikem povodně na její nebezpečí – </a:t>
            </a:r>
            <a:r>
              <a:rPr lang="cs-CZ" sz="2400" b="1" dirty="0">
                <a:latin typeface="+mj-lt"/>
              </a:rPr>
              <a:t>výstrahy</a:t>
            </a:r>
          </a:p>
          <a:p>
            <a:pPr lvl="1" indent="0">
              <a:spcBef>
                <a:spcPts val="600"/>
              </a:spcBef>
              <a:spcAft>
                <a:spcPts val="1200"/>
              </a:spcAft>
              <a:buNone/>
            </a:pPr>
            <a:endParaRPr lang="cs-CZ" sz="2400" b="1" dirty="0">
              <a:latin typeface="+mj-lt"/>
            </a:endParaRP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b="1" dirty="0">
                <a:latin typeface="+mj-lt"/>
              </a:rPr>
              <a:t>Hlásná služba</a:t>
            </a:r>
            <a:r>
              <a:rPr lang="cs-CZ" sz="2400" dirty="0">
                <a:latin typeface="+mj-lt"/>
              </a:rPr>
              <a:t> – povinnost povodňových orgánů</a:t>
            </a:r>
          </a:p>
          <a:p>
            <a:pPr marL="463550" lvl="1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Některé informace lze získat jen na místě (stav hráze, ohrožení konkrétního objektu, aj.)</a:t>
            </a:r>
          </a:p>
          <a:p>
            <a:pPr marL="463550" lvl="1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Řada jich je dostupná z centrální úrovně – ČHMÚ</a:t>
            </a:r>
          </a:p>
          <a:p>
            <a:pPr>
              <a:spcAft>
                <a:spcPts val="1200"/>
              </a:spcAft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44304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62564" y="101457"/>
            <a:ext cx="10882274" cy="856929"/>
          </a:xfrm>
        </p:spPr>
        <p:txBody>
          <a:bodyPr>
            <a:normAutofit/>
          </a:bodyPr>
          <a:lstStyle/>
          <a:p>
            <a:r>
              <a:rPr lang="cs-CZ" dirty="0" smtClean="0"/>
              <a:t>Přívalová povodeň v červnu 2022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500514" y="2141517"/>
            <a:ext cx="6327006" cy="434713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4961734" y="4315086"/>
            <a:ext cx="2658266" cy="217385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961734" y="2141517"/>
            <a:ext cx="2658266" cy="217385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7439843" y="2140933"/>
            <a:ext cx="2658266" cy="2173851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439843" y="4314805"/>
            <a:ext cx="2658266" cy="2173851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556260" y="770033"/>
            <a:ext cx="2311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200" b="1" dirty="0" smtClean="0"/>
              <a:t>20:50</a:t>
            </a:r>
            <a:endParaRPr lang="cs-CZ" sz="7200" b="1" dirty="0"/>
          </a:p>
        </p:txBody>
      </p:sp>
      <p:sp>
        <p:nvSpPr>
          <p:cNvPr id="10" name="Rovnoramenný trojúhelník 9"/>
          <p:cNvSpPr/>
          <p:nvPr/>
        </p:nvSpPr>
        <p:spPr>
          <a:xfrm>
            <a:off x="7096943" y="2179906"/>
            <a:ext cx="342900" cy="280149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ovnoramenný trojúhelník 10"/>
          <p:cNvSpPr/>
          <p:nvPr/>
        </p:nvSpPr>
        <p:spPr>
          <a:xfrm>
            <a:off x="1544159" y="3456015"/>
            <a:ext cx="263236" cy="210877"/>
          </a:xfrm>
          <a:prstGeom prst="triangl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1780302" y="3561453"/>
            <a:ext cx="180000" cy="18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9737952" y="2229980"/>
            <a:ext cx="252000" cy="252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2306858" y="3487171"/>
            <a:ext cx="180000" cy="18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7137256" y="4353757"/>
            <a:ext cx="252000" cy="25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1454159" y="2370055"/>
            <a:ext cx="180000" cy="18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9737952" y="4396523"/>
            <a:ext cx="252000" cy="252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8" name="Skupina 17"/>
          <p:cNvGrpSpPr/>
          <p:nvPr/>
        </p:nvGrpSpPr>
        <p:grpSpPr>
          <a:xfrm>
            <a:off x="2399764" y="3274957"/>
            <a:ext cx="189411" cy="302214"/>
            <a:chOff x="11077293" y="3127988"/>
            <a:chExt cx="189411" cy="302214"/>
          </a:xfrm>
        </p:grpSpPr>
        <p:sp>
          <p:nvSpPr>
            <p:cNvPr id="19" name="Obdélník 18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Vlna 19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1865596" y="3324769"/>
            <a:ext cx="189411" cy="302214"/>
            <a:chOff x="11077293" y="3127988"/>
            <a:chExt cx="189411" cy="302214"/>
          </a:xfrm>
        </p:grpSpPr>
        <p:sp>
          <p:nvSpPr>
            <p:cNvPr id="22" name="Obdélník 21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Vlna 22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4" name="Skupina 23"/>
          <p:cNvGrpSpPr/>
          <p:nvPr/>
        </p:nvGrpSpPr>
        <p:grpSpPr>
          <a:xfrm>
            <a:off x="1534826" y="2152357"/>
            <a:ext cx="189411" cy="302214"/>
            <a:chOff x="11077293" y="3127988"/>
            <a:chExt cx="189411" cy="302214"/>
          </a:xfrm>
        </p:grpSpPr>
        <p:sp>
          <p:nvSpPr>
            <p:cNvPr id="25" name="Obdélník 24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Vlna 25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7" name="Obdélník 26"/>
          <p:cNvSpPr/>
          <p:nvPr/>
        </p:nvSpPr>
        <p:spPr>
          <a:xfrm>
            <a:off x="3431704" y="836712"/>
            <a:ext cx="6666405" cy="113365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cs-CZ" sz="2000" dirty="0" smtClean="0">
                <a:solidFill>
                  <a:schemeClr val="bg1"/>
                </a:solidFill>
              </a:rPr>
              <a:t>Vydaná výstraha FFI na nejvyššího stupně. 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V povodí s plochou do 10 km2 je doběhová doba vody ze svahů do koryt dlouhá jednotky nebo desítky minut. </a:t>
            </a:r>
            <a:endParaRPr lang="cs-CZ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80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62564" y="101457"/>
            <a:ext cx="10882274" cy="856929"/>
          </a:xfrm>
        </p:spPr>
        <p:txBody>
          <a:bodyPr>
            <a:normAutofit/>
          </a:bodyPr>
          <a:lstStyle/>
          <a:p>
            <a:r>
              <a:rPr lang="cs-CZ" dirty="0" smtClean="0"/>
              <a:t>Přívalová povodeň v červnu 2022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500514" y="2141517"/>
            <a:ext cx="6327006" cy="434713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4961734" y="4315086"/>
            <a:ext cx="2658266" cy="217385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961734" y="2141517"/>
            <a:ext cx="2658266" cy="217385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7439843" y="2140933"/>
            <a:ext cx="2658266" cy="2173851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439843" y="4314805"/>
            <a:ext cx="2658266" cy="2173851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556260" y="770033"/>
            <a:ext cx="2311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200" b="1" dirty="0" smtClean="0"/>
              <a:t>21:00</a:t>
            </a:r>
            <a:endParaRPr lang="cs-CZ" sz="7200" b="1" dirty="0"/>
          </a:p>
        </p:txBody>
      </p:sp>
      <p:sp>
        <p:nvSpPr>
          <p:cNvPr id="10" name="Rovnoramenný trojúhelník 9"/>
          <p:cNvSpPr/>
          <p:nvPr/>
        </p:nvSpPr>
        <p:spPr>
          <a:xfrm>
            <a:off x="7096943" y="2179906"/>
            <a:ext cx="342900" cy="280149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ovnoramenný trojúhelník 10"/>
          <p:cNvSpPr/>
          <p:nvPr/>
        </p:nvSpPr>
        <p:spPr>
          <a:xfrm>
            <a:off x="1544159" y="3456015"/>
            <a:ext cx="263236" cy="210877"/>
          </a:xfrm>
          <a:prstGeom prst="triangl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1780302" y="3561453"/>
            <a:ext cx="180000" cy="18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9737952" y="2229980"/>
            <a:ext cx="252000" cy="252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2306858" y="3487171"/>
            <a:ext cx="180000" cy="18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7137256" y="4353757"/>
            <a:ext cx="252000" cy="25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1454159" y="2370055"/>
            <a:ext cx="180000" cy="18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9737952" y="4396523"/>
            <a:ext cx="252000" cy="252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8" name="Skupina 17"/>
          <p:cNvGrpSpPr/>
          <p:nvPr/>
        </p:nvGrpSpPr>
        <p:grpSpPr>
          <a:xfrm>
            <a:off x="2399764" y="3274957"/>
            <a:ext cx="189411" cy="302214"/>
            <a:chOff x="11077293" y="3127988"/>
            <a:chExt cx="189411" cy="302214"/>
          </a:xfrm>
        </p:grpSpPr>
        <p:sp>
          <p:nvSpPr>
            <p:cNvPr id="19" name="Obdélník 18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Vlna 19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1865596" y="3324769"/>
            <a:ext cx="189411" cy="302214"/>
            <a:chOff x="11077293" y="3127988"/>
            <a:chExt cx="189411" cy="302214"/>
          </a:xfrm>
        </p:grpSpPr>
        <p:sp>
          <p:nvSpPr>
            <p:cNvPr id="22" name="Obdélník 21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Vlna 22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4" name="Skupina 23"/>
          <p:cNvGrpSpPr/>
          <p:nvPr/>
        </p:nvGrpSpPr>
        <p:grpSpPr>
          <a:xfrm>
            <a:off x="1534826" y="2152357"/>
            <a:ext cx="189411" cy="302214"/>
            <a:chOff x="11077293" y="3127988"/>
            <a:chExt cx="189411" cy="302214"/>
          </a:xfrm>
        </p:grpSpPr>
        <p:sp>
          <p:nvSpPr>
            <p:cNvPr id="25" name="Obdélník 24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Vlna 25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7" name="Obdélník 26"/>
          <p:cNvSpPr/>
          <p:nvPr/>
        </p:nvSpPr>
        <p:spPr>
          <a:xfrm>
            <a:off x="3431704" y="836712"/>
            <a:ext cx="6666405" cy="113365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cs-CZ" sz="2000" dirty="0" smtClean="0">
                <a:solidFill>
                  <a:schemeClr val="bg1"/>
                </a:solidFill>
              </a:rPr>
              <a:t>Vydaná výstraha FFI na nejvyššího stupně. 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V povodí s plochou do 10 km2 je doběhová doba vody ze svahů do koryt dlouhá jednotky nebo desítky minut. </a:t>
            </a:r>
            <a:endParaRPr lang="cs-CZ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58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62564" y="101457"/>
            <a:ext cx="10882274" cy="856929"/>
          </a:xfrm>
        </p:spPr>
        <p:txBody>
          <a:bodyPr>
            <a:normAutofit/>
          </a:bodyPr>
          <a:lstStyle/>
          <a:p>
            <a:r>
              <a:rPr lang="cs-CZ" dirty="0" smtClean="0"/>
              <a:t>Přívalová povodeň v červnu 2022</a:t>
            </a:r>
            <a:endParaRPr lang="cs-CZ" dirty="0"/>
          </a:p>
        </p:txBody>
      </p:sp>
      <p:sp>
        <p:nvSpPr>
          <p:cNvPr id="19" name="Obdélník 18"/>
          <p:cNvSpPr/>
          <p:nvPr/>
        </p:nvSpPr>
        <p:spPr>
          <a:xfrm>
            <a:off x="500514" y="2141517"/>
            <a:ext cx="6327006" cy="434713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/>
        </p:nvSpPr>
        <p:spPr>
          <a:xfrm>
            <a:off x="4961734" y="4315086"/>
            <a:ext cx="2658266" cy="217385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/>
          <p:cNvSpPr/>
          <p:nvPr/>
        </p:nvSpPr>
        <p:spPr>
          <a:xfrm>
            <a:off x="4961734" y="2141517"/>
            <a:ext cx="2658266" cy="217385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/>
          <p:cNvSpPr/>
          <p:nvPr/>
        </p:nvSpPr>
        <p:spPr>
          <a:xfrm>
            <a:off x="7439843" y="2140933"/>
            <a:ext cx="2658266" cy="2173851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/>
          <p:cNvSpPr/>
          <p:nvPr/>
        </p:nvSpPr>
        <p:spPr>
          <a:xfrm>
            <a:off x="7439843" y="4314805"/>
            <a:ext cx="2658266" cy="2173851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TextovéPole 23"/>
          <p:cNvSpPr txBox="1"/>
          <p:nvPr/>
        </p:nvSpPr>
        <p:spPr>
          <a:xfrm>
            <a:off x="556260" y="770033"/>
            <a:ext cx="2311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200" b="1" dirty="0" smtClean="0"/>
              <a:t>21:10</a:t>
            </a:r>
            <a:endParaRPr lang="cs-CZ" sz="7200" b="1" dirty="0"/>
          </a:p>
        </p:txBody>
      </p:sp>
      <p:sp>
        <p:nvSpPr>
          <p:cNvPr id="25" name="Rovnoramenný trojúhelník 24"/>
          <p:cNvSpPr/>
          <p:nvPr/>
        </p:nvSpPr>
        <p:spPr>
          <a:xfrm>
            <a:off x="7096943" y="2179906"/>
            <a:ext cx="342900" cy="280149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Rovnoramenný trojúhelník 25"/>
          <p:cNvSpPr/>
          <p:nvPr/>
        </p:nvSpPr>
        <p:spPr>
          <a:xfrm>
            <a:off x="1544159" y="3456015"/>
            <a:ext cx="263236" cy="210877"/>
          </a:xfrm>
          <a:prstGeom prst="triangl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vál 26"/>
          <p:cNvSpPr/>
          <p:nvPr/>
        </p:nvSpPr>
        <p:spPr>
          <a:xfrm>
            <a:off x="1780302" y="3561453"/>
            <a:ext cx="180000" cy="18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vál 27"/>
          <p:cNvSpPr/>
          <p:nvPr/>
        </p:nvSpPr>
        <p:spPr>
          <a:xfrm>
            <a:off x="9737952" y="2229980"/>
            <a:ext cx="252000" cy="252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ál 28"/>
          <p:cNvSpPr/>
          <p:nvPr/>
        </p:nvSpPr>
        <p:spPr>
          <a:xfrm>
            <a:off x="2306858" y="3487171"/>
            <a:ext cx="180000" cy="18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vál 29"/>
          <p:cNvSpPr/>
          <p:nvPr/>
        </p:nvSpPr>
        <p:spPr>
          <a:xfrm>
            <a:off x="7137256" y="4353757"/>
            <a:ext cx="252000" cy="25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vál 30"/>
          <p:cNvSpPr/>
          <p:nvPr/>
        </p:nvSpPr>
        <p:spPr>
          <a:xfrm>
            <a:off x="1454159" y="2370055"/>
            <a:ext cx="180000" cy="18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vál 31"/>
          <p:cNvSpPr/>
          <p:nvPr/>
        </p:nvSpPr>
        <p:spPr>
          <a:xfrm>
            <a:off x="9737952" y="4396523"/>
            <a:ext cx="252000" cy="252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33" name="Skupina 32"/>
          <p:cNvGrpSpPr/>
          <p:nvPr/>
        </p:nvGrpSpPr>
        <p:grpSpPr>
          <a:xfrm>
            <a:off x="2399764" y="3274957"/>
            <a:ext cx="189411" cy="302214"/>
            <a:chOff x="11077293" y="3127988"/>
            <a:chExt cx="189411" cy="302214"/>
          </a:xfrm>
        </p:grpSpPr>
        <p:sp>
          <p:nvSpPr>
            <p:cNvPr id="34" name="Obdélník 33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5" name="Vlna 34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36" name="Skupina 35"/>
          <p:cNvGrpSpPr/>
          <p:nvPr/>
        </p:nvGrpSpPr>
        <p:grpSpPr>
          <a:xfrm>
            <a:off x="1865596" y="3324769"/>
            <a:ext cx="189411" cy="302214"/>
            <a:chOff x="11077293" y="3127988"/>
            <a:chExt cx="189411" cy="302214"/>
          </a:xfrm>
        </p:grpSpPr>
        <p:sp>
          <p:nvSpPr>
            <p:cNvPr id="37" name="Obdélník 36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8" name="Vlna 37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39" name="Skupina 38"/>
          <p:cNvGrpSpPr/>
          <p:nvPr/>
        </p:nvGrpSpPr>
        <p:grpSpPr>
          <a:xfrm>
            <a:off x="1534826" y="2152357"/>
            <a:ext cx="189411" cy="302214"/>
            <a:chOff x="11077293" y="3127988"/>
            <a:chExt cx="189411" cy="302214"/>
          </a:xfrm>
        </p:grpSpPr>
        <p:sp>
          <p:nvSpPr>
            <p:cNvPr id="40" name="Obdélník 39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1" name="Vlna 40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42" name="Obdélník 41"/>
          <p:cNvSpPr/>
          <p:nvPr/>
        </p:nvSpPr>
        <p:spPr>
          <a:xfrm>
            <a:off x="3431704" y="836712"/>
            <a:ext cx="6666405" cy="113365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cs-CZ" sz="2000" dirty="0" smtClean="0">
                <a:solidFill>
                  <a:schemeClr val="bg1"/>
                </a:solidFill>
              </a:rPr>
              <a:t>Vydaná výstraha FFI na nejvyššího stupně. 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V povodí s plochou do 10 km2 je doběhová doba vody ze svahů do koryt dlouhá jednotky nebo desítky minut. </a:t>
            </a:r>
            <a:endParaRPr lang="cs-CZ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7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62564" y="101457"/>
            <a:ext cx="10882274" cy="856929"/>
          </a:xfrm>
        </p:spPr>
        <p:txBody>
          <a:bodyPr>
            <a:normAutofit/>
          </a:bodyPr>
          <a:lstStyle/>
          <a:p>
            <a:r>
              <a:rPr lang="cs-CZ" dirty="0" smtClean="0"/>
              <a:t>Přívalová povodeň v červnu 2022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500514" y="2141517"/>
            <a:ext cx="6327006" cy="434713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4961734" y="4315086"/>
            <a:ext cx="2658266" cy="217385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961734" y="2141517"/>
            <a:ext cx="2658266" cy="217385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7439843" y="2140933"/>
            <a:ext cx="2658266" cy="2173851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439843" y="4314805"/>
            <a:ext cx="2658266" cy="2173851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556260" y="770033"/>
            <a:ext cx="2311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200" b="1" dirty="0" smtClean="0"/>
              <a:t>21:20</a:t>
            </a:r>
            <a:endParaRPr lang="cs-CZ" sz="7200" b="1" dirty="0"/>
          </a:p>
        </p:txBody>
      </p:sp>
      <p:sp>
        <p:nvSpPr>
          <p:cNvPr id="10" name="Rovnoramenný trojúhelník 9"/>
          <p:cNvSpPr/>
          <p:nvPr/>
        </p:nvSpPr>
        <p:spPr>
          <a:xfrm>
            <a:off x="7096943" y="2179906"/>
            <a:ext cx="342900" cy="280149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ovnoramenný trojúhelník 10"/>
          <p:cNvSpPr/>
          <p:nvPr/>
        </p:nvSpPr>
        <p:spPr>
          <a:xfrm>
            <a:off x="1544159" y="3456015"/>
            <a:ext cx="263236" cy="210877"/>
          </a:xfrm>
          <a:prstGeom prst="triangl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1780302" y="3561453"/>
            <a:ext cx="180000" cy="18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9737952" y="2229980"/>
            <a:ext cx="252000" cy="252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2306858" y="3487171"/>
            <a:ext cx="180000" cy="18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7137256" y="4353757"/>
            <a:ext cx="252000" cy="25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1454159" y="2370055"/>
            <a:ext cx="180000" cy="18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9737952" y="4396523"/>
            <a:ext cx="252000" cy="252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8" name="Skupina 17"/>
          <p:cNvGrpSpPr/>
          <p:nvPr/>
        </p:nvGrpSpPr>
        <p:grpSpPr>
          <a:xfrm>
            <a:off x="2399764" y="3274957"/>
            <a:ext cx="189411" cy="302214"/>
            <a:chOff x="11077293" y="3127988"/>
            <a:chExt cx="189411" cy="302214"/>
          </a:xfrm>
        </p:grpSpPr>
        <p:sp>
          <p:nvSpPr>
            <p:cNvPr id="19" name="Obdélník 18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Vlna 19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1865596" y="3324769"/>
            <a:ext cx="189411" cy="302214"/>
            <a:chOff x="11077293" y="3127988"/>
            <a:chExt cx="189411" cy="302214"/>
          </a:xfrm>
        </p:grpSpPr>
        <p:sp>
          <p:nvSpPr>
            <p:cNvPr id="22" name="Obdélník 21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Vlna 22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4" name="Skupina 23"/>
          <p:cNvGrpSpPr/>
          <p:nvPr/>
        </p:nvGrpSpPr>
        <p:grpSpPr>
          <a:xfrm>
            <a:off x="1534826" y="2152357"/>
            <a:ext cx="189411" cy="302214"/>
            <a:chOff x="11077293" y="3127988"/>
            <a:chExt cx="189411" cy="302214"/>
          </a:xfrm>
        </p:grpSpPr>
        <p:sp>
          <p:nvSpPr>
            <p:cNvPr id="25" name="Obdélník 24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Vlna 25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7" name="Obdélník 26"/>
          <p:cNvSpPr/>
          <p:nvPr/>
        </p:nvSpPr>
        <p:spPr>
          <a:xfrm>
            <a:off x="3431704" y="836712"/>
            <a:ext cx="6666405" cy="113365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cs-CZ" sz="2400" b="1" dirty="0" smtClean="0">
                <a:solidFill>
                  <a:schemeClr val="bg1"/>
                </a:solidFill>
              </a:rPr>
              <a:t>Hracholusky</a:t>
            </a:r>
            <a:r>
              <a:rPr lang="cs-CZ" sz="2400" dirty="0" smtClean="0">
                <a:solidFill>
                  <a:schemeClr val="bg1"/>
                </a:solidFill>
              </a:rPr>
              <a:t> – předstih výstrahy FFI před překročením 3.SPA:   1h 20 minut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53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62564" y="101457"/>
            <a:ext cx="10882274" cy="856929"/>
          </a:xfrm>
        </p:spPr>
        <p:txBody>
          <a:bodyPr>
            <a:normAutofit/>
          </a:bodyPr>
          <a:lstStyle/>
          <a:p>
            <a:r>
              <a:rPr lang="cs-CZ" dirty="0" smtClean="0"/>
              <a:t>Přívalová povodeň v červnu 2022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500514" y="2141517"/>
            <a:ext cx="6327006" cy="434713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4961734" y="4315086"/>
            <a:ext cx="2658266" cy="217385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961734" y="2141517"/>
            <a:ext cx="2658266" cy="217385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7439843" y="2140933"/>
            <a:ext cx="2658266" cy="2173851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439843" y="4314805"/>
            <a:ext cx="2658266" cy="2173851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556260" y="770033"/>
            <a:ext cx="2311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200" b="1" dirty="0" smtClean="0"/>
              <a:t>21:30</a:t>
            </a:r>
            <a:endParaRPr lang="cs-CZ" sz="7200" b="1" dirty="0"/>
          </a:p>
        </p:txBody>
      </p:sp>
      <p:sp>
        <p:nvSpPr>
          <p:cNvPr id="10" name="Rovnoramenný trojúhelník 9"/>
          <p:cNvSpPr/>
          <p:nvPr/>
        </p:nvSpPr>
        <p:spPr>
          <a:xfrm>
            <a:off x="7096943" y="2179906"/>
            <a:ext cx="342900" cy="280149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ovnoramenný trojúhelník 10"/>
          <p:cNvSpPr/>
          <p:nvPr/>
        </p:nvSpPr>
        <p:spPr>
          <a:xfrm>
            <a:off x="1544159" y="3456015"/>
            <a:ext cx="263236" cy="210877"/>
          </a:xfrm>
          <a:prstGeom prst="triangl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1780302" y="3561453"/>
            <a:ext cx="180000" cy="18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9737952" y="2229980"/>
            <a:ext cx="252000" cy="252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2306858" y="3487171"/>
            <a:ext cx="180000" cy="18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7137256" y="4353757"/>
            <a:ext cx="252000" cy="25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1454159" y="2370055"/>
            <a:ext cx="180000" cy="18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9737952" y="4396523"/>
            <a:ext cx="252000" cy="252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8" name="Skupina 17"/>
          <p:cNvGrpSpPr/>
          <p:nvPr/>
        </p:nvGrpSpPr>
        <p:grpSpPr>
          <a:xfrm>
            <a:off x="2399764" y="3274957"/>
            <a:ext cx="189411" cy="302214"/>
            <a:chOff x="11077293" y="3127988"/>
            <a:chExt cx="189411" cy="302214"/>
          </a:xfrm>
        </p:grpSpPr>
        <p:sp>
          <p:nvSpPr>
            <p:cNvPr id="19" name="Obdélník 18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Vlna 19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1865596" y="3324769"/>
            <a:ext cx="189411" cy="302214"/>
            <a:chOff x="11077293" y="3127988"/>
            <a:chExt cx="189411" cy="302214"/>
          </a:xfrm>
        </p:grpSpPr>
        <p:sp>
          <p:nvSpPr>
            <p:cNvPr id="22" name="Obdélník 21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Vlna 22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4" name="Skupina 23"/>
          <p:cNvGrpSpPr/>
          <p:nvPr/>
        </p:nvGrpSpPr>
        <p:grpSpPr>
          <a:xfrm>
            <a:off x="1534826" y="2152357"/>
            <a:ext cx="189411" cy="302214"/>
            <a:chOff x="11077293" y="3127988"/>
            <a:chExt cx="189411" cy="302214"/>
          </a:xfrm>
        </p:grpSpPr>
        <p:sp>
          <p:nvSpPr>
            <p:cNvPr id="25" name="Obdélník 24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Vlna 25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8" name="Obdélník 27"/>
          <p:cNvSpPr/>
          <p:nvPr/>
        </p:nvSpPr>
        <p:spPr>
          <a:xfrm>
            <a:off x="3431704" y="836712"/>
            <a:ext cx="6666405" cy="113365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cs-CZ" sz="2400" b="1" dirty="0" smtClean="0">
                <a:solidFill>
                  <a:schemeClr val="bg1"/>
                </a:solidFill>
              </a:rPr>
              <a:t>Hracholusky</a:t>
            </a:r>
            <a:r>
              <a:rPr lang="cs-CZ" sz="2400" dirty="0" smtClean="0">
                <a:solidFill>
                  <a:schemeClr val="bg1"/>
                </a:solidFill>
              </a:rPr>
              <a:t> – předstih výstrahy FFI před překročením 3.SPA:   1h 20 minut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92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62564" y="101457"/>
            <a:ext cx="10882274" cy="856929"/>
          </a:xfrm>
        </p:spPr>
        <p:txBody>
          <a:bodyPr>
            <a:normAutofit/>
          </a:bodyPr>
          <a:lstStyle/>
          <a:p>
            <a:r>
              <a:rPr lang="cs-CZ" dirty="0" smtClean="0"/>
              <a:t>Přívalová povodeň v červnu 2022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500514" y="2141517"/>
            <a:ext cx="6327006" cy="434713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4961734" y="4315086"/>
            <a:ext cx="2658266" cy="217385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961734" y="2141517"/>
            <a:ext cx="2658266" cy="217385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7439843" y="2140933"/>
            <a:ext cx="2658266" cy="2173851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439843" y="4314805"/>
            <a:ext cx="2658266" cy="2173851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556260" y="770033"/>
            <a:ext cx="2311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200" b="1" dirty="0" smtClean="0"/>
              <a:t>21:40</a:t>
            </a:r>
            <a:endParaRPr lang="cs-CZ" sz="7200" b="1" dirty="0"/>
          </a:p>
        </p:txBody>
      </p:sp>
      <p:sp>
        <p:nvSpPr>
          <p:cNvPr id="10" name="Rovnoramenný trojúhelník 9"/>
          <p:cNvSpPr/>
          <p:nvPr/>
        </p:nvSpPr>
        <p:spPr>
          <a:xfrm>
            <a:off x="7096943" y="2179906"/>
            <a:ext cx="342900" cy="280149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ovnoramenný trojúhelník 10"/>
          <p:cNvSpPr/>
          <p:nvPr/>
        </p:nvSpPr>
        <p:spPr>
          <a:xfrm>
            <a:off x="1544159" y="3456015"/>
            <a:ext cx="263236" cy="210877"/>
          </a:xfrm>
          <a:prstGeom prst="triangl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1780302" y="3561453"/>
            <a:ext cx="180000" cy="18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9737952" y="2229980"/>
            <a:ext cx="252000" cy="252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2306858" y="3487171"/>
            <a:ext cx="180000" cy="18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7137256" y="4353757"/>
            <a:ext cx="252000" cy="25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1454159" y="2370055"/>
            <a:ext cx="180000" cy="18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9737952" y="4396523"/>
            <a:ext cx="252000" cy="252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8" name="Skupina 17"/>
          <p:cNvGrpSpPr/>
          <p:nvPr/>
        </p:nvGrpSpPr>
        <p:grpSpPr>
          <a:xfrm>
            <a:off x="2399764" y="3274957"/>
            <a:ext cx="189411" cy="302214"/>
            <a:chOff x="11077293" y="3127988"/>
            <a:chExt cx="189411" cy="302214"/>
          </a:xfrm>
        </p:grpSpPr>
        <p:sp>
          <p:nvSpPr>
            <p:cNvPr id="19" name="Obdélník 18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Vlna 19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1865596" y="3324769"/>
            <a:ext cx="189411" cy="302214"/>
            <a:chOff x="11077293" y="3127988"/>
            <a:chExt cx="189411" cy="302214"/>
          </a:xfrm>
        </p:grpSpPr>
        <p:sp>
          <p:nvSpPr>
            <p:cNvPr id="22" name="Obdélník 21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Vlna 22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4" name="Skupina 23"/>
          <p:cNvGrpSpPr/>
          <p:nvPr/>
        </p:nvGrpSpPr>
        <p:grpSpPr>
          <a:xfrm>
            <a:off x="1534826" y="2152357"/>
            <a:ext cx="189411" cy="302214"/>
            <a:chOff x="11077293" y="3127988"/>
            <a:chExt cx="189411" cy="302214"/>
          </a:xfrm>
        </p:grpSpPr>
        <p:sp>
          <p:nvSpPr>
            <p:cNvPr id="25" name="Obdélník 24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Vlna 25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7" name="Obdélník 26"/>
          <p:cNvSpPr/>
          <p:nvPr/>
        </p:nvSpPr>
        <p:spPr>
          <a:xfrm>
            <a:off x="3431704" y="836712"/>
            <a:ext cx="6666405" cy="113365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cs-CZ" sz="2400" b="1" dirty="0" smtClean="0">
                <a:solidFill>
                  <a:schemeClr val="bg1"/>
                </a:solidFill>
              </a:rPr>
              <a:t>Hracholusky</a:t>
            </a:r>
            <a:r>
              <a:rPr lang="cs-CZ" sz="2400" dirty="0" smtClean="0">
                <a:solidFill>
                  <a:schemeClr val="bg1"/>
                </a:solidFill>
              </a:rPr>
              <a:t> – předstih výstrahy FFI před překročením 3.SPA:   1h 20 minut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18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62564" y="101457"/>
            <a:ext cx="10882274" cy="856929"/>
          </a:xfrm>
        </p:spPr>
        <p:txBody>
          <a:bodyPr>
            <a:normAutofit/>
          </a:bodyPr>
          <a:lstStyle/>
          <a:p>
            <a:r>
              <a:rPr lang="cs-CZ" dirty="0" smtClean="0"/>
              <a:t>Přívalová povodeň v červnu 2022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500514" y="2141517"/>
            <a:ext cx="6327006" cy="434713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4961734" y="4315086"/>
            <a:ext cx="2658266" cy="217385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961734" y="2141517"/>
            <a:ext cx="2658266" cy="217385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7439843" y="2140933"/>
            <a:ext cx="2658266" cy="2173851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439843" y="4314805"/>
            <a:ext cx="2658266" cy="2173851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556260" y="770033"/>
            <a:ext cx="2311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200" b="1" dirty="0" smtClean="0"/>
              <a:t>21:50</a:t>
            </a:r>
            <a:endParaRPr lang="cs-CZ" sz="7200" b="1" dirty="0"/>
          </a:p>
        </p:txBody>
      </p:sp>
      <p:sp>
        <p:nvSpPr>
          <p:cNvPr id="10" name="Rovnoramenný trojúhelník 9"/>
          <p:cNvSpPr/>
          <p:nvPr/>
        </p:nvSpPr>
        <p:spPr>
          <a:xfrm>
            <a:off x="7096943" y="2179906"/>
            <a:ext cx="342900" cy="280149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ovnoramenný trojúhelník 10"/>
          <p:cNvSpPr/>
          <p:nvPr/>
        </p:nvSpPr>
        <p:spPr>
          <a:xfrm>
            <a:off x="1544159" y="3456015"/>
            <a:ext cx="263236" cy="210877"/>
          </a:xfrm>
          <a:prstGeom prst="triangl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1780302" y="3561453"/>
            <a:ext cx="180000" cy="18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9737952" y="2229980"/>
            <a:ext cx="252000" cy="252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2306858" y="3487171"/>
            <a:ext cx="180000" cy="18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7137256" y="4353757"/>
            <a:ext cx="252000" cy="25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1454159" y="2370055"/>
            <a:ext cx="180000" cy="18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9737952" y="4396523"/>
            <a:ext cx="252000" cy="252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8" name="Skupina 17"/>
          <p:cNvGrpSpPr/>
          <p:nvPr/>
        </p:nvGrpSpPr>
        <p:grpSpPr>
          <a:xfrm>
            <a:off x="2399764" y="3274957"/>
            <a:ext cx="189411" cy="302214"/>
            <a:chOff x="11077293" y="3127988"/>
            <a:chExt cx="189411" cy="302214"/>
          </a:xfrm>
        </p:grpSpPr>
        <p:sp>
          <p:nvSpPr>
            <p:cNvPr id="19" name="Obdélník 18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Vlna 19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1865596" y="3324769"/>
            <a:ext cx="189411" cy="302214"/>
            <a:chOff x="11077293" y="3127988"/>
            <a:chExt cx="189411" cy="302214"/>
          </a:xfrm>
        </p:grpSpPr>
        <p:sp>
          <p:nvSpPr>
            <p:cNvPr id="22" name="Obdélník 21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Vlna 22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4" name="Skupina 23"/>
          <p:cNvGrpSpPr/>
          <p:nvPr/>
        </p:nvGrpSpPr>
        <p:grpSpPr>
          <a:xfrm>
            <a:off x="1534826" y="2152357"/>
            <a:ext cx="189411" cy="302214"/>
            <a:chOff x="11077293" y="3127988"/>
            <a:chExt cx="189411" cy="302214"/>
          </a:xfrm>
        </p:grpSpPr>
        <p:sp>
          <p:nvSpPr>
            <p:cNvPr id="25" name="Obdélník 24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Vlna 25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7" name="Obdélník 26"/>
          <p:cNvSpPr/>
          <p:nvPr/>
        </p:nvSpPr>
        <p:spPr>
          <a:xfrm>
            <a:off x="3431704" y="836712"/>
            <a:ext cx="6666405" cy="113365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cs-CZ" sz="2400" b="1" dirty="0" smtClean="0">
                <a:solidFill>
                  <a:schemeClr val="bg1"/>
                </a:solidFill>
              </a:rPr>
              <a:t>Brloh</a:t>
            </a:r>
            <a:r>
              <a:rPr lang="cs-CZ" sz="2400" dirty="0" smtClean="0">
                <a:solidFill>
                  <a:schemeClr val="bg1"/>
                </a:solidFill>
              </a:rPr>
              <a:t> – předstih výstrahy FFI před překročením 3.SPA:   1h 50 minut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33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62564" y="101457"/>
            <a:ext cx="10882274" cy="856929"/>
          </a:xfrm>
        </p:spPr>
        <p:txBody>
          <a:bodyPr>
            <a:normAutofit/>
          </a:bodyPr>
          <a:lstStyle/>
          <a:p>
            <a:r>
              <a:rPr lang="cs-CZ" dirty="0" smtClean="0"/>
              <a:t>Přívalová povodeň v červnu 2022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500514" y="2141517"/>
            <a:ext cx="6327006" cy="434713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4961734" y="4315086"/>
            <a:ext cx="2658266" cy="217385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961734" y="2141517"/>
            <a:ext cx="2658266" cy="217385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7439843" y="2140933"/>
            <a:ext cx="2658266" cy="2173851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439843" y="4314805"/>
            <a:ext cx="2658266" cy="2173851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556260" y="770033"/>
            <a:ext cx="2311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200" b="1" dirty="0" smtClean="0"/>
              <a:t>22:00</a:t>
            </a:r>
            <a:endParaRPr lang="cs-CZ" sz="7200" b="1" dirty="0"/>
          </a:p>
        </p:txBody>
      </p:sp>
      <p:sp>
        <p:nvSpPr>
          <p:cNvPr id="10" name="Rovnoramenný trojúhelník 9"/>
          <p:cNvSpPr/>
          <p:nvPr/>
        </p:nvSpPr>
        <p:spPr>
          <a:xfrm>
            <a:off x="7096943" y="2179906"/>
            <a:ext cx="342900" cy="280149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ovnoramenný trojúhelník 10"/>
          <p:cNvSpPr/>
          <p:nvPr/>
        </p:nvSpPr>
        <p:spPr>
          <a:xfrm>
            <a:off x="1544159" y="3456015"/>
            <a:ext cx="263236" cy="210877"/>
          </a:xfrm>
          <a:prstGeom prst="triangl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1780302" y="3561453"/>
            <a:ext cx="180000" cy="18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9737952" y="2229980"/>
            <a:ext cx="252000" cy="252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2306858" y="3487171"/>
            <a:ext cx="180000" cy="18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7137256" y="4353757"/>
            <a:ext cx="252000" cy="25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1454159" y="2370055"/>
            <a:ext cx="180000" cy="18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9737952" y="4396523"/>
            <a:ext cx="252000" cy="252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8" name="Skupina 17"/>
          <p:cNvGrpSpPr/>
          <p:nvPr/>
        </p:nvGrpSpPr>
        <p:grpSpPr>
          <a:xfrm>
            <a:off x="2399764" y="3274957"/>
            <a:ext cx="189411" cy="302214"/>
            <a:chOff x="11077293" y="3127988"/>
            <a:chExt cx="189411" cy="302214"/>
          </a:xfrm>
        </p:grpSpPr>
        <p:sp>
          <p:nvSpPr>
            <p:cNvPr id="19" name="Obdélník 18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Vlna 19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1865596" y="3324769"/>
            <a:ext cx="189411" cy="302214"/>
            <a:chOff x="11077293" y="3127988"/>
            <a:chExt cx="189411" cy="302214"/>
          </a:xfrm>
        </p:grpSpPr>
        <p:sp>
          <p:nvSpPr>
            <p:cNvPr id="22" name="Obdélník 21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Vlna 22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4" name="Skupina 23"/>
          <p:cNvGrpSpPr/>
          <p:nvPr/>
        </p:nvGrpSpPr>
        <p:grpSpPr>
          <a:xfrm>
            <a:off x="1534826" y="2152357"/>
            <a:ext cx="189411" cy="302214"/>
            <a:chOff x="11077293" y="3127988"/>
            <a:chExt cx="189411" cy="302214"/>
          </a:xfrm>
        </p:grpSpPr>
        <p:sp>
          <p:nvSpPr>
            <p:cNvPr id="25" name="Obdélník 24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Vlna 25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8" name="Obdélník 27"/>
          <p:cNvSpPr/>
          <p:nvPr/>
        </p:nvSpPr>
        <p:spPr>
          <a:xfrm>
            <a:off x="3431704" y="836712"/>
            <a:ext cx="6666405" cy="113365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cs-CZ" sz="2400" b="1" dirty="0" smtClean="0">
                <a:solidFill>
                  <a:schemeClr val="bg1"/>
                </a:solidFill>
              </a:rPr>
              <a:t>Brloh</a:t>
            </a:r>
            <a:r>
              <a:rPr lang="cs-CZ" sz="2400" dirty="0" smtClean="0">
                <a:solidFill>
                  <a:schemeClr val="bg1"/>
                </a:solidFill>
              </a:rPr>
              <a:t> – předstih výstrahy FFI před překročením 3.SPA:   1h 50 minut</a:t>
            </a:r>
          </a:p>
          <a:p>
            <a:r>
              <a:rPr lang="cs-CZ" sz="2400" dirty="0" smtClean="0">
                <a:solidFill>
                  <a:schemeClr val="bg1"/>
                </a:solidFill>
              </a:rPr>
              <a:t>Vzestup 40 cm za 10 minut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54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62564" y="101457"/>
            <a:ext cx="10882274" cy="856929"/>
          </a:xfrm>
        </p:spPr>
        <p:txBody>
          <a:bodyPr>
            <a:normAutofit/>
          </a:bodyPr>
          <a:lstStyle/>
          <a:p>
            <a:r>
              <a:rPr lang="cs-CZ" dirty="0" smtClean="0"/>
              <a:t>Přívalová povodeň v červnu 2022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500514" y="2141517"/>
            <a:ext cx="6327006" cy="434713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4961734" y="4315086"/>
            <a:ext cx="2658266" cy="217385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961734" y="2141517"/>
            <a:ext cx="2658266" cy="217385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7439843" y="2140933"/>
            <a:ext cx="2658266" cy="2173851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439843" y="4314805"/>
            <a:ext cx="2658266" cy="2173851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556260" y="770033"/>
            <a:ext cx="2311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200" b="1" dirty="0" smtClean="0"/>
              <a:t>22:10</a:t>
            </a:r>
            <a:endParaRPr lang="cs-CZ" sz="7200" b="1" dirty="0"/>
          </a:p>
        </p:txBody>
      </p:sp>
      <p:sp>
        <p:nvSpPr>
          <p:cNvPr id="10" name="Rovnoramenný trojúhelník 9"/>
          <p:cNvSpPr/>
          <p:nvPr/>
        </p:nvSpPr>
        <p:spPr>
          <a:xfrm>
            <a:off x="7096943" y="2179906"/>
            <a:ext cx="342900" cy="280149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ovnoramenný trojúhelník 10"/>
          <p:cNvSpPr/>
          <p:nvPr/>
        </p:nvSpPr>
        <p:spPr>
          <a:xfrm>
            <a:off x="1544159" y="3456015"/>
            <a:ext cx="263236" cy="210877"/>
          </a:xfrm>
          <a:prstGeom prst="triangl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1780302" y="3561453"/>
            <a:ext cx="180000" cy="18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9737952" y="2229980"/>
            <a:ext cx="252000" cy="252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2306858" y="3487171"/>
            <a:ext cx="180000" cy="18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7137256" y="4353757"/>
            <a:ext cx="252000" cy="25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1454159" y="2370055"/>
            <a:ext cx="180000" cy="18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9737952" y="4396523"/>
            <a:ext cx="252000" cy="252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8" name="Skupina 17"/>
          <p:cNvGrpSpPr/>
          <p:nvPr/>
        </p:nvGrpSpPr>
        <p:grpSpPr>
          <a:xfrm>
            <a:off x="2399764" y="3274957"/>
            <a:ext cx="189411" cy="302214"/>
            <a:chOff x="11077293" y="3127988"/>
            <a:chExt cx="189411" cy="302214"/>
          </a:xfrm>
        </p:grpSpPr>
        <p:sp>
          <p:nvSpPr>
            <p:cNvPr id="19" name="Obdélník 18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Vlna 19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1865596" y="3324769"/>
            <a:ext cx="189411" cy="302214"/>
            <a:chOff x="11077293" y="3127988"/>
            <a:chExt cx="189411" cy="302214"/>
          </a:xfrm>
        </p:grpSpPr>
        <p:sp>
          <p:nvSpPr>
            <p:cNvPr id="22" name="Obdélník 21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Vlna 22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4" name="Skupina 23"/>
          <p:cNvGrpSpPr/>
          <p:nvPr/>
        </p:nvGrpSpPr>
        <p:grpSpPr>
          <a:xfrm>
            <a:off x="1534826" y="2152357"/>
            <a:ext cx="189411" cy="302214"/>
            <a:chOff x="11077293" y="3127988"/>
            <a:chExt cx="189411" cy="302214"/>
          </a:xfrm>
        </p:grpSpPr>
        <p:sp>
          <p:nvSpPr>
            <p:cNvPr id="25" name="Obdélník 24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Vlna 25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8" name="Obdélník 27"/>
          <p:cNvSpPr/>
          <p:nvPr/>
        </p:nvSpPr>
        <p:spPr>
          <a:xfrm>
            <a:off x="3431704" y="836712"/>
            <a:ext cx="6666405" cy="113365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cs-CZ" sz="2400" b="1" dirty="0" smtClean="0">
                <a:solidFill>
                  <a:schemeClr val="bg1"/>
                </a:solidFill>
              </a:rPr>
              <a:t>Brloh</a:t>
            </a:r>
            <a:r>
              <a:rPr lang="cs-CZ" sz="2400" dirty="0" smtClean="0">
                <a:solidFill>
                  <a:schemeClr val="bg1"/>
                </a:solidFill>
              </a:rPr>
              <a:t> – předstih výstrahy FFI před překročením 3.SPA:   1h 50 minut</a:t>
            </a:r>
          </a:p>
        </p:txBody>
      </p:sp>
    </p:spTree>
    <p:extLst>
      <p:ext uri="{BB962C8B-B14F-4D97-AF65-F5344CB8AC3E}">
        <p14:creationId xmlns:p14="http://schemas.microsoft.com/office/powerpoint/2010/main" val="164099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62564" y="101457"/>
            <a:ext cx="10882274" cy="856929"/>
          </a:xfrm>
        </p:spPr>
        <p:txBody>
          <a:bodyPr>
            <a:normAutofit/>
          </a:bodyPr>
          <a:lstStyle/>
          <a:p>
            <a:r>
              <a:rPr lang="cs-CZ" dirty="0" smtClean="0"/>
              <a:t>Přívalová povodeň v červnu 2022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500514" y="2141517"/>
            <a:ext cx="6327006" cy="434713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4961734" y="4315086"/>
            <a:ext cx="2658266" cy="217385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961734" y="2141517"/>
            <a:ext cx="2658266" cy="217385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7439843" y="2140933"/>
            <a:ext cx="2658266" cy="2173851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439843" y="4314805"/>
            <a:ext cx="2658266" cy="2173851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556260" y="770033"/>
            <a:ext cx="2311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200" b="1" dirty="0" smtClean="0"/>
              <a:t>22:20</a:t>
            </a:r>
            <a:endParaRPr lang="cs-CZ" sz="7200" b="1" dirty="0"/>
          </a:p>
        </p:txBody>
      </p:sp>
      <p:sp>
        <p:nvSpPr>
          <p:cNvPr id="10" name="Rovnoramenný trojúhelník 9"/>
          <p:cNvSpPr/>
          <p:nvPr/>
        </p:nvSpPr>
        <p:spPr>
          <a:xfrm>
            <a:off x="7096943" y="2179906"/>
            <a:ext cx="342900" cy="280149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ovnoramenný trojúhelník 10"/>
          <p:cNvSpPr/>
          <p:nvPr/>
        </p:nvSpPr>
        <p:spPr>
          <a:xfrm>
            <a:off x="1544159" y="3456015"/>
            <a:ext cx="263236" cy="210877"/>
          </a:xfrm>
          <a:prstGeom prst="triangl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1780302" y="3561453"/>
            <a:ext cx="180000" cy="18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9737952" y="2229980"/>
            <a:ext cx="252000" cy="252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2306858" y="3487171"/>
            <a:ext cx="180000" cy="18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7137256" y="4353757"/>
            <a:ext cx="252000" cy="25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1454159" y="2370055"/>
            <a:ext cx="180000" cy="18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9737952" y="4396523"/>
            <a:ext cx="252000" cy="252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8" name="Skupina 17"/>
          <p:cNvGrpSpPr/>
          <p:nvPr/>
        </p:nvGrpSpPr>
        <p:grpSpPr>
          <a:xfrm>
            <a:off x="2399764" y="3274957"/>
            <a:ext cx="189411" cy="302214"/>
            <a:chOff x="11077293" y="3127988"/>
            <a:chExt cx="189411" cy="302214"/>
          </a:xfrm>
        </p:grpSpPr>
        <p:sp>
          <p:nvSpPr>
            <p:cNvPr id="19" name="Obdélník 18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Vlna 19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1865596" y="3324769"/>
            <a:ext cx="189411" cy="302214"/>
            <a:chOff x="11077293" y="3127988"/>
            <a:chExt cx="189411" cy="302214"/>
          </a:xfrm>
        </p:grpSpPr>
        <p:sp>
          <p:nvSpPr>
            <p:cNvPr id="22" name="Obdélník 21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Vlna 22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4" name="Skupina 23"/>
          <p:cNvGrpSpPr/>
          <p:nvPr/>
        </p:nvGrpSpPr>
        <p:grpSpPr>
          <a:xfrm>
            <a:off x="1534826" y="2152357"/>
            <a:ext cx="189411" cy="302214"/>
            <a:chOff x="11077293" y="3127988"/>
            <a:chExt cx="189411" cy="302214"/>
          </a:xfrm>
        </p:grpSpPr>
        <p:sp>
          <p:nvSpPr>
            <p:cNvPr id="25" name="Obdélník 24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Vlna 25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9" name="Obdélník 28"/>
          <p:cNvSpPr/>
          <p:nvPr/>
        </p:nvSpPr>
        <p:spPr>
          <a:xfrm>
            <a:off x="3431704" y="836712"/>
            <a:ext cx="6666405" cy="113365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cs-CZ" sz="2400" b="1" dirty="0" smtClean="0">
                <a:solidFill>
                  <a:schemeClr val="bg1"/>
                </a:solidFill>
              </a:rPr>
              <a:t>Brloh</a:t>
            </a:r>
            <a:r>
              <a:rPr lang="cs-CZ" sz="2400" dirty="0" smtClean="0">
                <a:solidFill>
                  <a:schemeClr val="bg1"/>
                </a:solidFill>
              </a:rPr>
              <a:t> – předstih výstrahy FFI před překročením 3.SPA:   1h 50 minut</a:t>
            </a:r>
          </a:p>
        </p:txBody>
      </p:sp>
    </p:spTree>
    <p:extLst>
      <p:ext uri="{BB962C8B-B14F-4D97-AF65-F5344CB8AC3E}">
        <p14:creationId xmlns:p14="http://schemas.microsoft.com/office/powerpoint/2010/main" val="171624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Hlídková služba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034" y="1196612"/>
            <a:ext cx="3993133" cy="232801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556" y="1319625"/>
            <a:ext cx="4013848" cy="223331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52" y="3645024"/>
            <a:ext cx="3993133" cy="262789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556" y="3653200"/>
            <a:ext cx="4013849" cy="2611539"/>
          </a:xfrm>
          <a:prstGeom prst="rect">
            <a:avLst/>
          </a:prstGeom>
        </p:spPr>
      </p:pic>
      <p:sp>
        <p:nvSpPr>
          <p:cNvPr id="9" name="Zástupný symbol pro obsah 2"/>
          <p:cNvSpPr txBox="1">
            <a:spLocks/>
          </p:cNvSpPr>
          <p:nvPr/>
        </p:nvSpPr>
        <p:spPr>
          <a:xfrm>
            <a:off x="530741" y="1244509"/>
            <a:ext cx="2953009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ts val="750"/>
              </a:spcBef>
              <a:spcAft>
                <a:spcPts val="3300"/>
              </a:spcAft>
              <a:buFont typeface="Arial" panose="020B0604020202020204" pitchFamily="34" charset="0"/>
              <a:buNone/>
              <a:defRPr sz="1800" kern="1200" baseline="0">
                <a:solidFill>
                  <a:srgbClr val="023E88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570"/>
              </a:spcAft>
              <a:buFont typeface="Times New Roman" panose="02020603050405020304" pitchFamily="18" charset="0"/>
              <a:buChar char="‒"/>
              <a:defRPr sz="2000" kern="1200">
                <a:solidFill>
                  <a:srgbClr val="023E88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>
                <a:latin typeface="+mj-lt"/>
              </a:rPr>
              <a:t>Místa toku se zmenšenou kapacitou koryta.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>
                <a:latin typeface="+mj-lt"/>
              </a:rPr>
              <a:t>Místa, kde vznikají nejčastěji škody.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>
                <a:latin typeface="+mj-lt"/>
              </a:rPr>
              <a:t>Koryto toku nad obcí.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>
                <a:latin typeface="+mj-lt"/>
              </a:rPr>
              <a:t>Sypané hráz, kde hrozí jejich přelití nebo průsaky.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>
                <a:latin typeface="+mj-lt"/>
              </a:rPr>
              <a:t>Hlásné vodoměrné </a:t>
            </a:r>
            <a:r>
              <a:rPr lang="cs-CZ" dirty="0" smtClean="0">
                <a:latin typeface="+mj-lt"/>
              </a:rPr>
              <a:t>stanice.</a:t>
            </a:r>
            <a:endParaRPr lang="cs-CZ" dirty="0">
              <a:latin typeface="+mj-lt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>
                <a:latin typeface="+mj-lt"/>
              </a:rPr>
              <a:t>Kanalizace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cs-CZ" sz="16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609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62564" y="101457"/>
            <a:ext cx="10882274" cy="856929"/>
          </a:xfrm>
        </p:spPr>
        <p:txBody>
          <a:bodyPr>
            <a:normAutofit/>
          </a:bodyPr>
          <a:lstStyle/>
          <a:p>
            <a:r>
              <a:rPr lang="cs-CZ" dirty="0" smtClean="0"/>
              <a:t>Přívalová povodeň v červnu 2022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500514" y="2141517"/>
            <a:ext cx="6327006" cy="434713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4961734" y="4315086"/>
            <a:ext cx="2658266" cy="217385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961734" y="2141517"/>
            <a:ext cx="2658266" cy="217385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7439843" y="2140933"/>
            <a:ext cx="2658266" cy="2173851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439843" y="4314805"/>
            <a:ext cx="2658266" cy="2173851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556260" y="770033"/>
            <a:ext cx="2311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200" b="1" dirty="0" smtClean="0"/>
              <a:t>22:30</a:t>
            </a:r>
            <a:endParaRPr lang="cs-CZ" sz="7200" b="1" dirty="0"/>
          </a:p>
        </p:txBody>
      </p:sp>
      <p:sp>
        <p:nvSpPr>
          <p:cNvPr id="10" name="Rovnoramenný trojúhelník 9"/>
          <p:cNvSpPr/>
          <p:nvPr/>
        </p:nvSpPr>
        <p:spPr>
          <a:xfrm>
            <a:off x="7096943" y="2179906"/>
            <a:ext cx="342900" cy="280149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ovnoramenný trojúhelník 10"/>
          <p:cNvSpPr/>
          <p:nvPr/>
        </p:nvSpPr>
        <p:spPr>
          <a:xfrm>
            <a:off x="1544159" y="3456015"/>
            <a:ext cx="263236" cy="210877"/>
          </a:xfrm>
          <a:prstGeom prst="triangl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1780302" y="3561453"/>
            <a:ext cx="180000" cy="18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9737952" y="2229980"/>
            <a:ext cx="252000" cy="252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2306858" y="3487171"/>
            <a:ext cx="180000" cy="18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7137256" y="4353757"/>
            <a:ext cx="252000" cy="25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1454159" y="2370055"/>
            <a:ext cx="180000" cy="18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9737952" y="4396523"/>
            <a:ext cx="252000" cy="252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8" name="Skupina 17"/>
          <p:cNvGrpSpPr/>
          <p:nvPr/>
        </p:nvGrpSpPr>
        <p:grpSpPr>
          <a:xfrm>
            <a:off x="2399764" y="3274957"/>
            <a:ext cx="189411" cy="302214"/>
            <a:chOff x="11077293" y="3127988"/>
            <a:chExt cx="189411" cy="302214"/>
          </a:xfrm>
        </p:grpSpPr>
        <p:sp>
          <p:nvSpPr>
            <p:cNvPr id="19" name="Obdélník 18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Vlna 19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1865596" y="3324769"/>
            <a:ext cx="189411" cy="302214"/>
            <a:chOff x="11077293" y="3127988"/>
            <a:chExt cx="189411" cy="302214"/>
          </a:xfrm>
        </p:grpSpPr>
        <p:sp>
          <p:nvSpPr>
            <p:cNvPr id="22" name="Obdélník 21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Vlna 22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4" name="Skupina 23"/>
          <p:cNvGrpSpPr/>
          <p:nvPr/>
        </p:nvGrpSpPr>
        <p:grpSpPr>
          <a:xfrm>
            <a:off x="1534826" y="2152357"/>
            <a:ext cx="189411" cy="302214"/>
            <a:chOff x="11077293" y="3127988"/>
            <a:chExt cx="189411" cy="302214"/>
          </a:xfrm>
        </p:grpSpPr>
        <p:sp>
          <p:nvSpPr>
            <p:cNvPr id="25" name="Obdélník 24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Vlna 25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8" name="Obdélník 27"/>
          <p:cNvSpPr/>
          <p:nvPr/>
        </p:nvSpPr>
        <p:spPr>
          <a:xfrm>
            <a:off x="3431704" y="836712"/>
            <a:ext cx="6666405" cy="113365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cs-CZ" sz="2400" b="1" dirty="0" smtClean="0">
                <a:solidFill>
                  <a:schemeClr val="bg1"/>
                </a:solidFill>
              </a:rPr>
              <a:t>Brloh</a:t>
            </a:r>
            <a:r>
              <a:rPr lang="cs-CZ" sz="2400" dirty="0" smtClean="0">
                <a:solidFill>
                  <a:schemeClr val="bg1"/>
                </a:solidFill>
              </a:rPr>
              <a:t> – předstih výstrahy FFI před překročením 3.SPA:   1h 50 minut</a:t>
            </a:r>
          </a:p>
        </p:txBody>
      </p:sp>
    </p:spTree>
    <p:extLst>
      <p:ext uri="{BB962C8B-B14F-4D97-AF65-F5344CB8AC3E}">
        <p14:creationId xmlns:p14="http://schemas.microsoft.com/office/powerpoint/2010/main" val="362939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62564" y="101457"/>
            <a:ext cx="10882274" cy="856929"/>
          </a:xfrm>
        </p:spPr>
        <p:txBody>
          <a:bodyPr>
            <a:normAutofit/>
          </a:bodyPr>
          <a:lstStyle/>
          <a:p>
            <a:r>
              <a:rPr lang="cs-CZ" dirty="0" smtClean="0"/>
              <a:t>Přívalová povodeň v červnu 2022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500514" y="2141517"/>
            <a:ext cx="6327006" cy="434713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4961734" y="4315086"/>
            <a:ext cx="2658266" cy="217385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961734" y="2141517"/>
            <a:ext cx="2658266" cy="217385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7439843" y="2140933"/>
            <a:ext cx="2658266" cy="2173851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439843" y="4314805"/>
            <a:ext cx="2658266" cy="2173851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556260" y="770033"/>
            <a:ext cx="2311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200" b="1" dirty="0" smtClean="0"/>
              <a:t>22:40</a:t>
            </a:r>
            <a:endParaRPr lang="cs-CZ" sz="7200" b="1" dirty="0"/>
          </a:p>
        </p:txBody>
      </p:sp>
      <p:sp>
        <p:nvSpPr>
          <p:cNvPr id="10" name="Rovnoramenný trojúhelník 9"/>
          <p:cNvSpPr/>
          <p:nvPr/>
        </p:nvSpPr>
        <p:spPr>
          <a:xfrm>
            <a:off x="7096943" y="2179906"/>
            <a:ext cx="342900" cy="280149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ovnoramenný trojúhelník 10"/>
          <p:cNvSpPr/>
          <p:nvPr/>
        </p:nvSpPr>
        <p:spPr>
          <a:xfrm>
            <a:off x="1544159" y="3456015"/>
            <a:ext cx="263236" cy="210877"/>
          </a:xfrm>
          <a:prstGeom prst="triangl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1780302" y="3561453"/>
            <a:ext cx="180000" cy="18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9737952" y="2229980"/>
            <a:ext cx="252000" cy="252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2306858" y="3487171"/>
            <a:ext cx="180000" cy="18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7137256" y="4353757"/>
            <a:ext cx="252000" cy="25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1454159" y="2370055"/>
            <a:ext cx="180000" cy="18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9737952" y="4396523"/>
            <a:ext cx="252000" cy="252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8" name="Skupina 17"/>
          <p:cNvGrpSpPr/>
          <p:nvPr/>
        </p:nvGrpSpPr>
        <p:grpSpPr>
          <a:xfrm>
            <a:off x="2399764" y="3274957"/>
            <a:ext cx="189411" cy="302214"/>
            <a:chOff x="11077293" y="3127988"/>
            <a:chExt cx="189411" cy="302214"/>
          </a:xfrm>
        </p:grpSpPr>
        <p:sp>
          <p:nvSpPr>
            <p:cNvPr id="19" name="Obdélník 18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Vlna 19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1865596" y="3324769"/>
            <a:ext cx="189411" cy="302214"/>
            <a:chOff x="11077293" y="3127988"/>
            <a:chExt cx="189411" cy="302214"/>
          </a:xfrm>
        </p:grpSpPr>
        <p:sp>
          <p:nvSpPr>
            <p:cNvPr id="22" name="Obdélník 21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Vlna 22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4" name="Skupina 23"/>
          <p:cNvGrpSpPr/>
          <p:nvPr/>
        </p:nvGrpSpPr>
        <p:grpSpPr>
          <a:xfrm>
            <a:off x="1534826" y="2152357"/>
            <a:ext cx="189411" cy="302214"/>
            <a:chOff x="11077293" y="3127988"/>
            <a:chExt cx="189411" cy="302214"/>
          </a:xfrm>
        </p:grpSpPr>
        <p:sp>
          <p:nvSpPr>
            <p:cNvPr id="25" name="Obdélník 24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Vlna 25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7" name="Obdélník 26"/>
          <p:cNvSpPr/>
          <p:nvPr/>
        </p:nvSpPr>
        <p:spPr>
          <a:xfrm>
            <a:off x="3431704" y="836712"/>
            <a:ext cx="6666405" cy="113365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cs-CZ" sz="2400" b="1" dirty="0" smtClean="0">
                <a:solidFill>
                  <a:schemeClr val="bg1"/>
                </a:solidFill>
              </a:rPr>
              <a:t>Brloh</a:t>
            </a:r>
            <a:r>
              <a:rPr lang="cs-CZ" sz="2400" dirty="0" smtClean="0">
                <a:solidFill>
                  <a:schemeClr val="bg1"/>
                </a:solidFill>
              </a:rPr>
              <a:t> – předstih výstrahy FFI před překročením 3.SPA:   1h 50 minut</a:t>
            </a:r>
          </a:p>
        </p:txBody>
      </p:sp>
    </p:spTree>
    <p:extLst>
      <p:ext uri="{BB962C8B-B14F-4D97-AF65-F5344CB8AC3E}">
        <p14:creationId xmlns:p14="http://schemas.microsoft.com/office/powerpoint/2010/main" val="96737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62564" y="101457"/>
            <a:ext cx="10882274" cy="856929"/>
          </a:xfrm>
        </p:spPr>
        <p:txBody>
          <a:bodyPr>
            <a:normAutofit/>
          </a:bodyPr>
          <a:lstStyle/>
          <a:p>
            <a:r>
              <a:rPr lang="cs-CZ" dirty="0" smtClean="0"/>
              <a:t>Přívalová povodeň v červnu 2022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500514" y="2141517"/>
            <a:ext cx="6327006" cy="434713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4961734" y="4315086"/>
            <a:ext cx="2658266" cy="217385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961734" y="2141517"/>
            <a:ext cx="2658266" cy="217385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7439843" y="2140933"/>
            <a:ext cx="2658266" cy="2173851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439843" y="4314805"/>
            <a:ext cx="2658266" cy="2173851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556260" y="770033"/>
            <a:ext cx="2311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200" b="1" dirty="0" smtClean="0"/>
              <a:t>22:50</a:t>
            </a:r>
            <a:endParaRPr lang="cs-CZ" sz="7200" b="1" dirty="0"/>
          </a:p>
        </p:txBody>
      </p:sp>
      <p:sp>
        <p:nvSpPr>
          <p:cNvPr id="10" name="Rovnoramenný trojúhelník 9"/>
          <p:cNvSpPr/>
          <p:nvPr/>
        </p:nvSpPr>
        <p:spPr>
          <a:xfrm>
            <a:off x="7096943" y="2179906"/>
            <a:ext cx="342900" cy="280149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ovnoramenný trojúhelník 10"/>
          <p:cNvSpPr/>
          <p:nvPr/>
        </p:nvSpPr>
        <p:spPr>
          <a:xfrm>
            <a:off x="1544159" y="3456015"/>
            <a:ext cx="263236" cy="210877"/>
          </a:xfrm>
          <a:prstGeom prst="triangl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1780302" y="3561453"/>
            <a:ext cx="180000" cy="18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9737952" y="2229980"/>
            <a:ext cx="252000" cy="252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2306858" y="3487171"/>
            <a:ext cx="180000" cy="18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7137256" y="4353757"/>
            <a:ext cx="252000" cy="25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1454159" y="2370055"/>
            <a:ext cx="180000" cy="18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9737952" y="4396523"/>
            <a:ext cx="252000" cy="252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8" name="Skupina 17"/>
          <p:cNvGrpSpPr/>
          <p:nvPr/>
        </p:nvGrpSpPr>
        <p:grpSpPr>
          <a:xfrm>
            <a:off x="2394058" y="3274957"/>
            <a:ext cx="189411" cy="302214"/>
            <a:chOff x="11201875" y="3240120"/>
            <a:chExt cx="189411" cy="302214"/>
          </a:xfrm>
        </p:grpSpPr>
        <p:sp>
          <p:nvSpPr>
            <p:cNvPr id="19" name="Obdélník 18"/>
            <p:cNvSpPr/>
            <p:nvPr/>
          </p:nvSpPr>
          <p:spPr>
            <a:xfrm>
              <a:off x="11201875" y="3256393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Vlna 19"/>
            <p:cNvSpPr/>
            <p:nvPr/>
          </p:nvSpPr>
          <p:spPr>
            <a:xfrm>
              <a:off x="11201875" y="3240120"/>
              <a:ext cx="189411" cy="207672"/>
            </a:xfrm>
            <a:prstGeom prst="wave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1867557" y="3324769"/>
            <a:ext cx="189411" cy="302214"/>
            <a:chOff x="11201875" y="3240120"/>
            <a:chExt cx="189411" cy="302214"/>
          </a:xfrm>
        </p:grpSpPr>
        <p:sp>
          <p:nvSpPr>
            <p:cNvPr id="22" name="Obdélník 21"/>
            <p:cNvSpPr/>
            <p:nvPr/>
          </p:nvSpPr>
          <p:spPr>
            <a:xfrm>
              <a:off x="11201875" y="3256393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Vlna 22"/>
            <p:cNvSpPr/>
            <p:nvPr/>
          </p:nvSpPr>
          <p:spPr>
            <a:xfrm>
              <a:off x="11201875" y="3240120"/>
              <a:ext cx="189411" cy="207672"/>
            </a:xfrm>
            <a:prstGeom prst="wave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4" name="Skupina 23"/>
          <p:cNvGrpSpPr/>
          <p:nvPr/>
        </p:nvGrpSpPr>
        <p:grpSpPr>
          <a:xfrm>
            <a:off x="1533284" y="2145501"/>
            <a:ext cx="189411" cy="302214"/>
            <a:chOff x="11201875" y="3240120"/>
            <a:chExt cx="189411" cy="302214"/>
          </a:xfrm>
        </p:grpSpPr>
        <p:sp>
          <p:nvSpPr>
            <p:cNvPr id="25" name="Obdélník 24"/>
            <p:cNvSpPr/>
            <p:nvPr/>
          </p:nvSpPr>
          <p:spPr>
            <a:xfrm>
              <a:off x="11201875" y="3256393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Vlna 25"/>
            <p:cNvSpPr/>
            <p:nvPr/>
          </p:nvSpPr>
          <p:spPr>
            <a:xfrm>
              <a:off x="11201875" y="3240120"/>
              <a:ext cx="189411" cy="207672"/>
            </a:xfrm>
            <a:prstGeom prst="wave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8" name="Obdélník 27"/>
          <p:cNvSpPr/>
          <p:nvPr/>
        </p:nvSpPr>
        <p:spPr>
          <a:xfrm>
            <a:off x="3431704" y="836712"/>
            <a:ext cx="6666405" cy="11336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cs-CZ" sz="2400" dirty="0" smtClean="0">
                <a:solidFill>
                  <a:schemeClr val="tx1"/>
                </a:solidFill>
              </a:rPr>
              <a:t>Výstraha FFI má omezenou časovou platnost.</a:t>
            </a:r>
          </a:p>
          <a:p>
            <a:r>
              <a:rPr lang="cs-CZ" sz="2400" dirty="0" smtClean="0">
                <a:solidFill>
                  <a:schemeClr val="tx1"/>
                </a:solidFill>
              </a:rPr>
              <a:t>Výpočet postupu povodňové vlny je také prostorově omezený. </a:t>
            </a:r>
          </a:p>
        </p:txBody>
      </p:sp>
    </p:spTree>
    <p:extLst>
      <p:ext uri="{BB962C8B-B14F-4D97-AF65-F5344CB8AC3E}">
        <p14:creationId xmlns:p14="http://schemas.microsoft.com/office/powerpoint/2010/main" val="269973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62564" y="101457"/>
            <a:ext cx="10882274" cy="856929"/>
          </a:xfrm>
        </p:spPr>
        <p:txBody>
          <a:bodyPr>
            <a:normAutofit/>
          </a:bodyPr>
          <a:lstStyle/>
          <a:p>
            <a:r>
              <a:rPr lang="cs-CZ" dirty="0" smtClean="0"/>
              <a:t>Přívalová povodeň v červnu 2022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500514" y="2141517"/>
            <a:ext cx="6327006" cy="434713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4961734" y="4315086"/>
            <a:ext cx="2658266" cy="217385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961734" y="2141517"/>
            <a:ext cx="2658266" cy="217385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7439843" y="2140933"/>
            <a:ext cx="2658266" cy="2173851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439843" y="4314805"/>
            <a:ext cx="2658266" cy="2173851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556260" y="770033"/>
            <a:ext cx="2311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200" b="1" dirty="0" smtClean="0"/>
              <a:t>23:00</a:t>
            </a:r>
            <a:endParaRPr lang="cs-CZ" sz="7200" b="1" dirty="0"/>
          </a:p>
        </p:txBody>
      </p:sp>
      <p:sp>
        <p:nvSpPr>
          <p:cNvPr id="10" name="Rovnoramenný trojúhelník 9"/>
          <p:cNvSpPr/>
          <p:nvPr/>
        </p:nvSpPr>
        <p:spPr>
          <a:xfrm>
            <a:off x="7096943" y="2179906"/>
            <a:ext cx="342900" cy="280149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ovnoramenný trojúhelník 10"/>
          <p:cNvSpPr/>
          <p:nvPr/>
        </p:nvSpPr>
        <p:spPr>
          <a:xfrm>
            <a:off x="1544159" y="3456015"/>
            <a:ext cx="263236" cy="210877"/>
          </a:xfrm>
          <a:prstGeom prst="triangl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1780302" y="3561453"/>
            <a:ext cx="180000" cy="18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9737952" y="2229980"/>
            <a:ext cx="252000" cy="252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2306858" y="3487171"/>
            <a:ext cx="180000" cy="18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7137256" y="4353757"/>
            <a:ext cx="252000" cy="25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1454159" y="2370055"/>
            <a:ext cx="180000" cy="18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9737952" y="4396523"/>
            <a:ext cx="252000" cy="252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8" name="Skupina 17"/>
          <p:cNvGrpSpPr/>
          <p:nvPr/>
        </p:nvGrpSpPr>
        <p:grpSpPr>
          <a:xfrm>
            <a:off x="1867557" y="3324769"/>
            <a:ext cx="189411" cy="302214"/>
            <a:chOff x="11201875" y="3240120"/>
            <a:chExt cx="189411" cy="302214"/>
          </a:xfrm>
        </p:grpSpPr>
        <p:sp>
          <p:nvSpPr>
            <p:cNvPr id="19" name="Obdélník 18"/>
            <p:cNvSpPr/>
            <p:nvPr/>
          </p:nvSpPr>
          <p:spPr>
            <a:xfrm>
              <a:off x="11201875" y="3256393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Vlna 19"/>
            <p:cNvSpPr/>
            <p:nvPr/>
          </p:nvSpPr>
          <p:spPr>
            <a:xfrm>
              <a:off x="11201875" y="3240120"/>
              <a:ext cx="189411" cy="207672"/>
            </a:xfrm>
            <a:prstGeom prst="wave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1" name="Obdélník 20"/>
          <p:cNvSpPr/>
          <p:nvPr/>
        </p:nvSpPr>
        <p:spPr>
          <a:xfrm>
            <a:off x="3431704" y="836712"/>
            <a:ext cx="6666405" cy="11336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cs-CZ" sz="2400" dirty="0" smtClean="0">
                <a:solidFill>
                  <a:schemeClr val="tx1"/>
                </a:solidFill>
              </a:rPr>
              <a:t>Výstraha FFI má omezenou časovou platnost.</a:t>
            </a:r>
          </a:p>
          <a:p>
            <a:r>
              <a:rPr lang="cs-CZ" sz="2400" dirty="0" smtClean="0">
                <a:solidFill>
                  <a:schemeClr val="tx1"/>
                </a:solidFill>
              </a:rPr>
              <a:t>Výpočet postupu povodňové vlny je také prostorově omezený. </a:t>
            </a:r>
          </a:p>
        </p:txBody>
      </p:sp>
    </p:spTree>
    <p:extLst>
      <p:ext uri="{BB962C8B-B14F-4D97-AF65-F5344CB8AC3E}">
        <p14:creationId xmlns:p14="http://schemas.microsoft.com/office/powerpoint/2010/main" val="261264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62564" y="101457"/>
            <a:ext cx="10882274" cy="856929"/>
          </a:xfrm>
        </p:spPr>
        <p:txBody>
          <a:bodyPr>
            <a:normAutofit/>
          </a:bodyPr>
          <a:lstStyle/>
          <a:p>
            <a:r>
              <a:rPr lang="cs-CZ" dirty="0" smtClean="0"/>
              <a:t>Přívalová povodeň v červnu 2022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500514" y="2141517"/>
            <a:ext cx="6327006" cy="434713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4961734" y="4315086"/>
            <a:ext cx="2658266" cy="217385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961734" y="2141517"/>
            <a:ext cx="2658266" cy="217385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7439843" y="2140933"/>
            <a:ext cx="2658266" cy="2173851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439843" y="4314805"/>
            <a:ext cx="2658266" cy="2173851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556260" y="770033"/>
            <a:ext cx="2311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200" b="1" dirty="0" smtClean="0"/>
              <a:t>23:10</a:t>
            </a:r>
            <a:endParaRPr lang="cs-CZ" sz="7200" b="1" dirty="0"/>
          </a:p>
        </p:txBody>
      </p:sp>
      <p:sp>
        <p:nvSpPr>
          <p:cNvPr id="10" name="Rovnoramenný trojúhelník 9"/>
          <p:cNvSpPr/>
          <p:nvPr/>
        </p:nvSpPr>
        <p:spPr>
          <a:xfrm>
            <a:off x="7096943" y="2179906"/>
            <a:ext cx="342900" cy="280149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ovnoramenný trojúhelník 10"/>
          <p:cNvSpPr/>
          <p:nvPr/>
        </p:nvSpPr>
        <p:spPr>
          <a:xfrm>
            <a:off x="1544159" y="3456015"/>
            <a:ext cx="263236" cy="210877"/>
          </a:xfrm>
          <a:prstGeom prst="triangl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1780302" y="3561453"/>
            <a:ext cx="180000" cy="18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9737952" y="2229980"/>
            <a:ext cx="252000" cy="252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2306858" y="3487171"/>
            <a:ext cx="180000" cy="18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7137256" y="4353757"/>
            <a:ext cx="252000" cy="25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1454159" y="2370055"/>
            <a:ext cx="180000" cy="18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9737952" y="4396523"/>
            <a:ext cx="252000" cy="252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/>
          <p:cNvSpPr/>
          <p:nvPr/>
        </p:nvSpPr>
        <p:spPr>
          <a:xfrm>
            <a:off x="3431704" y="836712"/>
            <a:ext cx="6666405" cy="11336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cs-CZ" sz="2400" dirty="0" smtClean="0">
                <a:solidFill>
                  <a:schemeClr val="tx1"/>
                </a:solidFill>
              </a:rPr>
              <a:t>Výstraha FFI má omezenou časovou platnost.</a:t>
            </a:r>
          </a:p>
          <a:p>
            <a:r>
              <a:rPr lang="cs-CZ" sz="2400" dirty="0" smtClean="0">
                <a:solidFill>
                  <a:schemeClr val="tx1"/>
                </a:solidFill>
              </a:rPr>
              <a:t>Výpočet postupu povodňové vlny je také prostorově omezený. </a:t>
            </a:r>
          </a:p>
        </p:txBody>
      </p:sp>
    </p:spTree>
    <p:extLst>
      <p:ext uri="{BB962C8B-B14F-4D97-AF65-F5344CB8AC3E}">
        <p14:creationId xmlns:p14="http://schemas.microsoft.com/office/powerpoint/2010/main" val="348335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62564" y="101457"/>
            <a:ext cx="10882274" cy="856929"/>
          </a:xfrm>
        </p:spPr>
        <p:txBody>
          <a:bodyPr>
            <a:normAutofit/>
          </a:bodyPr>
          <a:lstStyle/>
          <a:p>
            <a:r>
              <a:rPr lang="cs-CZ" dirty="0" smtClean="0"/>
              <a:t>Přívalová povodeň v červnu 2022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500514" y="2141517"/>
            <a:ext cx="6327006" cy="434713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4961734" y="4315086"/>
            <a:ext cx="2658266" cy="217385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961734" y="2141517"/>
            <a:ext cx="2658266" cy="217385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7439843" y="2140933"/>
            <a:ext cx="2658266" cy="2173851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439843" y="4314805"/>
            <a:ext cx="2658266" cy="2173851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556260" y="770033"/>
            <a:ext cx="2311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200" b="1" dirty="0" smtClean="0"/>
              <a:t>23:20</a:t>
            </a:r>
            <a:endParaRPr lang="cs-CZ" sz="7200" b="1" dirty="0"/>
          </a:p>
        </p:txBody>
      </p:sp>
      <p:sp>
        <p:nvSpPr>
          <p:cNvPr id="10" name="Rovnoramenný trojúhelník 9"/>
          <p:cNvSpPr/>
          <p:nvPr/>
        </p:nvSpPr>
        <p:spPr>
          <a:xfrm>
            <a:off x="7096943" y="2179906"/>
            <a:ext cx="342900" cy="280149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ovnoramenný trojúhelník 10"/>
          <p:cNvSpPr/>
          <p:nvPr/>
        </p:nvSpPr>
        <p:spPr>
          <a:xfrm>
            <a:off x="1544159" y="3456015"/>
            <a:ext cx="263236" cy="210877"/>
          </a:xfrm>
          <a:prstGeom prst="triangl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1780302" y="3561453"/>
            <a:ext cx="180000" cy="18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9737952" y="2229980"/>
            <a:ext cx="252000" cy="252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2306858" y="3487171"/>
            <a:ext cx="180000" cy="18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7137256" y="4353757"/>
            <a:ext cx="252000" cy="25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1454159" y="2370055"/>
            <a:ext cx="180000" cy="18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9737952" y="4396523"/>
            <a:ext cx="252000" cy="252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/>
          <p:cNvSpPr/>
          <p:nvPr/>
        </p:nvSpPr>
        <p:spPr>
          <a:xfrm>
            <a:off x="3431704" y="836712"/>
            <a:ext cx="6666405" cy="11336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cs-CZ" sz="2400" dirty="0" smtClean="0">
                <a:solidFill>
                  <a:schemeClr val="tx1"/>
                </a:solidFill>
              </a:rPr>
              <a:t>Výstraha FFI má omezenou časovou platnost.</a:t>
            </a:r>
          </a:p>
          <a:p>
            <a:r>
              <a:rPr lang="cs-CZ" sz="2400" dirty="0" smtClean="0">
                <a:solidFill>
                  <a:schemeClr val="tx1"/>
                </a:solidFill>
              </a:rPr>
              <a:t>Výpočet postupu povodňové vlny je také prostorově omezený. </a:t>
            </a:r>
          </a:p>
        </p:txBody>
      </p:sp>
    </p:spTree>
    <p:extLst>
      <p:ext uri="{BB962C8B-B14F-4D97-AF65-F5344CB8AC3E}">
        <p14:creationId xmlns:p14="http://schemas.microsoft.com/office/powerpoint/2010/main" val="428324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62564" y="101457"/>
            <a:ext cx="10882274" cy="856929"/>
          </a:xfrm>
        </p:spPr>
        <p:txBody>
          <a:bodyPr>
            <a:normAutofit/>
          </a:bodyPr>
          <a:lstStyle/>
          <a:p>
            <a:r>
              <a:rPr lang="cs-CZ" dirty="0" smtClean="0"/>
              <a:t>Přívalová povodeň v červnu 2022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500514" y="2141517"/>
            <a:ext cx="6327006" cy="434713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4961734" y="4315086"/>
            <a:ext cx="2658266" cy="217385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961734" y="2141517"/>
            <a:ext cx="2658266" cy="217385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7439843" y="2140933"/>
            <a:ext cx="2658266" cy="2173851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439843" y="4314805"/>
            <a:ext cx="2658266" cy="2173851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556260" y="770033"/>
            <a:ext cx="2311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200" b="1" dirty="0" smtClean="0"/>
              <a:t>23:30</a:t>
            </a:r>
            <a:endParaRPr lang="cs-CZ" sz="7200" b="1" dirty="0"/>
          </a:p>
        </p:txBody>
      </p:sp>
      <p:sp>
        <p:nvSpPr>
          <p:cNvPr id="10" name="Rovnoramenný trojúhelník 9"/>
          <p:cNvSpPr/>
          <p:nvPr/>
        </p:nvSpPr>
        <p:spPr>
          <a:xfrm>
            <a:off x="7096943" y="2179906"/>
            <a:ext cx="342900" cy="280149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ovnoramenný trojúhelník 10"/>
          <p:cNvSpPr/>
          <p:nvPr/>
        </p:nvSpPr>
        <p:spPr>
          <a:xfrm>
            <a:off x="1544159" y="3456015"/>
            <a:ext cx="263236" cy="210877"/>
          </a:xfrm>
          <a:prstGeom prst="triangl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1780302" y="3561453"/>
            <a:ext cx="180000" cy="18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9737952" y="2229980"/>
            <a:ext cx="252000" cy="252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2306858" y="3487171"/>
            <a:ext cx="180000" cy="18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7137256" y="4353757"/>
            <a:ext cx="252000" cy="25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1454159" y="2370055"/>
            <a:ext cx="180000" cy="18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9737952" y="4396523"/>
            <a:ext cx="252000" cy="252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/>
          <p:cNvSpPr/>
          <p:nvPr/>
        </p:nvSpPr>
        <p:spPr>
          <a:xfrm>
            <a:off x="3431704" y="836712"/>
            <a:ext cx="6666405" cy="11336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cs-CZ" sz="2400" dirty="0" smtClean="0">
                <a:solidFill>
                  <a:schemeClr val="tx1"/>
                </a:solidFill>
              </a:rPr>
              <a:t>Výstraha FFI má omezenou časovou platnost.</a:t>
            </a:r>
          </a:p>
          <a:p>
            <a:r>
              <a:rPr lang="cs-CZ" sz="2400" dirty="0" smtClean="0">
                <a:solidFill>
                  <a:schemeClr val="tx1"/>
                </a:solidFill>
              </a:rPr>
              <a:t>Výpočet postupu povodňové vlny je také prostorově omezený. </a:t>
            </a:r>
          </a:p>
        </p:txBody>
      </p:sp>
    </p:spTree>
    <p:extLst>
      <p:ext uri="{BB962C8B-B14F-4D97-AF65-F5344CB8AC3E}">
        <p14:creationId xmlns:p14="http://schemas.microsoft.com/office/powerpoint/2010/main" val="86119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62564" y="101457"/>
            <a:ext cx="10882274" cy="856929"/>
          </a:xfrm>
        </p:spPr>
        <p:txBody>
          <a:bodyPr>
            <a:normAutofit/>
          </a:bodyPr>
          <a:lstStyle/>
          <a:p>
            <a:r>
              <a:rPr lang="cs-CZ" dirty="0" smtClean="0"/>
              <a:t>Přívalová povodeň v červnu 2022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500514" y="2141517"/>
            <a:ext cx="6327006" cy="434713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4961734" y="4315086"/>
            <a:ext cx="2658266" cy="217385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961734" y="2141517"/>
            <a:ext cx="2658266" cy="217385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7439843" y="2140933"/>
            <a:ext cx="2658266" cy="2173851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439843" y="4314805"/>
            <a:ext cx="2658266" cy="2173851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556260" y="770033"/>
            <a:ext cx="2311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200" b="1" dirty="0" smtClean="0"/>
              <a:t>23:40</a:t>
            </a:r>
            <a:endParaRPr lang="cs-CZ" sz="7200" b="1" dirty="0"/>
          </a:p>
        </p:txBody>
      </p:sp>
      <p:sp>
        <p:nvSpPr>
          <p:cNvPr id="10" name="Rovnoramenný trojúhelník 9"/>
          <p:cNvSpPr/>
          <p:nvPr/>
        </p:nvSpPr>
        <p:spPr>
          <a:xfrm>
            <a:off x="7096943" y="2179906"/>
            <a:ext cx="342900" cy="280149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ovnoramenný trojúhelník 10"/>
          <p:cNvSpPr/>
          <p:nvPr/>
        </p:nvSpPr>
        <p:spPr>
          <a:xfrm>
            <a:off x="1544159" y="3456015"/>
            <a:ext cx="263236" cy="210877"/>
          </a:xfrm>
          <a:prstGeom prst="triangl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1780302" y="3561453"/>
            <a:ext cx="180000" cy="18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9737952" y="2229980"/>
            <a:ext cx="252000" cy="252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2306858" y="3487171"/>
            <a:ext cx="180000" cy="18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7137256" y="4353757"/>
            <a:ext cx="252000" cy="25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1454159" y="2370055"/>
            <a:ext cx="180000" cy="18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9737952" y="4396523"/>
            <a:ext cx="252000" cy="252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/>
          <p:cNvSpPr/>
          <p:nvPr/>
        </p:nvSpPr>
        <p:spPr>
          <a:xfrm>
            <a:off x="3431704" y="836712"/>
            <a:ext cx="6666405" cy="11336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cs-CZ" sz="2400" dirty="0" smtClean="0">
                <a:solidFill>
                  <a:schemeClr val="tx1"/>
                </a:solidFill>
              </a:rPr>
              <a:t>Výstraha FFI má omezenou časovou platnost.</a:t>
            </a:r>
          </a:p>
          <a:p>
            <a:r>
              <a:rPr lang="cs-CZ" sz="2400" dirty="0" smtClean="0">
                <a:solidFill>
                  <a:schemeClr val="tx1"/>
                </a:solidFill>
              </a:rPr>
              <a:t>Výpočet postupu povodňové vlny je také prostorově omezený. </a:t>
            </a:r>
          </a:p>
        </p:txBody>
      </p:sp>
    </p:spTree>
    <p:extLst>
      <p:ext uri="{BB962C8B-B14F-4D97-AF65-F5344CB8AC3E}">
        <p14:creationId xmlns:p14="http://schemas.microsoft.com/office/powerpoint/2010/main" val="177214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62564" y="101457"/>
            <a:ext cx="10882274" cy="856929"/>
          </a:xfrm>
        </p:spPr>
        <p:txBody>
          <a:bodyPr>
            <a:normAutofit/>
          </a:bodyPr>
          <a:lstStyle/>
          <a:p>
            <a:r>
              <a:rPr lang="cs-CZ" dirty="0" smtClean="0"/>
              <a:t>Přívalová povodeň v červnu 2022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500514" y="2141517"/>
            <a:ext cx="6327006" cy="434713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4961734" y="4315086"/>
            <a:ext cx="2658266" cy="217385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961734" y="2141517"/>
            <a:ext cx="2658266" cy="217385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7439843" y="2140933"/>
            <a:ext cx="2658266" cy="2173851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439843" y="4314805"/>
            <a:ext cx="2658266" cy="2173851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556260" y="770033"/>
            <a:ext cx="2311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200" b="1" dirty="0" smtClean="0"/>
              <a:t>23:50</a:t>
            </a:r>
            <a:endParaRPr lang="cs-CZ" sz="7200" b="1" dirty="0"/>
          </a:p>
        </p:txBody>
      </p:sp>
      <p:sp>
        <p:nvSpPr>
          <p:cNvPr id="10" name="Rovnoramenný trojúhelník 9"/>
          <p:cNvSpPr/>
          <p:nvPr/>
        </p:nvSpPr>
        <p:spPr>
          <a:xfrm>
            <a:off x="7096943" y="2179906"/>
            <a:ext cx="342900" cy="280149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ovnoramenný trojúhelník 10"/>
          <p:cNvSpPr/>
          <p:nvPr/>
        </p:nvSpPr>
        <p:spPr>
          <a:xfrm>
            <a:off x="1544159" y="3456015"/>
            <a:ext cx="263236" cy="210877"/>
          </a:xfrm>
          <a:prstGeom prst="triangl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1780302" y="3561453"/>
            <a:ext cx="180000" cy="18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9737952" y="2229980"/>
            <a:ext cx="252000" cy="252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2306858" y="3487171"/>
            <a:ext cx="180000" cy="18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7137256" y="4353757"/>
            <a:ext cx="252000" cy="25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1454159" y="2370055"/>
            <a:ext cx="180000" cy="18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9737952" y="4396523"/>
            <a:ext cx="252000" cy="252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/>
          <p:cNvSpPr/>
          <p:nvPr/>
        </p:nvSpPr>
        <p:spPr>
          <a:xfrm>
            <a:off x="3431704" y="836712"/>
            <a:ext cx="6666405" cy="11336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cs-CZ" sz="2400" dirty="0" smtClean="0">
                <a:solidFill>
                  <a:schemeClr val="tx1"/>
                </a:solidFill>
              </a:rPr>
              <a:t>Výstraha FFI má omezenou časovou platnost.</a:t>
            </a:r>
          </a:p>
          <a:p>
            <a:r>
              <a:rPr lang="cs-CZ" sz="2400" dirty="0" smtClean="0">
                <a:solidFill>
                  <a:schemeClr val="tx1"/>
                </a:solidFill>
              </a:rPr>
              <a:t>Výpočet postupu povodňové vlny je také prostorově omezený. </a:t>
            </a:r>
          </a:p>
        </p:txBody>
      </p:sp>
    </p:spTree>
    <p:extLst>
      <p:ext uri="{BB962C8B-B14F-4D97-AF65-F5344CB8AC3E}">
        <p14:creationId xmlns:p14="http://schemas.microsoft.com/office/powerpoint/2010/main" val="1334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62564" y="101457"/>
            <a:ext cx="10882274" cy="856929"/>
          </a:xfrm>
        </p:spPr>
        <p:txBody>
          <a:bodyPr>
            <a:normAutofit/>
          </a:bodyPr>
          <a:lstStyle/>
          <a:p>
            <a:r>
              <a:rPr lang="cs-CZ" dirty="0" smtClean="0"/>
              <a:t>Přívalová povodeň v červnu 2022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500514" y="2141517"/>
            <a:ext cx="6327006" cy="434713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4961734" y="4315086"/>
            <a:ext cx="2658266" cy="217385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961734" y="2141517"/>
            <a:ext cx="2658266" cy="217385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7439843" y="2140933"/>
            <a:ext cx="2658266" cy="2173851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439843" y="4314805"/>
            <a:ext cx="2658266" cy="2173851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556260" y="770033"/>
            <a:ext cx="2311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200" b="1" dirty="0" smtClean="0"/>
              <a:t>00:00</a:t>
            </a:r>
            <a:endParaRPr lang="cs-CZ" sz="7200" b="1" dirty="0"/>
          </a:p>
        </p:txBody>
      </p:sp>
      <p:sp>
        <p:nvSpPr>
          <p:cNvPr id="10" name="Rovnoramenný trojúhelník 9"/>
          <p:cNvSpPr/>
          <p:nvPr/>
        </p:nvSpPr>
        <p:spPr>
          <a:xfrm>
            <a:off x="7096943" y="2179906"/>
            <a:ext cx="342900" cy="280149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ovnoramenný trojúhelník 10"/>
          <p:cNvSpPr/>
          <p:nvPr/>
        </p:nvSpPr>
        <p:spPr>
          <a:xfrm>
            <a:off x="1544159" y="3456015"/>
            <a:ext cx="263236" cy="210877"/>
          </a:xfrm>
          <a:prstGeom prst="triangl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1780302" y="3561453"/>
            <a:ext cx="180000" cy="18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9737952" y="2229980"/>
            <a:ext cx="252000" cy="252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2306858" y="3487171"/>
            <a:ext cx="180000" cy="18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7137256" y="4353757"/>
            <a:ext cx="252000" cy="25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1454159" y="2370055"/>
            <a:ext cx="180000" cy="18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9737952" y="4396523"/>
            <a:ext cx="252000" cy="252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/>
          <p:cNvSpPr/>
          <p:nvPr/>
        </p:nvSpPr>
        <p:spPr>
          <a:xfrm>
            <a:off x="3431704" y="836712"/>
            <a:ext cx="6666405" cy="11336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cs-CZ" sz="2400" dirty="0" smtClean="0">
                <a:solidFill>
                  <a:schemeClr val="tx1"/>
                </a:solidFill>
              </a:rPr>
              <a:t>Výstraha FFI má omezenou časovou platnost.</a:t>
            </a:r>
          </a:p>
          <a:p>
            <a:r>
              <a:rPr lang="cs-CZ" sz="2400" dirty="0" smtClean="0">
                <a:solidFill>
                  <a:schemeClr val="tx1"/>
                </a:solidFill>
              </a:rPr>
              <a:t>Výpočet postupu povodňové vlny je také prostorově omezený. </a:t>
            </a:r>
          </a:p>
        </p:txBody>
      </p:sp>
    </p:spTree>
    <p:extLst>
      <p:ext uri="{BB962C8B-B14F-4D97-AF65-F5344CB8AC3E}">
        <p14:creationId xmlns:p14="http://schemas.microsoft.com/office/powerpoint/2010/main" val="54063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Vyhlašování SPA</a:t>
            </a:r>
            <a:endParaRPr lang="cs-CZ" dirty="0"/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>
          <a:xfrm>
            <a:off x="1703512" y="1244509"/>
            <a:ext cx="9145016" cy="22564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ts val="750"/>
              </a:spcBef>
              <a:spcAft>
                <a:spcPts val="3300"/>
              </a:spcAft>
              <a:buFont typeface="Arial" panose="020B0604020202020204" pitchFamily="34" charset="0"/>
              <a:buNone/>
              <a:defRPr sz="1800" kern="1200" baseline="0">
                <a:solidFill>
                  <a:srgbClr val="023E88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570"/>
              </a:spcAft>
              <a:buFont typeface="Times New Roman" panose="02020603050405020304" pitchFamily="18" charset="0"/>
              <a:buChar char="‒"/>
              <a:defRPr sz="2000" kern="1200">
                <a:solidFill>
                  <a:srgbClr val="023E88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dirty="0" smtClean="0">
                <a:latin typeface="+mj-lt"/>
              </a:rPr>
              <a:t>1. SPA nastává při:</a:t>
            </a:r>
          </a:p>
          <a:p>
            <a:pPr marL="520700" lvl="1" indent="-342900">
              <a:spcBef>
                <a:spcPts val="600"/>
              </a:spcBef>
              <a:spcAft>
                <a:spcPts val="600"/>
              </a:spcAft>
            </a:pPr>
            <a:r>
              <a:rPr lang="cs-CZ" dirty="0">
                <a:latin typeface="+mj-lt"/>
              </a:rPr>
              <a:t>	</a:t>
            </a:r>
            <a:r>
              <a:rPr lang="cs-CZ" dirty="0" smtClean="0">
                <a:latin typeface="+mj-lt"/>
              </a:rPr>
              <a:t>vydání výstrahy ČHMÚ</a:t>
            </a:r>
          </a:p>
          <a:p>
            <a:pPr marL="520700" lvl="1" indent="-342900">
              <a:spcBef>
                <a:spcPts val="600"/>
              </a:spcBef>
              <a:spcAft>
                <a:spcPts val="600"/>
              </a:spcAft>
            </a:pPr>
            <a:r>
              <a:rPr lang="cs-CZ" dirty="0">
                <a:latin typeface="+mj-lt"/>
              </a:rPr>
              <a:t>	</a:t>
            </a:r>
            <a:r>
              <a:rPr lang="cs-CZ" dirty="0" smtClean="0">
                <a:latin typeface="+mj-lt"/>
              </a:rPr>
              <a:t>dosažení hladiny 1.SPA na hlásné vodoměrné stanici</a:t>
            </a:r>
          </a:p>
          <a:p>
            <a:pPr marL="520700" lvl="1" indent="-342900">
              <a:spcBef>
                <a:spcPts val="600"/>
              </a:spcBef>
              <a:spcAft>
                <a:spcPts val="600"/>
              </a:spcAft>
            </a:pPr>
            <a:r>
              <a:rPr lang="cs-CZ" dirty="0">
                <a:latin typeface="+mj-lt"/>
              </a:rPr>
              <a:t>	</a:t>
            </a:r>
            <a:r>
              <a:rPr lang="cs-CZ" dirty="0" smtClean="0">
                <a:latin typeface="+mj-lt"/>
              </a:rPr>
              <a:t>při intenzivním dešti, u kterého hrozí povrchový odtok  - </a:t>
            </a:r>
            <a:r>
              <a:rPr lang="cs-CZ" dirty="0" smtClean="0">
                <a:latin typeface="+mj-lt"/>
                <a:hlinkClick r:id="rId2"/>
              </a:rPr>
              <a:t>kritické úhrny </a:t>
            </a:r>
            <a:endParaRPr lang="cs-CZ" dirty="0" smtClean="0">
              <a:latin typeface="+mj-lt"/>
            </a:endParaRPr>
          </a:p>
          <a:p>
            <a:pPr marL="520700" lvl="1" indent="-342900">
              <a:spcBef>
                <a:spcPts val="600"/>
              </a:spcBef>
              <a:spcAft>
                <a:spcPts val="600"/>
              </a:spcAft>
            </a:pPr>
            <a:r>
              <a:rPr lang="cs-CZ" dirty="0">
                <a:latin typeface="+mj-lt"/>
              </a:rPr>
              <a:t>	</a:t>
            </a:r>
            <a:r>
              <a:rPr lang="cs-CZ" dirty="0" smtClean="0">
                <a:latin typeface="+mj-lt"/>
              </a:rPr>
              <a:t>při chodu ledové kaše, nebo ledových ker</a:t>
            </a:r>
          </a:p>
          <a:p>
            <a:pPr lvl="1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dirty="0">
                <a:latin typeface="+mj-lt"/>
              </a:rPr>
              <a:t>	</a:t>
            </a:r>
            <a:endParaRPr lang="cs-CZ" dirty="0" smtClean="0">
              <a:latin typeface="+mj-lt"/>
            </a:endParaRPr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cs-CZ" sz="1600" dirty="0" smtClean="0">
              <a:latin typeface="+mj-lt"/>
            </a:endParaRPr>
          </a:p>
        </p:txBody>
      </p:sp>
      <p:sp>
        <p:nvSpPr>
          <p:cNvPr id="2" name="Ovál 1"/>
          <p:cNvSpPr/>
          <p:nvPr/>
        </p:nvSpPr>
        <p:spPr>
          <a:xfrm>
            <a:off x="401506" y="1124744"/>
            <a:ext cx="1080120" cy="108012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5400" b="1" dirty="0" smtClean="0"/>
              <a:t>1</a:t>
            </a:r>
            <a:endParaRPr lang="cs-CZ" sz="2000" b="1" dirty="0"/>
          </a:p>
        </p:txBody>
      </p:sp>
      <p:sp>
        <p:nvSpPr>
          <p:cNvPr id="5" name="Ovál 4"/>
          <p:cNvSpPr/>
          <p:nvPr/>
        </p:nvSpPr>
        <p:spPr>
          <a:xfrm>
            <a:off x="443372" y="3941775"/>
            <a:ext cx="1080120" cy="108012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5400" b="1" dirty="0" smtClean="0"/>
              <a:t>2</a:t>
            </a:r>
            <a:endParaRPr lang="cs-CZ" sz="5400" b="1" dirty="0"/>
          </a:p>
        </p:txBody>
      </p:sp>
      <p:sp>
        <p:nvSpPr>
          <p:cNvPr id="6" name="Ovál 5"/>
          <p:cNvSpPr/>
          <p:nvPr/>
        </p:nvSpPr>
        <p:spPr>
          <a:xfrm>
            <a:off x="1703512" y="3936961"/>
            <a:ext cx="1080120" cy="10801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5400" b="1" dirty="0" smtClean="0"/>
              <a:t>3</a:t>
            </a:r>
            <a:endParaRPr lang="cs-CZ" sz="5400" b="1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3071664" y="4212867"/>
            <a:ext cx="5277722" cy="5283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ts val="750"/>
              </a:spcBef>
              <a:spcAft>
                <a:spcPts val="3300"/>
              </a:spcAft>
              <a:buFont typeface="Arial" panose="020B0604020202020204" pitchFamily="34" charset="0"/>
              <a:buNone/>
              <a:defRPr sz="1800" kern="1200" baseline="0">
                <a:solidFill>
                  <a:srgbClr val="023E88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570"/>
              </a:spcAft>
              <a:buFont typeface="Times New Roman" panose="02020603050405020304" pitchFamily="18" charset="0"/>
              <a:buChar char="‒"/>
              <a:defRPr sz="2000" kern="1200">
                <a:solidFill>
                  <a:srgbClr val="023E88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000" dirty="0" smtClean="0">
                <a:latin typeface="+mj-lt"/>
              </a:rPr>
              <a:t>2. </a:t>
            </a:r>
            <a:r>
              <a:rPr lang="en-US" sz="2000" dirty="0" smtClean="0">
                <a:latin typeface="+mj-lt"/>
              </a:rPr>
              <a:t>a </a:t>
            </a:r>
            <a:r>
              <a:rPr lang="cs-CZ" sz="2000" dirty="0" smtClean="0">
                <a:latin typeface="+mj-lt"/>
              </a:rPr>
              <a:t>3. SPA vyhlašují povodňové orgány</a:t>
            </a:r>
          </a:p>
          <a:p>
            <a:pPr lvl="1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dirty="0">
                <a:latin typeface="+mj-lt"/>
              </a:rPr>
              <a:t>	</a:t>
            </a:r>
            <a:endParaRPr lang="cs-CZ" dirty="0" smtClean="0">
              <a:latin typeface="+mj-lt"/>
            </a:endParaRPr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cs-CZ" sz="2000" dirty="0" smtClean="0">
              <a:latin typeface="+mj-lt"/>
            </a:endParaRPr>
          </a:p>
        </p:txBody>
      </p:sp>
      <p:sp>
        <p:nvSpPr>
          <p:cNvPr id="8" name="Ovál 7"/>
          <p:cNvSpPr/>
          <p:nvPr/>
        </p:nvSpPr>
        <p:spPr>
          <a:xfrm>
            <a:off x="1325470" y="5412668"/>
            <a:ext cx="756084" cy="759118"/>
          </a:xfrm>
          <a:prstGeom prst="ellipse">
            <a:avLst/>
          </a:prstGeom>
          <a:solidFill>
            <a:srgbClr val="CC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5400" b="1" dirty="0"/>
          </a:p>
        </p:txBody>
      </p:sp>
      <p:sp>
        <p:nvSpPr>
          <p:cNvPr id="11" name="Zástupný symbol pro obsah 2"/>
          <p:cNvSpPr txBox="1">
            <a:spLocks/>
          </p:cNvSpPr>
          <p:nvPr/>
        </p:nvSpPr>
        <p:spPr>
          <a:xfrm>
            <a:off x="2423592" y="5528073"/>
            <a:ext cx="6192688" cy="5283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ts val="750"/>
              </a:spcBef>
              <a:spcAft>
                <a:spcPts val="3300"/>
              </a:spcAft>
              <a:buFont typeface="Arial" panose="020B0604020202020204" pitchFamily="34" charset="0"/>
              <a:buNone/>
              <a:defRPr sz="1800" kern="1200" baseline="0">
                <a:solidFill>
                  <a:srgbClr val="023E88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570"/>
              </a:spcAft>
              <a:buFont typeface="Times New Roman" panose="02020603050405020304" pitchFamily="18" charset="0"/>
              <a:buChar char="‒"/>
              <a:defRPr sz="2000" kern="1200">
                <a:solidFill>
                  <a:srgbClr val="023E88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000" i="1" dirty="0" smtClean="0">
                <a:latin typeface="+mj-lt"/>
              </a:rPr>
              <a:t>Q50 – povodeň s padesátiletou dobou opakování</a:t>
            </a:r>
          </a:p>
          <a:p>
            <a:pPr lvl="1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i="1" dirty="0">
                <a:latin typeface="+mj-lt"/>
              </a:rPr>
              <a:t>	</a:t>
            </a:r>
            <a:endParaRPr lang="cs-CZ" i="1" dirty="0" smtClean="0">
              <a:latin typeface="+mj-lt"/>
            </a:endParaRPr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cs-CZ" sz="2000" i="1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2023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06968" y="1052736"/>
            <a:ext cx="8481519" cy="5512781"/>
          </a:xfrm>
          <a:prstGeom prst="rect">
            <a:avLst/>
          </a:prstGeom>
        </p:spPr>
      </p:pic>
      <p:sp>
        <p:nvSpPr>
          <p:cNvPr id="8" name="Nadpis 2"/>
          <p:cNvSpPr>
            <a:spLocks noGrp="1"/>
          </p:cNvSpPr>
          <p:nvPr>
            <p:ph type="title"/>
          </p:nvPr>
        </p:nvSpPr>
        <p:spPr>
          <a:xfrm>
            <a:off x="562564" y="101457"/>
            <a:ext cx="10882274" cy="856929"/>
          </a:xfrm>
        </p:spPr>
        <p:txBody>
          <a:bodyPr>
            <a:normAutofit/>
          </a:bodyPr>
          <a:lstStyle/>
          <a:p>
            <a:r>
              <a:rPr lang="cs-CZ" dirty="0" smtClean="0"/>
              <a:t>Přívalová povodeň v červnu 2022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631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06968" y="1052736"/>
            <a:ext cx="8409511" cy="5424096"/>
          </a:xfrm>
          <a:prstGeom prst="rect">
            <a:avLst/>
          </a:prstGeom>
        </p:spPr>
      </p:pic>
      <p:sp>
        <p:nvSpPr>
          <p:cNvPr id="8" name="Nadpis 2"/>
          <p:cNvSpPr>
            <a:spLocks noGrp="1"/>
          </p:cNvSpPr>
          <p:nvPr>
            <p:ph type="title"/>
          </p:nvPr>
        </p:nvSpPr>
        <p:spPr>
          <a:xfrm>
            <a:off x="562564" y="101457"/>
            <a:ext cx="10882274" cy="856929"/>
          </a:xfrm>
        </p:spPr>
        <p:txBody>
          <a:bodyPr>
            <a:normAutofit/>
          </a:bodyPr>
          <a:lstStyle/>
          <a:p>
            <a:r>
              <a:rPr lang="cs-CZ" dirty="0" smtClean="0"/>
              <a:t>Přívalová povodeň v červnu 2022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8604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544" y="1052736"/>
            <a:ext cx="8352928" cy="5512781"/>
          </a:xfrm>
          <a:prstGeom prst="rect">
            <a:avLst/>
          </a:prstGeom>
        </p:spPr>
      </p:pic>
      <p:sp>
        <p:nvSpPr>
          <p:cNvPr id="8" name="Nadpis 2"/>
          <p:cNvSpPr>
            <a:spLocks noGrp="1"/>
          </p:cNvSpPr>
          <p:nvPr>
            <p:ph type="title"/>
          </p:nvPr>
        </p:nvSpPr>
        <p:spPr>
          <a:xfrm>
            <a:off x="562564" y="101457"/>
            <a:ext cx="10882274" cy="856929"/>
          </a:xfrm>
        </p:spPr>
        <p:txBody>
          <a:bodyPr>
            <a:normAutofit/>
          </a:bodyPr>
          <a:lstStyle/>
          <a:p>
            <a:r>
              <a:rPr lang="cs-CZ" dirty="0" smtClean="0"/>
              <a:t>Přívalová povodeň v červnu 2022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868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138" y="2075047"/>
            <a:ext cx="6157093" cy="3984002"/>
          </a:xfrm>
          <a:prstGeom prst="rect">
            <a:avLst/>
          </a:prstGeom>
        </p:spPr>
      </p:pic>
      <p:sp>
        <p:nvSpPr>
          <p:cNvPr id="5" name="Nadpis 2"/>
          <p:cNvSpPr>
            <a:spLocks noGrp="1"/>
          </p:cNvSpPr>
          <p:nvPr>
            <p:ph type="title"/>
          </p:nvPr>
        </p:nvSpPr>
        <p:spPr>
          <a:xfrm>
            <a:off x="562564" y="101457"/>
            <a:ext cx="10882274" cy="856929"/>
          </a:xfrm>
        </p:spPr>
        <p:txBody>
          <a:bodyPr>
            <a:normAutofit/>
          </a:bodyPr>
          <a:lstStyle/>
          <a:p>
            <a:r>
              <a:rPr lang="cs-CZ" dirty="0" smtClean="0"/>
              <a:t>Přívalová povodeň v červnu 2022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2060848"/>
            <a:ext cx="6036532" cy="3984002"/>
          </a:xfrm>
          <a:prstGeom prst="rect">
            <a:avLst/>
          </a:prstGeom>
        </p:spPr>
      </p:pic>
      <p:sp>
        <p:nvSpPr>
          <p:cNvPr id="7" name="Zástupný symbol pro obsah 2"/>
          <p:cNvSpPr txBox="1">
            <a:spLocks/>
          </p:cNvSpPr>
          <p:nvPr/>
        </p:nvSpPr>
        <p:spPr>
          <a:xfrm>
            <a:off x="263352" y="958386"/>
            <a:ext cx="10893851" cy="816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ts val="750"/>
              </a:spcBef>
              <a:spcAft>
                <a:spcPts val="3300"/>
              </a:spcAft>
              <a:buFont typeface="Arial" panose="020B0604020202020204" pitchFamily="34" charset="0"/>
              <a:buNone/>
              <a:defRPr sz="1800" kern="1200" baseline="0">
                <a:solidFill>
                  <a:srgbClr val="023E88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570"/>
              </a:spcAft>
              <a:buFont typeface="Times New Roman" panose="02020603050405020304" pitchFamily="18" charset="0"/>
              <a:buChar char="‒"/>
              <a:defRPr sz="2000" kern="1200">
                <a:solidFill>
                  <a:srgbClr val="023E88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dirty="0" smtClean="0">
                <a:latin typeface="+mj-lt"/>
              </a:rPr>
              <a:t>Nejistotu hydrologické předpovědi lze odhadnout podle rozptylu předpovědí s různými vstupy / nastavení modelu, kontinuity předpovědi, zkušenosti s daným typem situace.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cs-CZ" sz="1600" dirty="0" smtClean="0">
              <a:latin typeface="+mj-lt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887148" y="1742798"/>
            <a:ext cx="5040990" cy="3435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Český Krumlov předpovědi 29.6.2022 </a:t>
            </a:r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6568702" y="1731453"/>
            <a:ext cx="5040990" cy="3435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Český Krumlov předpovědi 14.4.2023 </a:t>
            </a:r>
            <a:endParaRPr lang="cs-CZ" dirty="0"/>
          </a:p>
        </p:txBody>
      </p:sp>
      <p:sp>
        <p:nvSpPr>
          <p:cNvPr id="2" name="Ovál 1">
            <a:hlinkClick r:id="rId4"/>
          </p:cNvPr>
          <p:cNvSpPr/>
          <p:nvPr/>
        </p:nvSpPr>
        <p:spPr>
          <a:xfrm>
            <a:off x="10416480" y="101456"/>
            <a:ext cx="1584176" cy="9512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smtClean="0"/>
              <a:t>Web předpovědi pro odborníky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61174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 bwMode="auto">
          <a:xfrm>
            <a:off x="695400" y="1052736"/>
            <a:ext cx="9266897" cy="167322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dirty="0" smtClean="0">
                <a:sym typeface="Wingdings" panose="05000000000000000000" pitchFamily="2" charset="2"/>
              </a:rPr>
              <a:t>Pravděpodobnostní předpovědi jsou výzvou nejen pro předpovědní službu, ale i pro uživatele předpovědí …..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cs-CZ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Předpovědní povodňová služba – VÝSTRAHY</a:t>
            </a:r>
            <a:endParaRPr lang="cs-CZ" dirty="0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520594" y="1340768"/>
            <a:ext cx="10873890" cy="9278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ts val="750"/>
              </a:spcBef>
              <a:spcAft>
                <a:spcPts val="3300"/>
              </a:spcAft>
              <a:buFont typeface="Arial" panose="020B0604020202020204" pitchFamily="34" charset="0"/>
              <a:buNone/>
              <a:defRPr sz="1800" kern="1200" baseline="0">
                <a:solidFill>
                  <a:srgbClr val="023E88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570"/>
              </a:spcAft>
              <a:buFont typeface="Times New Roman" panose="02020603050405020304" pitchFamily="18" charset="0"/>
              <a:buChar char="‒"/>
              <a:defRPr sz="2000" kern="1200">
                <a:solidFill>
                  <a:srgbClr val="023E88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cs-CZ" sz="2400" dirty="0" smtClean="0">
                <a:latin typeface="+mj-lt"/>
              </a:rPr>
              <a:t>Výstraha slouží k aktivaci civilních složek i veřejnosti. Mají za úkor varovat dřív než živel udeří.</a:t>
            </a:r>
            <a:endParaRPr lang="cs-CZ" sz="2400" dirty="0">
              <a:latin typeface="+mj-lt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2617082"/>
            <a:ext cx="5760640" cy="34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6773489" y="2581382"/>
            <a:ext cx="3482043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14387F"/>
                </a:solidFill>
              </a:rPr>
              <a:t>Spolehlivost předpovědi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14387F"/>
                </a:solidFill>
              </a:rPr>
              <a:t>Riziko mimořádné události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14387F"/>
                </a:solidFill>
              </a:rPr>
              <a:t>Dopady</a:t>
            </a:r>
            <a:endParaRPr lang="cs-CZ" sz="2000" dirty="0">
              <a:solidFill>
                <a:srgbClr val="14387F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6773489" y="4077072"/>
            <a:ext cx="5083152" cy="224676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14387F"/>
                </a:solidFill>
              </a:rPr>
              <a:t>Minimalizovat epizody, které způsobily škody a nebylo před nimi varováno při zachování malého počtu falešných alarmů.</a:t>
            </a:r>
          </a:p>
          <a:p>
            <a:endParaRPr lang="cs-CZ" sz="2000" dirty="0">
              <a:solidFill>
                <a:srgbClr val="14387F"/>
              </a:solidFill>
            </a:endParaRPr>
          </a:p>
          <a:p>
            <a:r>
              <a:rPr lang="cs-CZ" sz="2000" dirty="0" smtClean="0">
                <a:solidFill>
                  <a:srgbClr val="14387F"/>
                </a:solidFill>
              </a:rPr>
              <a:t>Dosáhnout co nejlepší shody mezi intenzitou výstrahy a nebezpečností pozorovaného jevu</a:t>
            </a:r>
            <a:endParaRPr lang="cs-CZ" sz="2000" dirty="0">
              <a:solidFill>
                <a:srgbClr val="14387F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6773489" y="2228592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smtClean="0">
                <a:solidFill>
                  <a:srgbClr val="14387F"/>
                </a:solidFill>
              </a:rPr>
              <a:t>Kritéria pro vydání</a:t>
            </a:r>
            <a:endParaRPr lang="cs-CZ" i="1" dirty="0">
              <a:solidFill>
                <a:srgbClr val="14387F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6773488" y="3725133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smtClean="0">
                <a:solidFill>
                  <a:srgbClr val="14387F"/>
                </a:solidFill>
              </a:rPr>
              <a:t>Cíle předpovědní služby</a:t>
            </a:r>
            <a:endParaRPr lang="cs-CZ" i="1" dirty="0">
              <a:solidFill>
                <a:srgbClr val="1438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76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Výstrahy – šíření</a:t>
            </a: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694719" y="1421020"/>
            <a:ext cx="5329273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ts val="750"/>
              </a:spcBef>
              <a:spcAft>
                <a:spcPts val="3300"/>
              </a:spcAft>
              <a:buFont typeface="Arial" panose="020B0604020202020204" pitchFamily="34" charset="0"/>
              <a:buNone/>
              <a:defRPr sz="1800" kern="1200" baseline="0">
                <a:solidFill>
                  <a:srgbClr val="023E88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570"/>
              </a:spcAft>
              <a:buFont typeface="Times New Roman" panose="02020603050405020304" pitchFamily="18" charset="0"/>
              <a:buChar char="‒"/>
              <a:defRPr sz="2000" kern="1200">
                <a:solidFill>
                  <a:srgbClr val="023E88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Primární distribuční kanál je zajišťován IZS (</a:t>
            </a:r>
            <a:r>
              <a:rPr lang="cs-CZ" sz="2400" dirty="0" smtClean="0">
                <a:latin typeface="+mj-lt"/>
              </a:rPr>
              <a:t>HZS)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cs-CZ" sz="2400" dirty="0" smtClean="0">
                <a:latin typeface="+mj-lt"/>
              </a:rPr>
              <a:t>CAP – cílená distribuce</a:t>
            </a:r>
            <a:endParaRPr lang="cs-CZ" sz="2400" dirty="0">
              <a:latin typeface="+mj-lt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/>
          <a:srcRect l="20725" t="8262" r="21198" b="4239"/>
          <a:stretch/>
        </p:blipFill>
        <p:spPr>
          <a:xfrm>
            <a:off x="6631406" y="2338990"/>
            <a:ext cx="4392488" cy="3722446"/>
          </a:xfrm>
          <a:prstGeom prst="rect">
            <a:avLst/>
          </a:prstGeom>
        </p:spPr>
      </p:pic>
      <p:pic>
        <p:nvPicPr>
          <p:cNvPr id="15" name="Zástupný symbol pro obsah 1"/>
          <p:cNvPicPr>
            <a:picLocks noChangeAspect="1"/>
          </p:cNvPicPr>
          <p:nvPr/>
        </p:nvPicPr>
        <p:blipFill rotWithShape="1">
          <a:blip r:embed="rId3"/>
          <a:srcRect l="25686" t="9038" r="26840" b="11529"/>
          <a:stretch/>
        </p:blipFill>
        <p:spPr bwMode="auto">
          <a:xfrm>
            <a:off x="9560378" y="3429000"/>
            <a:ext cx="2326267" cy="2189427"/>
          </a:xfrm>
          <a:prstGeom prst="rect">
            <a:avLst/>
          </a:prstGeom>
        </p:spPr>
      </p:pic>
      <p:sp>
        <p:nvSpPr>
          <p:cNvPr id="9" name="Zástupný symbol pro obsah 2"/>
          <p:cNvSpPr txBox="1">
            <a:spLocks/>
          </p:cNvSpPr>
          <p:nvPr/>
        </p:nvSpPr>
        <p:spPr>
          <a:xfrm>
            <a:off x="6600055" y="1407261"/>
            <a:ext cx="4817961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ts val="750"/>
              </a:spcBef>
              <a:spcAft>
                <a:spcPts val="3300"/>
              </a:spcAft>
              <a:buFont typeface="Arial" panose="020B0604020202020204" pitchFamily="34" charset="0"/>
              <a:buNone/>
              <a:defRPr sz="1800" kern="1200" baseline="0">
                <a:solidFill>
                  <a:srgbClr val="023E88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570"/>
              </a:spcAft>
              <a:buFont typeface="Times New Roman" panose="02020603050405020304" pitchFamily="18" charset="0"/>
              <a:buChar char="‒"/>
              <a:defRPr sz="2000" kern="1200">
                <a:solidFill>
                  <a:srgbClr val="023E88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+mj-lt"/>
              </a:rPr>
              <a:t>Web </a:t>
            </a:r>
            <a:r>
              <a:rPr lang="cs-CZ" sz="2400" dirty="0">
                <a:latin typeface="+mj-lt"/>
              </a:rPr>
              <a:t>ČHMÚ – </a:t>
            </a:r>
            <a:r>
              <a:rPr lang="cs-CZ" sz="2400" u="sng" dirty="0">
                <a:latin typeface="+mj-lt"/>
              </a:rPr>
              <a:t>www.chmi.cz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182" y="3119445"/>
            <a:ext cx="5870345" cy="280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3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Výstrahy – mobilní aplikace pro veřejnost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Aft>
                <a:spcPts val="1200"/>
              </a:spcAft>
            </a:pPr>
            <a:endParaRPr lang="cs-CZ" sz="2400" dirty="0"/>
          </a:p>
          <a:p>
            <a:pPr marL="457200" indent="-457200">
              <a:spcAft>
                <a:spcPts val="1200"/>
              </a:spcAft>
              <a:buFont typeface="+mj-lt"/>
              <a:buAutoNum type="arabicParenR"/>
            </a:pPr>
            <a:endParaRPr lang="cs-CZ" sz="2400" dirty="0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694719" y="1421020"/>
            <a:ext cx="6049354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ts val="750"/>
              </a:spcBef>
              <a:spcAft>
                <a:spcPts val="3300"/>
              </a:spcAft>
              <a:buFont typeface="Arial" panose="020B0604020202020204" pitchFamily="34" charset="0"/>
              <a:buNone/>
              <a:defRPr sz="1800" kern="1200" baseline="0">
                <a:solidFill>
                  <a:srgbClr val="023E88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570"/>
              </a:spcAft>
              <a:buFont typeface="Times New Roman" panose="02020603050405020304" pitchFamily="18" charset="0"/>
              <a:buChar char="‒"/>
              <a:defRPr sz="2000" kern="1200">
                <a:solidFill>
                  <a:srgbClr val="023E88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Mobilní aplikace ČHMÚ (ČHMÚ+) </a:t>
            </a:r>
          </a:p>
          <a:p>
            <a:pPr marL="635000" lvl="1" indent="-4572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200" dirty="0">
                <a:latin typeface="+mj-lt"/>
              </a:rPr>
              <a:t>Výstrahy</a:t>
            </a:r>
          </a:p>
          <a:p>
            <a:pPr marL="635000" lvl="1" indent="-4572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200" dirty="0">
                <a:latin typeface="+mj-lt"/>
              </a:rPr>
              <a:t>Počasí</a:t>
            </a:r>
          </a:p>
          <a:p>
            <a:pPr marL="635000" lvl="1" indent="-4572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200" dirty="0">
                <a:latin typeface="+mj-lt"/>
              </a:rPr>
              <a:t>Meteorologický radar</a:t>
            </a:r>
          </a:p>
          <a:p>
            <a:pPr marL="635000" lvl="1" indent="-4572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200" dirty="0">
                <a:latin typeface="+mj-lt"/>
              </a:rPr>
              <a:t>Stavy vodních toků</a:t>
            </a:r>
          </a:p>
          <a:p>
            <a:pPr marL="635000" lvl="1" indent="-4572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200" dirty="0">
                <a:latin typeface="+mj-lt"/>
              </a:rPr>
              <a:t>Mnoho dalšího</a:t>
            </a:r>
          </a:p>
          <a:p>
            <a:pPr marL="457200" indent="-4572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dirty="0" err="1">
                <a:latin typeface="+mj-lt"/>
              </a:rPr>
              <a:t>Munipolis</a:t>
            </a:r>
            <a:r>
              <a:rPr lang="cs-CZ" sz="2400" dirty="0">
                <a:latin typeface="+mj-lt"/>
              </a:rPr>
              <a:t>, v budoucnu Záchranka </a:t>
            </a:r>
            <a:br>
              <a:rPr lang="cs-CZ" sz="2400" dirty="0">
                <a:latin typeface="+mj-lt"/>
              </a:rPr>
            </a:br>
            <a:r>
              <a:rPr lang="cs-CZ" sz="2400" dirty="0">
                <a:latin typeface="+mj-lt"/>
              </a:rPr>
              <a:t>a další…</a:t>
            </a:r>
          </a:p>
        </p:txBody>
      </p:sp>
      <p:grpSp>
        <p:nvGrpSpPr>
          <p:cNvPr id="17" name="Skupina 16"/>
          <p:cNvGrpSpPr/>
          <p:nvPr/>
        </p:nvGrpSpPr>
        <p:grpSpPr>
          <a:xfrm>
            <a:off x="7320136" y="1444148"/>
            <a:ext cx="1800200" cy="3528392"/>
            <a:chOff x="7176120" y="1772816"/>
            <a:chExt cx="1800200" cy="3528392"/>
          </a:xfrm>
        </p:grpSpPr>
        <p:pic>
          <p:nvPicPr>
            <p:cNvPr id="12" name="Obrázek 11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7276376" y="2128861"/>
              <a:ext cx="1536147" cy="2746126"/>
            </a:xfrm>
            <a:prstGeom prst="rect">
              <a:avLst/>
            </a:prstGeom>
          </p:spPr>
        </p:pic>
        <p:pic>
          <p:nvPicPr>
            <p:cNvPr id="13" name="Obrázek 12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7176120" y="1772816"/>
              <a:ext cx="1800200" cy="3528392"/>
            </a:xfrm>
            <a:prstGeom prst="rect">
              <a:avLst/>
            </a:prstGeom>
          </p:spPr>
        </p:pic>
      </p:grpSp>
      <p:grpSp>
        <p:nvGrpSpPr>
          <p:cNvPr id="16" name="Skupina 15"/>
          <p:cNvGrpSpPr/>
          <p:nvPr/>
        </p:nvGrpSpPr>
        <p:grpSpPr>
          <a:xfrm>
            <a:off x="9238251" y="2348880"/>
            <a:ext cx="1800200" cy="3528392"/>
            <a:chOff x="9484512" y="1739981"/>
            <a:chExt cx="1800200" cy="3528392"/>
          </a:xfrm>
        </p:grpSpPr>
        <p:pic>
          <p:nvPicPr>
            <p:cNvPr id="14" name="Obrázek 13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88101" y="2111867"/>
              <a:ext cx="1593022" cy="2685285"/>
            </a:xfrm>
            <a:prstGeom prst="rect">
              <a:avLst/>
            </a:prstGeom>
          </p:spPr>
        </p:pic>
        <p:pic>
          <p:nvPicPr>
            <p:cNvPr id="15" name="Obrázek 14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9484512" y="1739981"/>
              <a:ext cx="1800200" cy="35283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76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Kancelář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CHMU-prezentace-format-16_9 (3)</Template>
  <TotalTime>3749</TotalTime>
  <Words>1718</Words>
  <Application>Microsoft Office PowerPoint</Application>
  <DocSecurity>0</DocSecurity>
  <PresentationFormat>Širokoúhlá obrazovka</PresentationFormat>
  <Paragraphs>261</Paragraphs>
  <Slides>64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64</vt:i4>
      </vt:variant>
    </vt:vector>
  </HeadingPairs>
  <TitlesOfParts>
    <vt:vector size="69" baseType="lpstr">
      <vt:lpstr>Arial</vt:lpstr>
      <vt:lpstr>Calibri</vt:lpstr>
      <vt:lpstr>Times New Roman</vt:lpstr>
      <vt:lpstr>Wingdings</vt:lpstr>
      <vt:lpstr>Motiv Office</vt:lpstr>
      <vt:lpstr>Prezentace aplikace PowerPoint</vt:lpstr>
      <vt:lpstr>Hlásná a předpovědní povodňová služba </vt:lpstr>
      <vt:lpstr>Funkční výstražný systém obsahuje různé informace </vt:lpstr>
      <vt:lpstr>Hlásná a předpovědní služba</vt:lpstr>
      <vt:lpstr>Hlídková služba</vt:lpstr>
      <vt:lpstr>Vyhlašování SPA</vt:lpstr>
      <vt:lpstr>Předpovědní povodňová služba – VÝSTRAHY</vt:lpstr>
      <vt:lpstr>Výstrahy – šíření</vt:lpstr>
      <vt:lpstr>Výstrahy – mobilní aplikace pro veřejnost</vt:lpstr>
      <vt:lpstr>Výstrahy – mobilní aplikace pro starosty</vt:lpstr>
      <vt:lpstr>Další informace</vt:lpstr>
      <vt:lpstr>Přívalové povodně</vt:lpstr>
      <vt:lpstr>Přívalové povodně</vt:lpstr>
      <vt:lpstr>Přívalové povodně</vt:lpstr>
      <vt:lpstr>Přívalové povodně – indikátor přívalových povodní</vt:lpstr>
      <vt:lpstr>Prezentace aplikace PowerPoint</vt:lpstr>
      <vt:lpstr>Přívalová povodeň v červnu 2022</vt:lpstr>
      <vt:lpstr>Přívalová povodeň v červnu 2022</vt:lpstr>
      <vt:lpstr>Přívalová povodeň v červnu 2022</vt:lpstr>
      <vt:lpstr>Přívalová povodeň v červnu 2022</vt:lpstr>
      <vt:lpstr>Přívalová povodeň v červnu 2022</vt:lpstr>
      <vt:lpstr>Přívalová povodeň v červnu 2022</vt:lpstr>
      <vt:lpstr>Přívalová povodeň v červnu 2022</vt:lpstr>
      <vt:lpstr>Přívalová povodeň v červnu 2022</vt:lpstr>
      <vt:lpstr>Přívalová povodeň v červnu 2022</vt:lpstr>
      <vt:lpstr>Přívalová povodeň v červnu 2022</vt:lpstr>
      <vt:lpstr>Přívalová povodeň v červnu 2022</vt:lpstr>
      <vt:lpstr>Přívalová povodeň v červnu 2022</vt:lpstr>
      <vt:lpstr>Přívalová povodeň v červnu 2022</vt:lpstr>
      <vt:lpstr>Přívalová povodeň v červnu 2022</vt:lpstr>
      <vt:lpstr>Přívalová povodeň v červnu 2022</vt:lpstr>
      <vt:lpstr>Přívalová povodeň v červnu 2022</vt:lpstr>
      <vt:lpstr>Přívalová povodeň v červnu 2022</vt:lpstr>
      <vt:lpstr>Přívalová povodeň v červnu 2022</vt:lpstr>
      <vt:lpstr>Přívalová povodeň v červnu 2022</vt:lpstr>
      <vt:lpstr>Přívalová povodeň v červnu 2022</vt:lpstr>
      <vt:lpstr>Přívalová povodeň v červnu 2022</vt:lpstr>
      <vt:lpstr>Přívalová povodeň v červnu 2022</vt:lpstr>
      <vt:lpstr>Přívalová povodeň v červnu 2022</vt:lpstr>
      <vt:lpstr>Přívalová povodeň v červnu 2022</vt:lpstr>
      <vt:lpstr>Přívalová povodeň v červnu 2022</vt:lpstr>
      <vt:lpstr>Přívalová povodeň v červnu 2022</vt:lpstr>
      <vt:lpstr>Přívalová povodeň v červnu 2022</vt:lpstr>
      <vt:lpstr>Přívalová povodeň v červnu 2022</vt:lpstr>
      <vt:lpstr>Přívalová povodeň v červnu 2022</vt:lpstr>
      <vt:lpstr>Přívalová povodeň v červnu 2022</vt:lpstr>
      <vt:lpstr>Přívalová povodeň v červnu 2022</vt:lpstr>
      <vt:lpstr>Přívalová povodeň v červnu 2022</vt:lpstr>
      <vt:lpstr>Přívalová povodeň v červnu 2022</vt:lpstr>
      <vt:lpstr>Přívalová povodeň v červnu 2022</vt:lpstr>
      <vt:lpstr>Přívalová povodeň v červnu 2022</vt:lpstr>
      <vt:lpstr>Přívalová povodeň v červnu 2022</vt:lpstr>
      <vt:lpstr>Přívalová povodeň v červnu 2022</vt:lpstr>
      <vt:lpstr>Přívalová povodeň v červnu 2022</vt:lpstr>
      <vt:lpstr>Přívalová povodeň v červnu 2022</vt:lpstr>
      <vt:lpstr>Přívalová povodeň v červnu 2022</vt:lpstr>
      <vt:lpstr>Přívalová povodeň v červnu 2022</vt:lpstr>
      <vt:lpstr>Přívalová povodeň v červnu 2022</vt:lpstr>
      <vt:lpstr>Přívalová povodeň v červnu 2022</vt:lpstr>
      <vt:lpstr>Přívalová povodeň v červnu 2022</vt:lpstr>
      <vt:lpstr>Přívalová povodeň v červnu 2022</vt:lpstr>
      <vt:lpstr>Přívalová povodeň v červnu 2022</vt:lpstr>
      <vt:lpstr>Přívalová povodeň v červnu 2022</vt:lpstr>
      <vt:lpstr>Pravděpodobnostní předpovědi jsou výzvou nejen pro předpovědní službu, ale i pro uživatele předpovědí …..</vt:lpstr>
    </vt:vector>
  </TitlesOfParts>
  <Manager/>
  <Company>ČHMÚ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subject/>
  <dc:creator>JAN DAŇHELKA, RNDr. Ph.D.</dc:creator>
  <cp:keywords/>
  <dc:description/>
  <cp:lastModifiedBy>TOMÁŠ VLASÁK, Mgr. Ph.D.</cp:lastModifiedBy>
  <cp:revision>200</cp:revision>
  <dcterms:created xsi:type="dcterms:W3CDTF">2020-02-04T07:50:32Z</dcterms:created>
  <dcterms:modified xsi:type="dcterms:W3CDTF">2023-05-03T17:58:45Z</dcterms:modified>
  <cp:category/>
  <dc:identifier/>
  <cp:contentStatus/>
  <dc:language/>
  <cp:version/>
</cp:coreProperties>
</file>