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8"/>
  </p:notesMasterIdLst>
  <p:sldIdLst>
    <p:sldId id="256" r:id="rId2"/>
    <p:sldId id="282" r:id="rId3"/>
    <p:sldId id="283" r:id="rId4"/>
    <p:sldId id="302" r:id="rId5"/>
    <p:sldId id="285" r:id="rId6"/>
    <p:sldId id="286" r:id="rId7"/>
    <p:sldId id="306" r:id="rId8"/>
    <p:sldId id="287" r:id="rId9"/>
    <p:sldId id="288" r:id="rId10"/>
    <p:sldId id="289" r:id="rId11"/>
    <p:sldId id="307" r:id="rId12"/>
    <p:sldId id="308" r:id="rId13"/>
    <p:sldId id="309" r:id="rId14"/>
    <p:sldId id="310" r:id="rId15"/>
    <p:sldId id="311" r:id="rId16"/>
    <p:sldId id="312" r:id="rId17"/>
    <p:sldId id="296" r:id="rId18"/>
    <p:sldId id="313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299" r:id="rId27"/>
    <p:sldId id="291" r:id="rId28"/>
    <p:sldId id="293" r:id="rId29"/>
    <p:sldId id="294" r:id="rId30"/>
    <p:sldId id="295" r:id="rId31"/>
    <p:sldId id="301" r:id="rId32"/>
    <p:sldId id="304" r:id="rId33"/>
    <p:sldId id="300" r:id="rId34"/>
    <p:sldId id="324" r:id="rId35"/>
    <p:sldId id="303" r:id="rId36"/>
    <p:sldId id="281" r:id="rId37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1AB0C-C6A5-425D-AA29-8D363B22771D}" type="datetimeFigureOut">
              <a:rPr lang="cs-CZ" smtClean="0"/>
              <a:t>14.10.2015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383EC-7DF3-4411-BADB-39D9EC761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35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383EC-7DF3-4411-BADB-39D9EC76172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03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383EC-7DF3-4411-BADB-39D9EC761724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51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Obrázek 7" descr="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00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54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250032"/>
            <a:ext cx="8520113" cy="45005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9089" y="1227535"/>
            <a:ext cx="4186237" cy="330398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57725" y="1227535"/>
            <a:ext cx="4186238" cy="330398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88122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250032"/>
            <a:ext cx="8520113" cy="45005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319088" y="1227535"/>
            <a:ext cx="8524875" cy="3303984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B89B0-7EA5-4C22-A640-09244F52F1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162326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250032"/>
            <a:ext cx="8520113" cy="45005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19089" y="1227535"/>
            <a:ext cx="4186237" cy="330398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7725" y="1227535"/>
            <a:ext cx="4186238" cy="330398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5FE1-C59F-4F88-8185-E78ABC9146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800760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250032"/>
            <a:ext cx="8520113" cy="45005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19089" y="1227535"/>
            <a:ext cx="4186237" cy="330398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7725" y="1227535"/>
            <a:ext cx="4186238" cy="159424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7725" y="2936081"/>
            <a:ext cx="4186238" cy="15954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608911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Obrázek 7" descr="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5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 descr="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Obrázek 7" descr="8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23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58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65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50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38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86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4CC2-8C74-45DA-982D-F626CCF92E86}" type="datetimeFigureOut">
              <a:rPr lang="cs-CZ" smtClean="0"/>
              <a:pPr/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4D4A1-F399-40B6-98CF-D4A3F27E6A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27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05577"/>
            <a:ext cx="7772400" cy="1694762"/>
          </a:xfrm>
        </p:spPr>
        <p:txBody>
          <a:bodyPr>
            <a:normAutofit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Předpovědní povodňová služba</a:t>
            </a:r>
            <a:br>
              <a:rPr lang="cs-CZ" b="1" dirty="0" smtClean="0"/>
            </a:br>
            <a:r>
              <a:rPr lang="cs-CZ" sz="1600" b="1" dirty="0" smtClean="0"/>
              <a:t>Zlín -  25. února 2015</a:t>
            </a:r>
            <a:endParaRPr lang="cs-CZ" sz="1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Petr Janál, Ph.D.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Distribuce výstrah a informací</a:t>
            </a:r>
          </a:p>
        </p:txBody>
      </p:sp>
      <p:pic>
        <p:nvPicPr>
          <p:cNvPr id="4" name="Obrázek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91853"/>
            <a:ext cx="8136904" cy="32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87451" y="1113235"/>
            <a:ext cx="6913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latin typeface="Calibri" pitchFamily="34" charset="0"/>
              </a:rPr>
              <a:t> - s platností od 1.10.2014 </a:t>
            </a:r>
          </a:p>
        </p:txBody>
      </p:sp>
    </p:spTree>
    <p:extLst>
      <p:ext uri="{BB962C8B-B14F-4D97-AF65-F5344CB8AC3E}">
        <p14:creationId xmlns:p14="http://schemas.microsoft.com/office/powerpoint/2010/main" val="42245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14943" r="36560" b="15009"/>
          <a:stretch>
            <a:fillRect/>
          </a:stretch>
        </p:blipFill>
        <p:spPr bwMode="auto">
          <a:xfrm>
            <a:off x="2733386" y="303611"/>
            <a:ext cx="3566806" cy="462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70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 idx="4294967295"/>
          </p:nvPr>
        </p:nvSpPr>
        <p:spPr>
          <a:xfrm>
            <a:off x="468313" y="130324"/>
            <a:ext cx="8229600" cy="857250"/>
          </a:xfrm>
        </p:spPr>
        <p:txBody>
          <a:bodyPr/>
          <a:lstStyle/>
          <a:p>
            <a:r>
              <a:rPr lang="cs-CZ" dirty="0" smtClean="0"/>
              <a:t>Změny v SIVS v roce 2015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83568" y="1182107"/>
            <a:ext cx="79208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34" charset="0"/>
              </a:rPr>
              <a:t> Během léta 2015 přechod nový formát výstražných informací CAP (</a:t>
            </a:r>
            <a:r>
              <a:rPr lang="cs-CZ" sz="2000" dirty="0" err="1">
                <a:latin typeface="Calibri" pitchFamily="34" charset="0"/>
              </a:rPr>
              <a:t>Common</a:t>
            </a:r>
            <a:r>
              <a:rPr lang="cs-CZ" sz="2000" dirty="0">
                <a:latin typeface="Calibri" pitchFamily="34" charset="0"/>
              </a:rPr>
              <a:t> </a:t>
            </a:r>
            <a:r>
              <a:rPr lang="cs-CZ" sz="2000" dirty="0" err="1">
                <a:latin typeface="Calibri" pitchFamily="34" charset="0"/>
              </a:rPr>
              <a:t>Alert</a:t>
            </a:r>
            <a:r>
              <a:rPr lang="cs-CZ" sz="2000" dirty="0">
                <a:latin typeface="Calibri" pitchFamily="34" charset="0"/>
              </a:rPr>
              <a:t> </a:t>
            </a:r>
            <a:r>
              <a:rPr lang="cs-CZ" sz="2000" dirty="0" err="1">
                <a:latin typeface="Calibri" pitchFamily="34" charset="0"/>
              </a:rPr>
              <a:t>Protocol</a:t>
            </a:r>
            <a:r>
              <a:rPr lang="cs-CZ" sz="2000" dirty="0">
                <a:latin typeface="Calibri" pitchFamily="34" charset="0"/>
              </a:rPr>
              <a:t>) =&gt; probíhá příprava změn ve směrnicích, návodech, přílohách atd.)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34" charset="0"/>
              </a:rPr>
              <a:t> CAP je standardizovaný formát výstrah založený na XML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34" charset="0"/>
              </a:rPr>
              <a:t> Jednotný tvar výstupů různých výstražných systémů (meteorologie, hydrologie, geologie, armáda, zdravotníci atd.)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34" charset="0"/>
              </a:rPr>
              <a:t> Text výstrahy je adresný pro dané území i daný jev =&gt; CAP nevylučuje možnost platnosti více PVI současně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34" charset="0"/>
              </a:rPr>
              <a:t> Novou aplikaci pro meteorology zpracovává firma </a:t>
            </a:r>
            <a:r>
              <a:rPr lang="cs-CZ" sz="2000" dirty="0" smtClean="0">
                <a:latin typeface="Calibri" pitchFamily="34" charset="0"/>
              </a:rPr>
              <a:t>IBL</a:t>
            </a:r>
            <a:endParaRPr lang="cs-CZ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529568"/>
          </a:xfrm>
        </p:spPr>
        <p:txBody>
          <a:bodyPr>
            <a:noAutofit/>
          </a:bodyPr>
          <a:lstStyle/>
          <a:p>
            <a:r>
              <a:rPr lang="cs-CZ" sz="3200" dirty="0"/>
              <a:t>Systém integrované výstražné služby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648248"/>
            <a:ext cx="5040560" cy="4315594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5220072" y="1995686"/>
            <a:ext cx="2088232" cy="129614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698" y="1261614"/>
            <a:ext cx="4074780" cy="31103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Ovál 8"/>
          <p:cNvSpPr/>
          <p:nvPr/>
        </p:nvSpPr>
        <p:spPr>
          <a:xfrm>
            <a:off x="5011408" y="1707654"/>
            <a:ext cx="2800952" cy="178032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konference\2015_Prezentace_Jihlava\siv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689161"/>
            <a:ext cx="5112568" cy="42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1" y="726122"/>
            <a:ext cx="3333133" cy="28537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3" y="1819697"/>
            <a:ext cx="3207426" cy="24482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529568"/>
          </a:xfrm>
        </p:spPr>
        <p:txBody>
          <a:bodyPr>
            <a:noAutofit/>
          </a:bodyPr>
          <a:lstStyle/>
          <a:p>
            <a:r>
              <a:rPr lang="cs-CZ" sz="3200" dirty="0"/>
              <a:t>Systém integrované výstražné služby </a:t>
            </a:r>
          </a:p>
        </p:txBody>
      </p:sp>
      <p:sp>
        <p:nvSpPr>
          <p:cNvPr id="8" name="Ovál 7"/>
          <p:cNvSpPr/>
          <p:nvPr/>
        </p:nvSpPr>
        <p:spPr>
          <a:xfrm>
            <a:off x="755576" y="2152992"/>
            <a:ext cx="2376264" cy="1354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1" y="726122"/>
            <a:ext cx="3333133" cy="28537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3" y="1819697"/>
            <a:ext cx="3207426" cy="24482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529568"/>
          </a:xfrm>
        </p:spPr>
        <p:txBody>
          <a:bodyPr>
            <a:noAutofit/>
          </a:bodyPr>
          <a:lstStyle/>
          <a:p>
            <a:r>
              <a:rPr lang="cs-CZ" sz="3200" dirty="0"/>
              <a:t>Systém integrované výstražné služby </a:t>
            </a:r>
          </a:p>
        </p:txBody>
      </p:sp>
      <p:sp>
        <p:nvSpPr>
          <p:cNvPr id="8" name="Ovál 7"/>
          <p:cNvSpPr/>
          <p:nvPr/>
        </p:nvSpPr>
        <p:spPr>
          <a:xfrm>
            <a:off x="565172" y="3435846"/>
            <a:ext cx="2926707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1722" y="728937"/>
            <a:ext cx="5316782" cy="407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20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1" y="726122"/>
            <a:ext cx="3333133" cy="28537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3" y="1819697"/>
            <a:ext cx="3207426" cy="24482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529568"/>
          </a:xfrm>
        </p:spPr>
        <p:txBody>
          <a:bodyPr>
            <a:noAutofit/>
          </a:bodyPr>
          <a:lstStyle/>
          <a:p>
            <a:r>
              <a:rPr lang="cs-CZ" sz="3200" dirty="0"/>
              <a:t>Systém integrované výstražné služby </a:t>
            </a:r>
          </a:p>
        </p:txBody>
      </p:sp>
      <p:sp>
        <p:nvSpPr>
          <p:cNvPr id="8" name="Ovál 7"/>
          <p:cNvSpPr/>
          <p:nvPr/>
        </p:nvSpPr>
        <p:spPr>
          <a:xfrm>
            <a:off x="565172" y="3770270"/>
            <a:ext cx="3115257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235" y="726121"/>
            <a:ext cx="4178269" cy="42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712968" cy="857250"/>
          </a:xfrm>
        </p:spPr>
        <p:txBody>
          <a:bodyPr>
            <a:noAutofit/>
          </a:bodyPr>
          <a:lstStyle/>
          <a:p>
            <a:r>
              <a:rPr lang="en-US" sz="3500" dirty="0" smtClean="0"/>
              <a:t>HPPS </a:t>
            </a:r>
            <a:r>
              <a:rPr lang="cs-CZ" sz="3500" dirty="0" smtClean="0"/>
              <a:t>Hlásná a předpovědní povodňová služba</a:t>
            </a:r>
            <a:endParaRPr lang="cs-CZ" sz="35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644008" y="843558"/>
            <a:ext cx="4464496" cy="40324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800" b="1" dirty="0" smtClean="0">
                <a:solidFill>
                  <a:srgbClr val="FF0000"/>
                </a:solidFill>
              </a:rPr>
              <a:t>http://hydro.chmi.cz</a:t>
            </a:r>
          </a:p>
          <a:p>
            <a:r>
              <a:rPr lang="cs-CZ" altLang="cs-CZ" sz="1800" dirty="0" smtClean="0"/>
              <a:t>Informace ve vodoměrných stanicích</a:t>
            </a:r>
          </a:p>
          <a:p>
            <a:pPr lvl="1"/>
            <a:r>
              <a:rPr lang="cs-CZ" altLang="cs-CZ" sz="1800" dirty="0" smtClean="0"/>
              <a:t>Vodní stavy</a:t>
            </a:r>
          </a:p>
          <a:p>
            <a:pPr lvl="1"/>
            <a:r>
              <a:rPr lang="cs-CZ" altLang="cs-CZ" sz="1800" dirty="0" smtClean="0"/>
              <a:t>Průtoky</a:t>
            </a:r>
          </a:p>
          <a:p>
            <a:pPr lvl="1"/>
            <a:r>
              <a:rPr lang="cs-CZ" altLang="cs-CZ" sz="1800" b="1" dirty="0" smtClean="0"/>
              <a:t>Předpovědi průtoků</a:t>
            </a:r>
          </a:p>
          <a:p>
            <a:pPr lvl="1">
              <a:buFontTx/>
              <a:buNone/>
            </a:pPr>
            <a:endParaRPr lang="cs-CZ" altLang="cs-CZ" sz="1800" b="1" dirty="0" smtClean="0"/>
          </a:p>
          <a:p>
            <a:pPr lvl="1"/>
            <a:r>
              <a:rPr lang="cs-CZ" altLang="cs-CZ" sz="1800" b="1" dirty="0" smtClean="0"/>
              <a:t>Rozcestník pro další informace</a:t>
            </a:r>
          </a:p>
          <a:p>
            <a:pPr lvl="2"/>
            <a:r>
              <a:rPr lang="cs-CZ" altLang="cs-CZ" sz="1800" dirty="0" smtClean="0"/>
              <a:t>Předpověď počasí</a:t>
            </a:r>
          </a:p>
          <a:p>
            <a:pPr lvl="2"/>
            <a:r>
              <a:rPr lang="cs-CZ" altLang="cs-CZ" sz="1800" dirty="0" smtClean="0"/>
              <a:t>Předpověď počasí podle modelu ALADIN</a:t>
            </a:r>
          </a:p>
          <a:p>
            <a:pPr lvl="2"/>
            <a:r>
              <a:rPr lang="cs-CZ" altLang="cs-CZ" sz="1800" dirty="0" smtClean="0"/>
              <a:t>Radary</a:t>
            </a:r>
          </a:p>
          <a:p>
            <a:pPr lvl="2"/>
            <a:r>
              <a:rPr lang="cs-CZ" altLang="cs-CZ" sz="1800" dirty="0" smtClean="0"/>
              <a:t>Družice</a:t>
            </a:r>
          </a:p>
          <a:p>
            <a:pPr lvl="2"/>
            <a:endParaRPr lang="cs-CZ" alt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771550"/>
            <a:ext cx="4099082" cy="4176464"/>
          </a:xfrm>
          <a:prstGeom prst="rect">
            <a:avLst/>
          </a:prstGeom>
        </p:spPr>
      </p:pic>
      <p:pic>
        <p:nvPicPr>
          <p:cNvPr id="10" name="Picture 16" descr="jano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840159"/>
            <a:ext cx="2342501" cy="197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ál 10"/>
          <p:cNvSpPr/>
          <p:nvPr/>
        </p:nvSpPr>
        <p:spPr>
          <a:xfrm>
            <a:off x="827584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0211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</a:t>
            </a:r>
            <a:r>
              <a:rPr lang="en-US" altLang="cs-CZ" sz="3200" dirty="0"/>
              <a:t>Sn</a:t>
            </a:r>
            <a:r>
              <a:rPr lang="cs-CZ" altLang="cs-CZ" sz="3200" dirty="0" err="1"/>
              <a:t>ěhové</a:t>
            </a:r>
            <a:r>
              <a:rPr lang="cs-CZ" altLang="cs-CZ" sz="3200" dirty="0"/>
              <a:t> zpravodajství</a:t>
            </a:r>
            <a:endParaRPr lang="cs-CZ" sz="3200" dirty="0"/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4427984" y="915566"/>
            <a:ext cx="4343449" cy="38884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800" dirty="0" smtClean="0"/>
              <a:t>Textová zpráva</a:t>
            </a:r>
          </a:p>
          <a:p>
            <a:r>
              <a:rPr lang="cs-CZ" altLang="cs-CZ" sz="1800" dirty="0" smtClean="0"/>
              <a:t>Mapa vodní hodnot</a:t>
            </a:r>
            <a:r>
              <a:rPr lang="en-US" altLang="cs-CZ" sz="1800" dirty="0" smtClean="0"/>
              <a:t>y</a:t>
            </a:r>
            <a:r>
              <a:rPr lang="cs-CZ" altLang="cs-CZ" sz="1800" dirty="0" smtClean="0"/>
              <a:t> sněhu (výška vody ve sněhu v mm)</a:t>
            </a:r>
          </a:p>
          <a:p>
            <a:r>
              <a:rPr lang="cs-CZ" altLang="cs-CZ" sz="1800" dirty="0" smtClean="0"/>
              <a:t>Zásoba vody ve sněhu nad přehradami</a:t>
            </a:r>
          </a:p>
          <a:p>
            <a:r>
              <a:rPr lang="cs-CZ" altLang="cs-CZ" sz="1800" dirty="0" smtClean="0"/>
              <a:t>Zásoba vody ve sněhu v krajích</a:t>
            </a:r>
          </a:p>
          <a:p>
            <a:r>
              <a:rPr lang="cs-CZ" altLang="cs-CZ" sz="1800" dirty="0" smtClean="0"/>
              <a:t>Historie – možnost srovnání</a:t>
            </a:r>
          </a:p>
          <a:p>
            <a:endParaRPr lang="cs-CZ" altLang="cs-CZ" sz="1800" dirty="0"/>
          </a:p>
        </p:txBody>
      </p:sp>
      <p:pic>
        <p:nvPicPr>
          <p:cNvPr id="3074" name="Picture 2" descr="G:\konference\2015_prezentace_Zlin\hpps nabydk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3044"/>
            <a:ext cx="3963244" cy="41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683568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G:\konference\2015_prezentace_Zlin\hpps nabydka_d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28" y="1131590"/>
            <a:ext cx="2634804" cy="28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212240" y="2283718"/>
            <a:ext cx="2808312" cy="655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0211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</a:t>
            </a:r>
            <a:r>
              <a:rPr lang="en-US" altLang="cs-CZ" sz="3200" dirty="0"/>
              <a:t>Sn</a:t>
            </a:r>
            <a:r>
              <a:rPr lang="cs-CZ" altLang="cs-CZ" sz="3200" dirty="0" err="1"/>
              <a:t>ěhové</a:t>
            </a:r>
            <a:r>
              <a:rPr lang="cs-CZ" altLang="cs-CZ" sz="3200" dirty="0"/>
              <a:t> zpravodajství</a:t>
            </a:r>
            <a:endParaRPr lang="cs-CZ" sz="3200" dirty="0"/>
          </a:p>
        </p:txBody>
      </p:sp>
      <p:pic>
        <p:nvPicPr>
          <p:cNvPr id="3074" name="Picture 2" descr="G:\konference\2015_prezentace_Zlin\hpps nabydk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3044"/>
            <a:ext cx="3963244" cy="41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683568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G:\konference\2015_prezentace_Zlin\hpps nabydka_d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47" y="1131590"/>
            <a:ext cx="2634804" cy="28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212240" y="2283718"/>
            <a:ext cx="2808312" cy="655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:\konference\2015_prezentace_Zlin\hpps snih map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761107"/>
            <a:ext cx="3781155" cy="41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ČHMÚ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4258816" cy="3394472"/>
          </a:xfrm>
        </p:spPr>
        <p:txBody>
          <a:bodyPr/>
          <a:lstStyle/>
          <a:p>
            <a:r>
              <a:rPr lang="cs-CZ" altLang="cs-CZ" sz="2800" b="1" dirty="0"/>
              <a:t>Obory činností:</a:t>
            </a:r>
          </a:p>
          <a:p>
            <a:endParaRPr lang="cs-CZ" altLang="cs-CZ" sz="2800" b="1" dirty="0"/>
          </a:p>
          <a:p>
            <a:r>
              <a:rPr lang="cs-CZ" altLang="cs-CZ" sz="2800" b="1" dirty="0"/>
              <a:t>Meteorologie</a:t>
            </a:r>
          </a:p>
          <a:p>
            <a:r>
              <a:rPr lang="cs-CZ" altLang="cs-CZ" sz="2800" b="1" dirty="0"/>
              <a:t>Hydrologie</a:t>
            </a:r>
          </a:p>
          <a:p>
            <a:r>
              <a:rPr lang="cs-CZ" altLang="cs-CZ" sz="2800" b="1" dirty="0"/>
              <a:t>Ochrana čistoty ovzduší</a:t>
            </a:r>
          </a:p>
          <a:p>
            <a:endParaRPr lang="cs-CZ" altLang="cs-CZ" sz="1800" b="1" dirty="0"/>
          </a:p>
          <a:p>
            <a:pPr>
              <a:buFont typeface="Wingdings" pitchFamily="2" charset="2"/>
              <a:buNone/>
            </a:pPr>
            <a:endParaRPr lang="cs-CZ" altLang="cs-CZ" sz="1800" dirty="0"/>
          </a:p>
          <a:p>
            <a:endParaRPr lang="cs-CZ" altLang="cs-CZ" sz="1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104" y="1113588"/>
            <a:ext cx="3384376" cy="1836773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104" y="3057805"/>
            <a:ext cx="3384376" cy="1868531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93168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0211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</a:t>
            </a:r>
            <a:r>
              <a:rPr lang="en-US" altLang="cs-CZ" sz="3200" dirty="0"/>
              <a:t>Sn</a:t>
            </a:r>
            <a:r>
              <a:rPr lang="cs-CZ" altLang="cs-CZ" sz="3200" dirty="0" err="1"/>
              <a:t>ěhové</a:t>
            </a:r>
            <a:r>
              <a:rPr lang="cs-CZ" altLang="cs-CZ" sz="3200" dirty="0"/>
              <a:t> zpravodajství</a:t>
            </a:r>
            <a:endParaRPr lang="cs-CZ" sz="3200" dirty="0"/>
          </a:p>
        </p:txBody>
      </p:sp>
      <p:pic>
        <p:nvPicPr>
          <p:cNvPr id="3074" name="Picture 2" descr="G:\konference\2015_prezentace_Zlin\hpps nabydk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3044"/>
            <a:ext cx="3963244" cy="41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683568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G:\konference\2015_prezentace_Zlin\hpps nabydka_d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47" y="1131590"/>
            <a:ext cx="2634804" cy="28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212240" y="2283718"/>
            <a:ext cx="2808312" cy="655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743044"/>
            <a:ext cx="3036755" cy="39399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982495"/>
            <a:ext cx="3032706" cy="39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447" y="117364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- Mapa nasycenosti půdy v ČR</a:t>
            </a:r>
            <a:endParaRPr lang="cs-CZ" sz="3200" dirty="0"/>
          </a:p>
        </p:txBody>
      </p:sp>
      <p:pic>
        <p:nvPicPr>
          <p:cNvPr id="3074" name="Picture 2" descr="G:\konference\2015_prezentace_Zlin\hpps nabydk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3044"/>
            <a:ext cx="3963244" cy="41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683568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G:\konference\2015_prezentace_Zlin\hpps nabydka_d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47" y="1131590"/>
            <a:ext cx="2634804" cy="28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214597" y="2715766"/>
            <a:ext cx="2927654" cy="7484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:\konference\2015_Prezentace_Jihlava\ff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762871"/>
            <a:ext cx="4855047" cy="41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8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447" y="117364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vyhodnocení vodnosti</a:t>
            </a:r>
            <a:endParaRPr lang="cs-CZ" sz="3200" dirty="0"/>
          </a:p>
        </p:txBody>
      </p:sp>
      <p:pic>
        <p:nvPicPr>
          <p:cNvPr id="3074" name="Picture 2" descr="G:\konference\2015_prezentace_Zlin\hpps nabydk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3044"/>
            <a:ext cx="3963244" cy="41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683568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G:\konference\2015_prezentace_Zlin\hpps nabydka_d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47" y="1131590"/>
            <a:ext cx="2634804" cy="28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152569" y="3294726"/>
            <a:ext cx="2927654" cy="3600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G:\konference\2015_Prezentace_Jihlava\vodnosti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670941"/>
            <a:ext cx="4186362" cy="43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3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712968" cy="857250"/>
          </a:xfrm>
        </p:spPr>
        <p:txBody>
          <a:bodyPr>
            <a:noAutofit/>
          </a:bodyPr>
          <a:lstStyle/>
          <a:p>
            <a:r>
              <a:rPr lang="en-US" sz="3500" dirty="0" smtClean="0"/>
              <a:t>HPPS </a:t>
            </a:r>
            <a:r>
              <a:rPr lang="cs-CZ" sz="3500" dirty="0" smtClean="0"/>
              <a:t>Hlásná a předpovědní povodňová služba</a:t>
            </a:r>
            <a:endParaRPr lang="cs-CZ" sz="35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644008" y="843558"/>
            <a:ext cx="4464496" cy="40324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800" b="1" dirty="0" smtClean="0">
                <a:solidFill>
                  <a:srgbClr val="FF0000"/>
                </a:solidFill>
              </a:rPr>
              <a:t>http://hydro.chmi.cz</a:t>
            </a:r>
          </a:p>
          <a:p>
            <a:r>
              <a:rPr lang="cs-CZ" altLang="cs-CZ" sz="1800" dirty="0" smtClean="0"/>
              <a:t>Informace ve vodoměrných stanicích</a:t>
            </a:r>
          </a:p>
          <a:p>
            <a:pPr lvl="1"/>
            <a:r>
              <a:rPr lang="cs-CZ" altLang="cs-CZ" sz="1800" dirty="0" smtClean="0"/>
              <a:t>Vodní stavy</a:t>
            </a:r>
          </a:p>
          <a:p>
            <a:pPr lvl="1"/>
            <a:r>
              <a:rPr lang="cs-CZ" altLang="cs-CZ" sz="1800" dirty="0" smtClean="0"/>
              <a:t>Průtoky</a:t>
            </a:r>
          </a:p>
          <a:p>
            <a:pPr lvl="1"/>
            <a:r>
              <a:rPr lang="cs-CZ" altLang="cs-CZ" sz="1800" b="1" dirty="0" smtClean="0"/>
              <a:t>Předpovědi průtoků</a:t>
            </a:r>
          </a:p>
          <a:p>
            <a:pPr lvl="1">
              <a:buFontTx/>
              <a:buNone/>
            </a:pPr>
            <a:endParaRPr lang="cs-CZ" altLang="cs-CZ" sz="1800" b="1" dirty="0" smtClean="0"/>
          </a:p>
          <a:p>
            <a:pPr lvl="1"/>
            <a:r>
              <a:rPr lang="cs-CZ" altLang="cs-CZ" sz="1800" b="1" dirty="0" smtClean="0"/>
              <a:t>Rozcestník pro další informace</a:t>
            </a:r>
          </a:p>
          <a:p>
            <a:pPr lvl="2"/>
            <a:r>
              <a:rPr lang="cs-CZ" altLang="cs-CZ" sz="1800" dirty="0" smtClean="0"/>
              <a:t>Předpověď počasí</a:t>
            </a:r>
          </a:p>
          <a:p>
            <a:pPr lvl="2"/>
            <a:r>
              <a:rPr lang="cs-CZ" altLang="cs-CZ" sz="1800" dirty="0" smtClean="0"/>
              <a:t>Předpověď počasí podle modelu ALADIN</a:t>
            </a:r>
          </a:p>
          <a:p>
            <a:pPr lvl="2"/>
            <a:r>
              <a:rPr lang="cs-CZ" altLang="cs-CZ" sz="1800" dirty="0" smtClean="0"/>
              <a:t>Radary</a:t>
            </a:r>
          </a:p>
          <a:p>
            <a:pPr lvl="2"/>
            <a:r>
              <a:rPr lang="cs-CZ" altLang="cs-CZ" sz="1800" dirty="0" smtClean="0"/>
              <a:t>Družice</a:t>
            </a:r>
          </a:p>
          <a:p>
            <a:pPr lvl="2"/>
            <a:endParaRPr lang="cs-CZ" alt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771550"/>
            <a:ext cx="4099082" cy="4176464"/>
          </a:xfrm>
          <a:prstGeom prst="rect">
            <a:avLst/>
          </a:prstGeom>
        </p:spPr>
      </p:pic>
      <p:pic>
        <p:nvPicPr>
          <p:cNvPr id="10" name="Picture 16" descr="jano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840159"/>
            <a:ext cx="2342501" cy="197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ál 10"/>
          <p:cNvSpPr/>
          <p:nvPr/>
        </p:nvSpPr>
        <p:spPr>
          <a:xfrm>
            <a:off x="1525600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1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konference\2015_prezentace_Zlin\hpps nabydka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" y="699543"/>
            <a:ext cx="4211960" cy="423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</a:t>
            </a:r>
            <a:r>
              <a:rPr lang="cs-CZ" altLang="cs-CZ" sz="3200" dirty="0" smtClean="0"/>
              <a:t>další informace</a:t>
            </a:r>
            <a:endParaRPr lang="cs-CZ" sz="3200" dirty="0"/>
          </a:p>
        </p:txBody>
      </p:sp>
      <p:sp>
        <p:nvSpPr>
          <p:cNvPr id="11" name="Ovál 10"/>
          <p:cNvSpPr/>
          <p:nvPr/>
        </p:nvSpPr>
        <p:spPr>
          <a:xfrm>
            <a:off x="1547664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:\konference\2015_prezentace_Zlin\hpps nabydka2_d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92017"/>
            <a:ext cx="3328337" cy="19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609922" y="2283718"/>
            <a:ext cx="2808312" cy="655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G:\konference\2015_prezentace_Zlin\jak_roz_d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99542"/>
            <a:ext cx="439973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ál 12"/>
          <p:cNvSpPr/>
          <p:nvPr/>
        </p:nvSpPr>
        <p:spPr>
          <a:xfrm>
            <a:off x="4572000" y="2211710"/>
            <a:ext cx="3240360" cy="22937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konference\2015_prezentace_Zlin\hpps nabydka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" y="699543"/>
            <a:ext cx="4211960" cy="423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694029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HPPS – </a:t>
            </a:r>
            <a:r>
              <a:rPr lang="cs-CZ" altLang="cs-CZ" sz="3200" dirty="0" smtClean="0"/>
              <a:t>vyhodnocení předpovědí</a:t>
            </a:r>
            <a:endParaRPr lang="cs-CZ" sz="3200" dirty="0"/>
          </a:p>
        </p:txBody>
      </p:sp>
      <p:sp>
        <p:nvSpPr>
          <p:cNvPr id="11" name="Ovál 10"/>
          <p:cNvSpPr/>
          <p:nvPr/>
        </p:nvSpPr>
        <p:spPr>
          <a:xfrm>
            <a:off x="1547664" y="1275606"/>
            <a:ext cx="932828" cy="28803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:\konference\2015_prezentace_Zlin\hpps nabydka2_d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92017"/>
            <a:ext cx="3328337" cy="19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609922" y="2283718"/>
            <a:ext cx="2808312" cy="655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G:\konference\2015_prezentace_Zlin\hit_krom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5" y="699543"/>
            <a:ext cx="4712401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2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Nowcasting</a:t>
            </a:r>
            <a:r>
              <a:rPr lang="cs-CZ" dirty="0" smtClean="0"/>
              <a:t> </a:t>
            </a:r>
            <a:r>
              <a:rPr lang="cs-CZ" dirty="0" err="1" smtClean="0"/>
              <a:t>webportal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436097" y="1383618"/>
            <a:ext cx="3644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http://now.chmi.cz/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329613"/>
            <a:ext cx="3982667" cy="35683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36097" y="2247714"/>
            <a:ext cx="3524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Podrobná analýza počasí (srážky, teplota, vítr)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Velmi krátkodobá předpověď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065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Územní působnost poboček ČHMÚ</a:t>
            </a:r>
            <a:endParaRPr lang="cs-CZ" dirty="0"/>
          </a:p>
        </p:txBody>
      </p:sp>
      <p:pic>
        <p:nvPicPr>
          <p:cNvPr id="5" name="Picture 1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589" y="823913"/>
            <a:ext cx="5884001" cy="3904000"/>
          </a:xfrm>
          <a:noFill/>
          <a:effectLst>
            <a:softEdge rad="63500"/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76056" y="906274"/>
            <a:ext cx="1374775" cy="369332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b="1" dirty="0">
                <a:solidFill>
                  <a:srgbClr val="CC0099"/>
                </a:solidFill>
              </a:rPr>
              <a:t>OSTRAVA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9500" y="2633663"/>
            <a:ext cx="958850" cy="369332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1800" b="1" dirty="0">
                <a:solidFill>
                  <a:srgbClr val="CC0099"/>
                </a:solidFill>
              </a:rPr>
              <a:t>BRNO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16563" y="3867894"/>
            <a:ext cx="2447925" cy="784830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FF0000"/>
                </a:solidFill>
              </a:rPr>
              <a:t>ČHMÚ – přenos dat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FFFF00"/>
                </a:solidFill>
              </a:rPr>
              <a:t>ČHMÚ – bez přenosu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477045" y="832248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979712" y="2278286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339752" y="3151585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979712" y="1486198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3923928" y="1270174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923928" y="1486198"/>
            <a:ext cx="574675" cy="221456"/>
          </a:xfrm>
          <a:prstGeom prst="ellips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15816" y="2571751"/>
            <a:ext cx="574675" cy="221456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2917205" y="3723878"/>
            <a:ext cx="574675" cy="221456"/>
          </a:xfrm>
          <a:prstGeom prst="ellips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533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Informace ze stanic Fiedler</a:t>
            </a:r>
            <a:endParaRPr lang="cs-CZ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4427984" y="944929"/>
            <a:ext cx="4135884" cy="546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3600" b="1" dirty="0" smtClean="0">
                <a:solidFill>
                  <a:srgbClr val="FF0000"/>
                </a:solidFill>
              </a:rPr>
              <a:t>http://www.hladiny.cz</a:t>
            </a:r>
          </a:p>
          <a:p>
            <a:endParaRPr lang="cs-CZ" altLang="cs-CZ" dirty="0"/>
          </a:p>
        </p:txBody>
      </p:sp>
      <p:pic>
        <p:nvPicPr>
          <p:cNvPr id="5" name="Picture 11" descr="fie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73" y="1491630"/>
            <a:ext cx="7689003" cy="34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19" y="205978"/>
            <a:ext cx="8705155" cy="857250"/>
          </a:xfrm>
        </p:spPr>
        <p:txBody>
          <a:bodyPr>
            <a:noAutofit/>
          </a:bodyPr>
          <a:lstStyle/>
          <a:p>
            <a:r>
              <a:rPr lang="cs-CZ" sz="3600" dirty="0"/>
              <a:t>Informace ze stanic </a:t>
            </a:r>
            <a:r>
              <a:rPr lang="cs-CZ" sz="3600" dirty="0" smtClean="0"/>
              <a:t>Fiedler – mobilní přístup</a:t>
            </a:r>
            <a:endParaRPr lang="cs-CZ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79925" y="2530859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788025" y="1177119"/>
            <a:ext cx="4168651" cy="602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6000" b="1" dirty="0" smtClean="0">
                <a:solidFill>
                  <a:srgbClr val="FF0000"/>
                </a:solidFill>
              </a:rPr>
              <a:t>http://wap.hladiny.cz</a:t>
            </a:r>
          </a:p>
          <a:p>
            <a:endParaRPr lang="cs-CZ" altLang="cs-CZ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1" y="1167595"/>
            <a:ext cx="1253653" cy="37742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015" y="2199866"/>
            <a:ext cx="1406970" cy="20228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2051720" y="2911859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644008" y="2915432"/>
            <a:ext cx="719138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" name="Picture 13" descr="w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450" y="1966503"/>
            <a:ext cx="2378918" cy="226576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ČHMÚ – organizační struktura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211960" y="1005576"/>
            <a:ext cx="4680520" cy="39964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altLang="cs-CZ" sz="1600" b="1" dirty="0"/>
              <a:t>Centrum v Praze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6</a:t>
            </a:r>
            <a:r>
              <a:rPr lang="cs-CZ" altLang="cs-CZ" sz="1600" b="1" dirty="0" smtClean="0"/>
              <a:t> </a:t>
            </a:r>
            <a:r>
              <a:rPr lang="cs-CZ" altLang="cs-CZ" sz="1600" b="1" dirty="0"/>
              <a:t>poboček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Brno</a:t>
            </a: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Ostrava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České Budějovice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Hradec Králové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Ústí nad Labem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Plzeň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6 leteckých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22 profesionálních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Observatoř v Hradci Králové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2 meteorologické radary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961 dobrovolných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504 povrchových hydrologických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2065 stanic podzemních vod (vrty a prameny)</a:t>
            </a:r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915 stanic jakosti </a:t>
            </a:r>
            <a:r>
              <a:rPr lang="cs-CZ" altLang="cs-CZ" sz="1600" b="1" dirty="0" smtClean="0"/>
              <a:t>vody</a:t>
            </a:r>
            <a:endParaRPr lang="cs-CZ" altLang="cs-CZ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125" y="1059657"/>
            <a:ext cx="2118643" cy="1686162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125" y="2876550"/>
            <a:ext cx="3641553" cy="192744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0310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9502"/>
            <a:ext cx="8784976" cy="857250"/>
          </a:xfrm>
        </p:spPr>
        <p:txBody>
          <a:bodyPr>
            <a:noAutofit/>
          </a:bodyPr>
          <a:lstStyle/>
          <a:p>
            <a:r>
              <a:rPr lang="cs-CZ" sz="3500" dirty="0" smtClean="0"/>
              <a:t>Automatické zasílání zpráv při překročení limitů</a:t>
            </a:r>
            <a:endParaRPr lang="cs-CZ" sz="3500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19088" y="1419622"/>
            <a:ext cx="8645400" cy="23852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altLang="cs-CZ" sz="3600" b="1" dirty="0" smtClean="0"/>
              <a:t>Automatické zasílání </a:t>
            </a:r>
            <a:r>
              <a:rPr lang="cs-CZ" altLang="cs-CZ" sz="3600" b="1" dirty="0" err="1" smtClean="0"/>
              <a:t>sms</a:t>
            </a:r>
            <a:r>
              <a:rPr lang="cs-CZ" altLang="cs-CZ" sz="3600" b="1" dirty="0" smtClean="0"/>
              <a:t> přímo ze stanice na vybraná telefonní čísla – nutno sdělit příslušné pobočce ČHMÚ</a:t>
            </a:r>
          </a:p>
          <a:p>
            <a:pPr>
              <a:spcAft>
                <a:spcPts val="600"/>
              </a:spcAft>
            </a:pPr>
            <a:r>
              <a:rPr lang="cs-CZ" altLang="cs-CZ" sz="3600" b="1" dirty="0" smtClean="0"/>
              <a:t>Zasílání při překročení SPA, příp. poklesnutí pod SPA</a:t>
            </a:r>
          </a:p>
          <a:p>
            <a:pPr>
              <a:spcAft>
                <a:spcPts val="600"/>
              </a:spcAft>
            </a:pPr>
            <a:r>
              <a:rPr lang="cs-CZ" altLang="cs-CZ" sz="3600" b="1" dirty="0" smtClean="0">
                <a:solidFill>
                  <a:srgbClr val="FF0000"/>
                </a:solidFill>
              </a:rPr>
              <a:t>informace je vždy nutné ověřit! </a:t>
            </a:r>
          </a:p>
          <a:p>
            <a:pPr>
              <a:spcAft>
                <a:spcPts val="600"/>
              </a:spcAft>
            </a:pPr>
            <a:r>
              <a:rPr lang="cs-CZ" altLang="cs-CZ" sz="3600" b="1" dirty="0" smtClean="0">
                <a:solidFill>
                  <a:srgbClr val="FF0000"/>
                </a:solidFill>
              </a:rPr>
              <a:t>Při poruše stanice či např. ledochodech může docházet k falešným alarmům!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11760" y="4039057"/>
            <a:ext cx="5616624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Janov, 28.02.2009 18:20:33 CET, </a:t>
            </a:r>
            <a:r>
              <a:rPr lang="cs-CZ" altLang="cs-CZ" sz="2000" b="1" dirty="0" err="1"/>
              <a:t>Prekrocen</a:t>
            </a:r>
            <a:r>
              <a:rPr lang="cs-CZ" altLang="cs-CZ" sz="2000" b="1" dirty="0"/>
              <a:t> 2. SPA. </a:t>
            </a:r>
            <a:r>
              <a:rPr lang="cs-CZ" altLang="cs-CZ" sz="2000" b="1" dirty="0" err="1"/>
              <a:t>Info</a:t>
            </a:r>
            <a:r>
              <a:rPr lang="cs-CZ" altLang="cs-CZ" sz="2000" b="1" dirty="0"/>
              <a:t> CHMU Brno +420724185619</a:t>
            </a:r>
            <a:endParaRPr lang="cs-CZ" alt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4208334"/>
            <a:ext cx="110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Tvar SMS: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2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30324"/>
            <a:ext cx="8363272" cy="857250"/>
          </a:xfrm>
        </p:spPr>
        <p:txBody>
          <a:bodyPr>
            <a:normAutofit fontScale="90000"/>
          </a:bodyPr>
          <a:lstStyle/>
          <a:p>
            <a:r>
              <a:rPr lang="cs-CZ" dirty="0"/>
              <a:t>Pravděpodobnostní předpověď průtoků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6" y="868668"/>
            <a:ext cx="4395620" cy="4082286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3347864" y="3489852"/>
            <a:ext cx="2520280" cy="9721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85" y="2635975"/>
            <a:ext cx="5564381" cy="1883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Ovál 5"/>
          <p:cNvSpPr/>
          <p:nvPr/>
        </p:nvSpPr>
        <p:spPr>
          <a:xfrm>
            <a:off x="899592" y="4103093"/>
            <a:ext cx="3168352" cy="37804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05978"/>
            <a:ext cx="8712968" cy="857250"/>
          </a:xfrm>
        </p:spPr>
        <p:txBody>
          <a:bodyPr>
            <a:normAutofit fontScale="90000"/>
          </a:bodyPr>
          <a:lstStyle/>
          <a:p>
            <a:r>
              <a:rPr lang="cs-CZ" dirty="0"/>
              <a:t>Pravděpodobnostní předpověď průtoků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3538736" cy="2019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b="1" dirty="0" smtClean="0"/>
              <a:t>Deterministická předpověď (jedna čára)</a:t>
            </a:r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dirty="0" smtClean="0"/>
              <a:t>Jedna (nejpravděpodobnější) varianta vývoje počasí</a:t>
            </a:r>
          </a:p>
          <a:p>
            <a:endParaRPr lang="cs-CZ" sz="2000" dirty="0"/>
          </a:p>
          <a:p>
            <a:r>
              <a:rPr lang="cs-CZ" sz="2000" dirty="0" smtClean="0"/>
              <a:t>Jedna hydrologická předpověď</a:t>
            </a:r>
            <a:endParaRPr lang="cs-CZ" sz="20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43559" y="1221600"/>
            <a:ext cx="2880769" cy="3654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b="1" dirty="0" smtClean="0">
                <a:solidFill>
                  <a:prstClr val="black"/>
                </a:solidFill>
              </a:rPr>
              <a:t>Pravděpodobnostní předpověď</a:t>
            </a:r>
          </a:p>
          <a:p>
            <a:pPr marL="0" indent="0">
              <a:buFont typeface="Arial" pitchFamily="34" charset="0"/>
              <a:buNone/>
            </a:pPr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16 variant vývoje počasí (16 běhů modelu ALADIN)</a:t>
            </a: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16 variant hydrologických předpovědí</a:t>
            </a: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Pravděpodobnost překročení SPA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195736" y="2535746"/>
            <a:ext cx="0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6372200" y="2740056"/>
            <a:ext cx="0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369479" y="3795886"/>
            <a:ext cx="0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358485" y="1113588"/>
            <a:ext cx="3709459" cy="232225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43557" y="1065870"/>
            <a:ext cx="3960440" cy="3810136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435280" cy="8572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Pravděpodobnostní předpověď průtoků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912894"/>
            <a:ext cx="6264696" cy="40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435280" cy="8572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Pravděpodobnostní předpověď průtoků</a:t>
            </a:r>
            <a:endParaRPr lang="cs-CZ" dirty="0"/>
          </a:p>
        </p:txBody>
      </p:sp>
      <p:pic>
        <p:nvPicPr>
          <p:cNvPr id="9218" name="Picture 2" descr="G:\konference\2015_prezentace_Zlin\ansab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877600"/>
            <a:ext cx="5544616" cy="40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2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r>
              <a:rPr lang="cs-CZ" dirty="0" smtClean="0"/>
              <a:t>Telefonické kontakty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57067"/>
            <a:ext cx="3538736" cy="119866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err="1" smtClean="0"/>
              <a:t>Hydroprognóza</a:t>
            </a:r>
            <a:endParaRPr lang="cs-CZ" sz="2000" dirty="0" smtClean="0"/>
          </a:p>
          <a:p>
            <a:r>
              <a:rPr lang="cs-CZ" sz="2000" dirty="0" smtClean="0"/>
              <a:t>pevná linka      541 </a:t>
            </a:r>
            <a:r>
              <a:rPr lang="cs-CZ" sz="2000" dirty="0"/>
              <a:t>212 </a:t>
            </a:r>
            <a:r>
              <a:rPr lang="cs-CZ" sz="2000" dirty="0" smtClean="0"/>
              <a:t>485</a:t>
            </a:r>
          </a:p>
          <a:p>
            <a:r>
              <a:rPr lang="cs-CZ" sz="2000" dirty="0" smtClean="0"/>
              <a:t>Petr </a:t>
            </a:r>
            <a:r>
              <a:rPr lang="cs-CZ" sz="2000" dirty="0" err="1"/>
              <a:t>Janál</a:t>
            </a:r>
            <a:r>
              <a:rPr lang="cs-CZ" sz="2000" dirty="0"/>
              <a:t> 	724 </a:t>
            </a:r>
            <a:r>
              <a:rPr lang="cs-CZ" sz="2000" dirty="0" smtClean="0"/>
              <a:t>185 619</a:t>
            </a:r>
            <a:endParaRPr lang="cs-CZ" sz="2000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716016" y="1178516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 smtClean="0"/>
              <a:t>Meteoprognóza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Petr Münster     724 185 618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395537" y="4547904"/>
            <a:ext cx="417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Hydrolog ve </a:t>
            </a:r>
            <a:r>
              <a:rPr lang="cs-CZ" sz="2000" dirty="0" smtClean="0"/>
              <a:t>službě</a:t>
            </a:r>
            <a:r>
              <a:rPr lang="cs-CZ" sz="2000" dirty="0"/>
              <a:t> </a:t>
            </a:r>
            <a:r>
              <a:rPr lang="cs-CZ" sz="2000" dirty="0" smtClean="0"/>
              <a:t>       244 032 315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58485" y="1178516"/>
            <a:ext cx="3565443" cy="1230931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716016" y="1202364"/>
            <a:ext cx="3672408" cy="122537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2802" y="843558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ČHMÚ - BRNO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528" y="4187864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ČHMÚ - CPP PRAHA</a:t>
            </a:r>
            <a:endParaRPr lang="cs-CZ" sz="2000" b="1" dirty="0"/>
          </a:p>
        </p:txBody>
      </p:sp>
      <p:sp>
        <p:nvSpPr>
          <p:cNvPr id="10" name="Obdélník 9"/>
          <p:cNvSpPr/>
          <p:nvPr/>
        </p:nvSpPr>
        <p:spPr>
          <a:xfrm>
            <a:off x="323528" y="4543312"/>
            <a:ext cx="4357820" cy="40470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392803" y="2777246"/>
            <a:ext cx="3568177" cy="1198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dirty="0" err="1" smtClean="0"/>
              <a:t>Hydroprognóza</a:t>
            </a:r>
            <a:endParaRPr lang="cs-CZ" sz="2000" dirty="0" smtClean="0"/>
          </a:p>
          <a:p>
            <a:r>
              <a:rPr lang="cs-CZ" sz="2000" dirty="0" smtClean="0"/>
              <a:t>pevná linka      </a:t>
            </a:r>
            <a:r>
              <a:rPr lang="cs-CZ" sz="2000" dirty="0"/>
              <a:t>596 900 </a:t>
            </a:r>
            <a:r>
              <a:rPr lang="cs-CZ" sz="2000" dirty="0" smtClean="0"/>
              <a:t>261</a:t>
            </a:r>
          </a:p>
          <a:p>
            <a:r>
              <a:rPr lang="cs-CZ" sz="2000" dirty="0" smtClean="0"/>
              <a:t>Ondřej Kosík</a:t>
            </a:r>
            <a:r>
              <a:rPr lang="cs-CZ" sz="2000" dirty="0"/>
              <a:t>	 725 061 161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4716016" y="2798696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 smtClean="0"/>
              <a:t>Meteoprognóza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Roman Volný       602 297 827</a:t>
            </a:r>
            <a:endParaRPr lang="cs-CZ" sz="2000" dirty="0"/>
          </a:p>
        </p:txBody>
      </p:sp>
      <p:sp>
        <p:nvSpPr>
          <p:cNvPr id="13" name="Obdélník 12"/>
          <p:cNvSpPr/>
          <p:nvPr/>
        </p:nvSpPr>
        <p:spPr>
          <a:xfrm>
            <a:off x="323528" y="2852987"/>
            <a:ext cx="3637452" cy="1230931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716016" y="2858548"/>
            <a:ext cx="3672408" cy="122537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57845" y="2463738"/>
            <a:ext cx="2067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ČHMÚ - OSTRAVA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37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83770" y="3919798"/>
            <a:ext cx="3960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Děkuji za pozornost</a:t>
            </a:r>
          </a:p>
          <a:p>
            <a:endParaRPr lang="cs-CZ" sz="1400" b="1" dirty="0"/>
          </a:p>
          <a:p>
            <a:r>
              <a:rPr lang="cs-CZ" sz="1400" b="1" dirty="0" smtClean="0"/>
              <a:t>Petr </a:t>
            </a:r>
            <a:r>
              <a:rPr lang="cs-CZ" sz="1400" b="1" dirty="0" err="1" smtClean="0"/>
              <a:t>Janál</a:t>
            </a:r>
            <a:r>
              <a:rPr lang="cs-CZ" sz="1400" b="1" dirty="0" smtClean="0"/>
              <a:t>                                       petr.janal@chmi.cz                                                         </a:t>
            </a:r>
            <a:endParaRPr lang="cs-CZ" sz="1400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19522"/>
            <a:ext cx="8352928" cy="3453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3" y="1057230"/>
            <a:ext cx="1676876" cy="12668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563" y="1059582"/>
            <a:ext cx="1676876" cy="12668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928" y="1059582"/>
            <a:ext cx="2233422" cy="128016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80" y="3111810"/>
            <a:ext cx="2033588" cy="13144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594" y="3163350"/>
            <a:ext cx="1949577" cy="120148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671" y="3163350"/>
            <a:ext cx="1866900" cy="128016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41441" y="2409892"/>
            <a:ext cx="230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Meteorologické radary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923928" y="240973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Družice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497900" y="2409732"/>
            <a:ext cx="15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Aktuální mapy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0520" y="4461960"/>
            <a:ext cx="187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Znečištění ovzduší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851920" y="4485479"/>
            <a:ext cx="417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Meteorologické a hydrologické předpovědi</a:t>
            </a:r>
            <a:endParaRPr lang="cs-CZ" dirty="0"/>
          </a:p>
        </p:txBody>
      </p:sp>
      <p:sp>
        <p:nvSpPr>
          <p:cNvPr id="21" name="Nadpis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9036496" cy="857250"/>
          </a:xfrm>
        </p:spPr>
        <p:txBody>
          <a:bodyPr>
            <a:noAutofit/>
          </a:bodyPr>
          <a:lstStyle/>
          <a:p>
            <a:r>
              <a:rPr lang="cs-CZ" sz="3600" dirty="0"/>
              <a:t>Příklady </a:t>
            </a:r>
            <a:r>
              <a:rPr lang="cs-CZ" sz="3600" dirty="0" smtClean="0"/>
              <a:t>produktů</a:t>
            </a:r>
            <a:r>
              <a:rPr lang="en-US" sz="3600" dirty="0" smtClean="0"/>
              <a:t> </a:t>
            </a:r>
            <a:r>
              <a:rPr lang="cs-CZ" sz="3600" dirty="0" smtClean="0"/>
              <a:t>– dostupné na </a:t>
            </a:r>
            <a:r>
              <a:rPr lang="cs-CZ" sz="3600" dirty="0" smtClean="0">
                <a:solidFill>
                  <a:schemeClr val="tx2"/>
                </a:solidFill>
              </a:rPr>
              <a:t>www.chmi.cz</a:t>
            </a:r>
            <a:endParaRPr lang="cs-CZ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6348"/>
            <a:ext cx="8229600" cy="857250"/>
          </a:xfrm>
        </p:spPr>
        <p:txBody>
          <a:bodyPr>
            <a:noAutofit/>
          </a:bodyPr>
          <a:lstStyle/>
          <a:p>
            <a:r>
              <a:rPr lang="cs-CZ" sz="3600" dirty="0" smtClean="0"/>
              <a:t>Hlásná a předpovědní povodňová služba HPPS</a:t>
            </a:r>
            <a:endParaRPr lang="cs-CZ" sz="36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60191"/>
            <a:ext cx="4690864" cy="2667743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ČHMÚ z</a:t>
            </a:r>
            <a:r>
              <a:rPr lang="en-US" altLang="cs-CZ" sz="2400" dirty="0" err="1"/>
              <a:t>ajišťuje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předpovědní</a:t>
            </a:r>
            <a:r>
              <a:rPr lang="en-US" altLang="cs-CZ" sz="2400" dirty="0"/>
              <a:t> </a:t>
            </a:r>
            <a:r>
              <a:rPr lang="cs-CZ" altLang="cs-CZ" sz="2400" dirty="0"/>
              <a:t>p</a:t>
            </a:r>
            <a:r>
              <a:rPr lang="en-US" altLang="cs-CZ" sz="2400" dirty="0" err="1"/>
              <a:t>ovodňovou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službu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spolupráci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správci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povodí</a:t>
            </a:r>
            <a:r>
              <a:rPr lang="cs-CZ" altLang="cs-CZ" sz="24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400" b="1" dirty="0"/>
              <a:t>   </a:t>
            </a:r>
            <a:r>
              <a:rPr lang="cs-CZ" altLang="cs-CZ" sz="2400" i="1" dirty="0"/>
              <a:t>Novelizace zákona 254/2001 Sb. v roce 2010</a:t>
            </a:r>
            <a:r>
              <a:rPr lang="cs-CZ" altLang="cs-CZ" sz="2400" dirty="0"/>
              <a:t>)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50817" y="1438076"/>
            <a:ext cx="3141663" cy="1709738"/>
          </a:xfrm>
          <a:prstGeom prst="rect">
            <a:avLst/>
          </a:prstGeom>
          <a:noFill/>
          <a:ln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84155" y="3281759"/>
            <a:ext cx="3108325" cy="1594247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0305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informace</a:t>
            </a:r>
            <a:endParaRPr lang="cs-CZ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571750"/>
            <a:ext cx="3695318" cy="23222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67545" y="1167594"/>
            <a:ext cx="511575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/>
              <a:t>Zásoba vody ve sněhu </a:t>
            </a:r>
            <a:r>
              <a:rPr lang="cs-CZ" altLang="cs-CZ" sz="2400" b="1" dirty="0" smtClean="0"/>
              <a:t>ve Zlínském kraji</a:t>
            </a:r>
          </a:p>
          <a:p>
            <a:endParaRPr lang="cs-CZ" altLang="cs-CZ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cs-CZ" sz="2400" b="1" dirty="0" smtClean="0"/>
              <a:t>9.2.2015</a:t>
            </a:r>
            <a:r>
              <a:rPr lang="pt-BR" altLang="cs-CZ" sz="2400" b="1" dirty="0"/>
              <a:t>		</a:t>
            </a:r>
            <a:r>
              <a:rPr lang="cs-CZ" altLang="cs-CZ" sz="2400" b="1" dirty="0" smtClean="0"/>
              <a:t>112,1</a:t>
            </a:r>
            <a:r>
              <a:rPr lang="pt-BR" altLang="cs-CZ" sz="2400" b="1" dirty="0" smtClean="0"/>
              <a:t> </a:t>
            </a:r>
            <a:r>
              <a:rPr lang="pt-BR" altLang="cs-CZ" sz="2400" b="1" dirty="0"/>
              <a:t>mil. </a:t>
            </a:r>
            <a:r>
              <a:rPr lang="cs-CZ" altLang="cs-CZ" sz="2400" b="1" dirty="0" smtClean="0"/>
              <a:t>m</a:t>
            </a:r>
            <a:r>
              <a:rPr lang="pt-BR" altLang="cs-CZ" sz="2400" b="1" baseline="30000" dirty="0" smtClean="0"/>
              <a:t>3</a:t>
            </a:r>
            <a:endParaRPr lang="cs-CZ" altLang="cs-CZ" sz="2400" b="1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b="1" dirty="0"/>
              <a:t>16.2.2015		</a:t>
            </a:r>
            <a:r>
              <a:rPr lang="cs-CZ" altLang="cs-CZ" sz="2400" b="1" dirty="0" smtClean="0"/>
              <a:t>105 mil</a:t>
            </a:r>
            <a:r>
              <a:rPr lang="cs-CZ" altLang="cs-CZ" sz="2400" b="1" dirty="0"/>
              <a:t>.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b="1" dirty="0"/>
              <a:t>23.2.2015		</a:t>
            </a:r>
            <a:r>
              <a:rPr lang="cs-CZ" altLang="cs-CZ" sz="2400" b="1" dirty="0" smtClean="0"/>
              <a:t>69,7 mil</a:t>
            </a:r>
            <a:r>
              <a:rPr lang="cs-CZ" altLang="cs-CZ" sz="2400" b="1" dirty="0"/>
              <a:t>. </a:t>
            </a:r>
            <a:r>
              <a:rPr lang="cs-CZ" altLang="cs-CZ" sz="2400" b="1" dirty="0" smtClean="0"/>
              <a:t>m3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413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hodnota sněhu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885684"/>
            <a:ext cx="5760640" cy="40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96161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Systém integrované výstražné služby SIVS</a:t>
            </a:r>
            <a:endParaRPr lang="cs-CZ" sz="3600" dirty="0"/>
          </a:p>
        </p:txBody>
      </p:sp>
      <p:sp>
        <p:nvSpPr>
          <p:cNvPr id="4" name="Rectangle 184"/>
          <p:cNvSpPr>
            <a:spLocks noGrp="1" noChangeArrowheads="1"/>
          </p:cNvSpPr>
          <p:nvPr>
            <p:ph idx="1"/>
          </p:nvPr>
        </p:nvSpPr>
        <p:spPr>
          <a:xfrm>
            <a:off x="395536" y="1203598"/>
            <a:ext cx="8424936" cy="381642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Pravidla pro varování obyvatel před nebezpečnými meteorologickými a hydrologickými jevy</a:t>
            </a:r>
          </a:p>
          <a:p>
            <a:pPr>
              <a:spcAft>
                <a:spcPts val="600"/>
              </a:spcAft>
            </a:pPr>
            <a:r>
              <a:rPr lang="cs-CZ" altLang="cs-CZ" dirty="0"/>
              <a:t>Zajišťuje ČHMÚ ve spolupráci s Armádou ČR</a:t>
            </a:r>
          </a:p>
          <a:p>
            <a:pPr>
              <a:spcAft>
                <a:spcPts val="600"/>
              </a:spcAft>
            </a:pPr>
            <a:r>
              <a:rPr lang="cs-CZ" altLang="cs-CZ" dirty="0"/>
              <a:t>Výstražné a informační zprávy vydává ČHMÚ - Centrální předpovědní pracoviště v Praze</a:t>
            </a:r>
          </a:p>
          <a:p>
            <a:pPr>
              <a:spcAft>
                <a:spcPts val="600"/>
              </a:spcAft>
            </a:pPr>
            <a:r>
              <a:rPr lang="cs-CZ" altLang="cs-CZ" dirty="0"/>
              <a:t>PVI – </a:t>
            </a:r>
            <a:r>
              <a:rPr lang="cs-CZ" altLang="cs-CZ" b="1" dirty="0"/>
              <a:t>předpovědní výstražná informace</a:t>
            </a:r>
            <a:r>
              <a:rPr lang="cs-CZ" altLang="cs-CZ" dirty="0"/>
              <a:t> (platnost do odvolání)</a:t>
            </a:r>
          </a:p>
          <a:p>
            <a:pPr>
              <a:spcAft>
                <a:spcPts val="600"/>
              </a:spcAft>
            </a:pPr>
            <a:r>
              <a:rPr lang="cs-CZ" altLang="cs-CZ" dirty="0"/>
              <a:t>IVNJ – </a:t>
            </a:r>
            <a:r>
              <a:rPr lang="cs-CZ" altLang="cs-CZ" b="1" dirty="0"/>
              <a:t>informace o výskytu nebezpečného jevu</a:t>
            </a:r>
            <a:r>
              <a:rPr lang="cs-CZ" altLang="cs-CZ" dirty="0"/>
              <a:t> (platnost 3h)</a:t>
            </a:r>
          </a:p>
          <a:p>
            <a:pPr>
              <a:spcAft>
                <a:spcPts val="600"/>
              </a:spcAft>
            </a:pPr>
            <a:r>
              <a:rPr lang="cs-CZ" altLang="cs-CZ" dirty="0"/>
              <a:t>Během povodní se vydávají informační zprávy – obsahují podrobné informace o aktuální situaci a předpověď dalšího vývoje v regionu</a:t>
            </a:r>
          </a:p>
        </p:txBody>
      </p:sp>
    </p:spTree>
    <p:extLst>
      <p:ext uri="{BB962C8B-B14F-4D97-AF65-F5344CB8AC3E}">
        <p14:creationId xmlns:p14="http://schemas.microsoft.com/office/powerpoint/2010/main" val="14233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961616"/>
          </a:xfrm>
        </p:spPr>
        <p:txBody>
          <a:bodyPr>
            <a:normAutofit/>
          </a:bodyPr>
          <a:lstStyle/>
          <a:p>
            <a:r>
              <a:rPr lang="cs-CZ" sz="3600" dirty="0"/>
              <a:t>Systém integrované výstražné služby SIVS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754574"/>
              </p:ext>
            </p:extLst>
          </p:nvPr>
        </p:nvGraphicFramePr>
        <p:xfrm>
          <a:off x="107504" y="1131590"/>
          <a:ext cx="8856985" cy="3763419"/>
        </p:xfrm>
        <a:graphic>
          <a:graphicData uri="http://schemas.openxmlformats.org/drawingml/2006/table">
            <a:tbl>
              <a:tblPr/>
              <a:tblGrid>
                <a:gridCol w="1035789"/>
                <a:gridCol w="372752"/>
                <a:gridCol w="443674"/>
                <a:gridCol w="1098464"/>
                <a:gridCol w="5906306"/>
              </a:tblGrid>
              <a:tr h="438284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Stupeň nebezpečí</a:t>
                      </a: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Úroveň nebezpečí</a:t>
                      </a: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Popis nebezpečí a aktivit</a:t>
                      </a: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7026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Žádný 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Zelená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Běžná situace, nehrozí nebezpečí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, není třeba věnovat pozornost. Na tento stav se nevydává žádná výstražná informace.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730896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Nízký 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Žlutá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Představuje potenciální nebezpečí, ale neočekává se neobvyklý nebezpečný jev.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Doporučuje se věnovat pozornost hydrometeorologickým podmínkám při provádění aktivit vystavených jejich působení.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04436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Vysoký </a:t>
                      </a: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Oranžová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Je předpovídán nebo pozorován nebezpečný hydrologický a/nebo meteorologický jev</a:t>
                      </a: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. Je nezbytná bdělost a potřeba sledování hydrometeorologické situace. Lze očekávat materiální škody na větším území nebo velké následky při lokálním postižení a omezení prováděných aktivit.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62777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Extrémní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Červená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Je předpovídán nebo pozorován nebezpečný a výjimečně intenzivní hydrologický a/nebo meteorologický jev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. Je nezbytná nejvyšší ostražitost a potřeba častého sledování informací o hydrometeorologické situaci. Lze očekávat značné materiální škody na velkém území nebo katastrofické následky při lokálním postižení, ohrožení životů a výrazné omezení prováděných aktivit.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7866064" y="2571750"/>
            <a:ext cx="922337" cy="369332"/>
          </a:xfrm>
          <a:prstGeom prst="rect">
            <a:avLst/>
          </a:prstGeom>
          <a:solidFill>
            <a:srgbClr val="808080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66FF99"/>
                </a:solidFill>
              </a:rPr>
              <a:t>1. SPA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6877051" y="3435846"/>
            <a:ext cx="1908175" cy="369332"/>
          </a:xfrm>
          <a:prstGeom prst="rect">
            <a:avLst/>
          </a:prstGeom>
          <a:solidFill>
            <a:srgbClr val="808080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</a:rPr>
              <a:t>2. SPA </a:t>
            </a:r>
            <a:r>
              <a:rPr lang="cs-CZ" altLang="cs-CZ" b="1"/>
              <a:t>–</a:t>
            </a:r>
            <a:r>
              <a:rPr lang="cs-CZ" altLang="cs-CZ" b="1">
                <a:solidFill>
                  <a:srgbClr val="FFFF00"/>
                </a:solidFill>
              </a:rPr>
              <a:t> </a:t>
            </a:r>
            <a:r>
              <a:rPr lang="cs-CZ" altLang="cs-CZ" b="1">
                <a:solidFill>
                  <a:srgbClr val="FF0000"/>
                </a:solidFill>
              </a:rPr>
              <a:t>3. SPA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7858125" y="4525676"/>
            <a:ext cx="922338" cy="369332"/>
          </a:xfrm>
          <a:prstGeom prst="rect">
            <a:avLst/>
          </a:prstGeom>
          <a:solidFill>
            <a:srgbClr val="808080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</a:rPr>
              <a:t>3. SPA</a:t>
            </a:r>
          </a:p>
        </p:txBody>
      </p:sp>
    </p:spTree>
    <p:extLst>
      <p:ext uri="{BB962C8B-B14F-4D97-AF65-F5344CB8AC3E}">
        <p14:creationId xmlns:p14="http://schemas.microsoft.com/office/powerpoint/2010/main" val="30118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Motiv2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2487</TotalTime>
  <Words>833</Words>
  <Application>Microsoft Office PowerPoint</Application>
  <PresentationFormat>Předvádění na obrazovce (16:9)</PresentationFormat>
  <Paragraphs>179</Paragraphs>
  <Slides>36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Motiv2</vt:lpstr>
      <vt:lpstr> Předpovědní povodňová služba Zlín -  25. února 2015</vt:lpstr>
      <vt:lpstr>ČHMÚ</vt:lpstr>
      <vt:lpstr>ČHMÚ – organizační struktura</vt:lpstr>
      <vt:lpstr>Příklady produktů – dostupné na www.chmi.cz</vt:lpstr>
      <vt:lpstr>Hlásná a předpovědní povodňová služba HPPS</vt:lpstr>
      <vt:lpstr>Aktuální informace</vt:lpstr>
      <vt:lpstr>Vodní hodnota sněhu</vt:lpstr>
      <vt:lpstr>Systém integrované výstražné služby SIVS</vt:lpstr>
      <vt:lpstr>Systém integrované výstražné služby SIVS</vt:lpstr>
      <vt:lpstr>Distribuce výstrah a informací</vt:lpstr>
      <vt:lpstr>Prezentace aplikace PowerPoint</vt:lpstr>
      <vt:lpstr>Změny v SIVS v roce 2015</vt:lpstr>
      <vt:lpstr>Systém integrované výstražné služby </vt:lpstr>
      <vt:lpstr>Systém integrované výstražné služby </vt:lpstr>
      <vt:lpstr>Systém integrované výstražné služby </vt:lpstr>
      <vt:lpstr>Systém integrované výstražné služby </vt:lpstr>
      <vt:lpstr>HPPS Hlásná a předpovědní povodňová služba</vt:lpstr>
      <vt:lpstr>HPPS – Sněhové zpravodajství</vt:lpstr>
      <vt:lpstr>HPPS – Sněhové zpravodajství</vt:lpstr>
      <vt:lpstr>HPPS – Sněhové zpravodajství</vt:lpstr>
      <vt:lpstr>HPPS - Mapa nasycenosti půdy v ČR</vt:lpstr>
      <vt:lpstr>HPPS – vyhodnocení vodnosti</vt:lpstr>
      <vt:lpstr>HPPS Hlásná a předpovědní povodňová služba</vt:lpstr>
      <vt:lpstr>HPPS – další informace</vt:lpstr>
      <vt:lpstr>HPPS – vyhodnocení předpovědí</vt:lpstr>
      <vt:lpstr>Nowcasting webportal</vt:lpstr>
      <vt:lpstr>Územní působnost poboček ČHMÚ</vt:lpstr>
      <vt:lpstr>Informace ze stanic Fiedler</vt:lpstr>
      <vt:lpstr>Informace ze stanic Fiedler – mobilní přístup</vt:lpstr>
      <vt:lpstr>Automatické zasílání zpráv při překročení limitů</vt:lpstr>
      <vt:lpstr>Pravděpodobnostní předpověď průtoků</vt:lpstr>
      <vt:lpstr>Pravděpodobnostní předpověď průtoků</vt:lpstr>
      <vt:lpstr>Pravděpodobnostní předpověď průtoků</vt:lpstr>
      <vt:lpstr>Pravděpodobnostní předpověď průtoků</vt:lpstr>
      <vt:lpstr>Telefonické kontakty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Předpovědní povodňová služba Jihlava -  19. února 2014</dc:title>
  <dc:creator>Janál</dc:creator>
  <cp:lastModifiedBy>tvlasak</cp:lastModifiedBy>
  <cp:revision>185</cp:revision>
  <dcterms:created xsi:type="dcterms:W3CDTF">2013-04-29T11:45:06Z</dcterms:created>
  <dcterms:modified xsi:type="dcterms:W3CDTF">2015-10-14T05:59:23Z</dcterms:modified>
</cp:coreProperties>
</file>