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33"/>
  </p:notesMasterIdLst>
  <p:sldIdLst>
    <p:sldId id="256" r:id="rId2"/>
    <p:sldId id="282" r:id="rId3"/>
    <p:sldId id="283" r:id="rId4"/>
    <p:sldId id="302" r:id="rId5"/>
    <p:sldId id="285" r:id="rId6"/>
    <p:sldId id="286" r:id="rId7"/>
    <p:sldId id="310" r:id="rId8"/>
    <p:sldId id="307" r:id="rId9"/>
    <p:sldId id="308" r:id="rId10"/>
    <p:sldId id="309" r:id="rId11"/>
    <p:sldId id="287" r:id="rId12"/>
    <p:sldId id="288" r:id="rId13"/>
    <p:sldId id="289" r:id="rId14"/>
    <p:sldId id="305" r:id="rId15"/>
    <p:sldId id="306" r:id="rId16"/>
    <p:sldId id="290" r:id="rId17"/>
    <p:sldId id="296" r:id="rId18"/>
    <p:sldId id="297" r:id="rId19"/>
    <p:sldId id="298" r:id="rId20"/>
    <p:sldId id="311" r:id="rId21"/>
    <p:sldId id="299" r:id="rId22"/>
    <p:sldId id="291" r:id="rId23"/>
    <p:sldId id="292" r:id="rId24"/>
    <p:sldId id="293" r:id="rId25"/>
    <p:sldId id="294" r:id="rId26"/>
    <p:sldId id="295" r:id="rId27"/>
    <p:sldId id="301" r:id="rId28"/>
    <p:sldId id="304" r:id="rId29"/>
    <p:sldId id="300" r:id="rId30"/>
    <p:sldId id="303" r:id="rId31"/>
    <p:sldId id="281" r:id="rId3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56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janal\AppData\Local\Microsoft\Windows\Temporary%20Internet%20Files\Content.Outlook\N99YXQK7\snehosrovnani2015%20(2)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janal\AppData\Local\Microsoft\Windows\Temporary%20Internet%20Files\Content.Outlook\N99YXQK7\snehosrovnani2015%20(2).xls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janal\AppData\Local\Microsoft\Windows\Temporary%20Internet%20Files\Content.Outlook\N99YXQK7\snehosrovnani2015%20(2)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E"/>
                <a:ea typeface="Arial CE"/>
                <a:cs typeface="Arial CE"/>
              </a:defRPr>
            </a:pPr>
            <a:r>
              <a:rPr lang="cs-CZ" sz="2400" dirty="0"/>
              <a:t>Srovnání zásoby vody ve sněhu nad nádrží VÍR
v letech 2006, 2009, 2010,  2011, 2013 a 2015</a:t>
            </a:r>
            <a:r>
              <a:rPr lang="cs-CZ" dirty="0"/>
              <a:t>
</a:t>
            </a:r>
          </a:p>
        </c:rich>
      </c:tx>
      <c:layout>
        <c:manualLayout>
          <c:xMode val="edge"/>
          <c:yMode val="edge"/>
          <c:x val="9.1584743224573426E-2"/>
          <c:y val="1.41441002679289E-3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3958333333333334E-2"/>
          <c:y val="0.15851602023608768"/>
          <c:w val="0.91562500000000002"/>
          <c:h val="0.73693086003372676"/>
        </c:manualLayout>
      </c:layout>
      <c:lineChart>
        <c:grouping val="standard"/>
        <c:varyColors val="0"/>
        <c:ser>
          <c:idx val="0"/>
          <c:order val="0"/>
          <c:tx>
            <c:strRef>
              <c:f>'[snehosrovnani2015 (2).xls]VIR'!$A$4</c:f>
              <c:strCache>
                <c:ptCount val="1"/>
                <c:pt idx="0">
                  <c:v>2005-06</c:v>
                </c:pt>
              </c:strCache>
            </c:strRef>
          </c:tx>
          <c:spPr>
            <a:ln w="38100">
              <a:solidFill>
                <a:srgbClr val="3366FF"/>
              </a:solidFill>
              <a:prstDash val="solid"/>
            </a:ln>
          </c:spPr>
          <c:marker>
            <c:symbol val="none"/>
          </c:marker>
          <c:cat>
            <c:strRef>
              <c:f>'[snehosrovnani2015 (2).xls]VIR'!$B$1:$U$3</c:f>
              <c:strCache>
                <c:ptCount val="17"/>
                <c:pt idx="0">
                  <c:v>prosinec</c:v>
                </c:pt>
                <c:pt idx="4">
                  <c:v>leden</c:v>
                </c:pt>
                <c:pt idx="8">
                  <c:v>únor</c:v>
                </c:pt>
                <c:pt idx="12">
                  <c:v>březen</c:v>
                </c:pt>
                <c:pt idx="16">
                  <c:v>duben</c:v>
                </c:pt>
              </c:strCache>
            </c:strRef>
          </c:cat>
          <c:val>
            <c:numRef>
              <c:f>'[snehosrovnani2015 (2).xls]VIR'!$B$4:$U$4</c:f>
              <c:numCache>
                <c:formatCode>0.0</c:formatCode>
                <c:ptCount val="20"/>
                <c:pt idx="0">
                  <c:v>6.7</c:v>
                </c:pt>
                <c:pt idx="1">
                  <c:v>9.9</c:v>
                </c:pt>
                <c:pt idx="2">
                  <c:v>21.6</c:v>
                </c:pt>
                <c:pt idx="3">
                  <c:v>28.5</c:v>
                </c:pt>
                <c:pt idx="4">
                  <c:v>35.9</c:v>
                </c:pt>
                <c:pt idx="5">
                  <c:v>40.6</c:v>
                </c:pt>
                <c:pt idx="6">
                  <c:v>60.3</c:v>
                </c:pt>
                <c:pt idx="7">
                  <c:v>55.4</c:v>
                </c:pt>
                <c:pt idx="8">
                  <c:v>54.8</c:v>
                </c:pt>
                <c:pt idx="9">
                  <c:v>76.5</c:v>
                </c:pt>
                <c:pt idx="10">
                  <c:v>77.5</c:v>
                </c:pt>
                <c:pt idx="11">
                  <c:v>74.400000000000006</c:v>
                </c:pt>
                <c:pt idx="12">
                  <c:v>76.2</c:v>
                </c:pt>
                <c:pt idx="13">
                  <c:v>83.1</c:v>
                </c:pt>
                <c:pt idx="14">
                  <c:v>86.6</c:v>
                </c:pt>
                <c:pt idx="15">
                  <c:v>74</c:v>
                </c:pt>
                <c:pt idx="16">
                  <c:v>12</c:v>
                </c:pt>
                <c:pt idx="17">
                  <c:v>2.5</c:v>
                </c:pt>
                <c:pt idx="18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'[snehosrovnani2015 (2).xls]VIR'!$A$5</c:f>
              <c:strCache>
                <c:ptCount val="1"/>
                <c:pt idx="0">
                  <c:v>2008-09</c:v>
                </c:pt>
              </c:strCache>
            </c:strRef>
          </c:tx>
          <c:spPr>
            <a:ln w="38100">
              <a:solidFill>
                <a:srgbClr val="FFCC00"/>
              </a:solidFill>
              <a:prstDash val="solid"/>
            </a:ln>
          </c:spPr>
          <c:marker>
            <c:symbol val="none"/>
          </c:marker>
          <c:cat>
            <c:strRef>
              <c:f>'[snehosrovnani2015 (2).xls]VIR'!$B$1:$U$3</c:f>
              <c:strCache>
                <c:ptCount val="17"/>
                <c:pt idx="0">
                  <c:v>prosinec</c:v>
                </c:pt>
                <c:pt idx="4">
                  <c:v>leden</c:v>
                </c:pt>
                <c:pt idx="8">
                  <c:v>únor</c:v>
                </c:pt>
                <c:pt idx="12">
                  <c:v>březen</c:v>
                </c:pt>
                <c:pt idx="16">
                  <c:v>duben</c:v>
                </c:pt>
              </c:strCache>
            </c:strRef>
          </c:cat>
          <c:val>
            <c:numRef>
              <c:f>'[snehosrovnani2015 (2).xls]VIR'!$B$5:$U$5</c:f>
              <c:numCache>
                <c:formatCode>General</c:formatCode>
                <c:ptCount val="20"/>
                <c:pt idx="4" formatCode="0.0">
                  <c:v>2.7</c:v>
                </c:pt>
                <c:pt idx="5" formatCode="0.0">
                  <c:v>4.5999999999999996</c:v>
                </c:pt>
                <c:pt idx="6" formatCode="0.0">
                  <c:v>6.28</c:v>
                </c:pt>
                <c:pt idx="7" formatCode="0.0">
                  <c:v>9.6</c:v>
                </c:pt>
                <c:pt idx="8" formatCode="0.0">
                  <c:v>11.2</c:v>
                </c:pt>
                <c:pt idx="9" formatCode="0.0">
                  <c:v>6.6</c:v>
                </c:pt>
                <c:pt idx="10" formatCode="0.0">
                  <c:v>17.3</c:v>
                </c:pt>
                <c:pt idx="11" formatCode="0.0">
                  <c:v>36.57</c:v>
                </c:pt>
                <c:pt idx="12" formatCode="0.0">
                  <c:v>44.5</c:v>
                </c:pt>
                <c:pt idx="13" formatCode="0.0">
                  <c:v>3.7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'[snehosrovnani2015 (2).xls]VIR'!$A$6</c:f>
              <c:strCache>
                <c:ptCount val="1"/>
                <c:pt idx="0">
                  <c:v>2009-10</c:v>
                </c:pt>
              </c:strCache>
            </c:strRef>
          </c:tx>
          <c:spPr>
            <a:ln w="38100">
              <a:solidFill>
                <a:srgbClr val="99CC00"/>
              </a:solidFill>
              <a:prstDash val="solid"/>
            </a:ln>
          </c:spPr>
          <c:marker>
            <c:symbol val="none"/>
          </c:marker>
          <c:cat>
            <c:strRef>
              <c:f>'[snehosrovnani2015 (2).xls]VIR'!$B$1:$U$3</c:f>
              <c:strCache>
                <c:ptCount val="17"/>
                <c:pt idx="0">
                  <c:v>prosinec</c:v>
                </c:pt>
                <c:pt idx="4">
                  <c:v>leden</c:v>
                </c:pt>
                <c:pt idx="8">
                  <c:v>únor</c:v>
                </c:pt>
                <c:pt idx="12">
                  <c:v>březen</c:v>
                </c:pt>
                <c:pt idx="16">
                  <c:v>duben</c:v>
                </c:pt>
              </c:strCache>
            </c:strRef>
          </c:cat>
          <c:val>
            <c:numRef>
              <c:f>'[snehosrovnani2015 (2).xls]VIR'!$B$6:$U$6</c:f>
              <c:numCache>
                <c:formatCode>0.0</c:formatCode>
                <c:ptCount val="20"/>
                <c:pt idx="1">
                  <c:v>0</c:v>
                </c:pt>
                <c:pt idx="2">
                  <c:v>3.4</c:v>
                </c:pt>
                <c:pt idx="3">
                  <c:v>0</c:v>
                </c:pt>
                <c:pt idx="4">
                  <c:v>1.4</c:v>
                </c:pt>
                <c:pt idx="5">
                  <c:v>22.6</c:v>
                </c:pt>
                <c:pt idx="6">
                  <c:v>26.7</c:v>
                </c:pt>
                <c:pt idx="7">
                  <c:v>29.4</c:v>
                </c:pt>
                <c:pt idx="8">
                  <c:v>39.64</c:v>
                </c:pt>
                <c:pt idx="9">
                  <c:v>46.9</c:v>
                </c:pt>
                <c:pt idx="10">
                  <c:v>46.7</c:v>
                </c:pt>
                <c:pt idx="11">
                  <c:v>44.49</c:v>
                </c:pt>
                <c:pt idx="12">
                  <c:v>27.77</c:v>
                </c:pt>
                <c:pt idx="13">
                  <c:v>23.9</c:v>
                </c:pt>
                <c:pt idx="14">
                  <c:v>28.4</c:v>
                </c:pt>
                <c:pt idx="15">
                  <c:v>18</c:v>
                </c:pt>
                <c:pt idx="16">
                  <c:v>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'[snehosrovnani2015 (2).xls]VIR'!$A$7</c:f>
              <c:strCache>
                <c:ptCount val="1"/>
                <c:pt idx="0">
                  <c:v>2010-11</c:v>
                </c:pt>
              </c:strCache>
            </c:strRef>
          </c:tx>
          <c:spPr>
            <a:ln w="38100">
              <a:solidFill>
                <a:srgbClr val="CCFFFF"/>
              </a:solidFill>
              <a:prstDash val="solid"/>
            </a:ln>
          </c:spPr>
          <c:marker>
            <c:symbol val="none"/>
          </c:marker>
          <c:val>
            <c:numRef>
              <c:f>'[snehosrovnani2015 (2).xls]VIR'!$B$7:$U$7</c:f>
              <c:numCache>
                <c:formatCode>0.0</c:formatCode>
                <c:ptCount val="20"/>
                <c:pt idx="0">
                  <c:v>13.2</c:v>
                </c:pt>
                <c:pt idx="1">
                  <c:v>28.9</c:v>
                </c:pt>
                <c:pt idx="2">
                  <c:v>17.399999999999999</c:v>
                </c:pt>
                <c:pt idx="3">
                  <c:v>19.600000000000001</c:v>
                </c:pt>
                <c:pt idx="4">
                  <c:v>15.7</c:v>
                </c:pt>
                <c:pt idx="5">
                  <c:v>0.6</c:v>
                </c:pt>
                <c:pt idx="6">
                  <c:v>3.3</c:v>
                </c:pt>
                <c:pt idx="7">
                  <c:v>6.4</c:v>
                </c:pt>
                <c:pt idx="8">
                  <c:v>1</c:v>
                </c:pt>
                <c:pt idx="9">
                  <c:v>1</c:v>
                </c:pt>
                <c:pt idx="10">
                  <c:v>1.2</c:v>
                </c:pt>
                <c:pt idx="11">
                  <c:v>0.6</c:v>
                </c:pt>
                <c:pt idx="12">
                  <c:v>0.1</c:v>
                </c:pt>
              </c:numCache>
            </c:numRef>
          </c:val>
          <c:smooth val="0"/>
        </c:ser>
        <c:ser>
          <c:idx val="4"/>
          <c:order val="4"/>
          <c:tx>
            <c:v>2012-13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val>
            <c:numRef>
              <c:f>'[snehosrovnani2015 (2).xls]VIR'!$B$8:$U$8</c:f>
              <c:numCache>
                <c:formatCode>0.0</c:formatCode>
                <c:ptCount val="20"/>
                <c:pt idx="0">
                  <c:v>7.1</c:v>
                </c:pt>
                <c:pt idx="1">
                  <c:v>11</c:v>
                </c:pt>
                <c:pt idx="2">
                  <c:v>12.2</c:v>
                </c:pt>
                <c:pt idx="3">
                  <c:v>4.0999999999999996</c:v>
                </c:pt>
                <c:pt idx="4">
                  <c:v>0.8</c:v>
                </c:pt>
                <c:pt idx="5">
                  <c:v>4.8</c:v>
                </c:pt>
                <c:pt idx="6">
                  <c:v>7.9</c:v>
                </c:pt>
                <c:pt idx="7">
                  <c:v>11.2</c:v>
                </c:pt>
                <c:pt idx="8">
                  <c:v>7.1</c:v>
                </c:pt>
                <c:pt idx="9">
                  <c:v>14.3</c:v>
                </c:pt>
                <c:pt idx="10">
                  <c:v>10.8</c:v>
                </c:pt>
                <c:pt idx="11">
                  <c:v>24.6</c:v>
                </c:pt>
                <c:pt idx="12">
                  <c:v>14.6</c:v>
                </c:pt>
                <c:pt idx="13">
                  <c:v>1.6</c:v>
                </c:pt>
                <c:pt idx="14">
                  <c:v>1.5</c:v>
                </c:pt>
                <c:pt idx="15">
                  <c:v>7.2</c:v>
                </c:pt>
                <c:pt idx="16">
                  <c:v>15.3</c:v>
                </c:pt>
                <c:pt idx="17">
                  <c:v>14</c:v>
                </c:pt>
                <c:pt idx="18">
                  <c:v>0</c:v>
                </c:pt>
              </c:numCache>
            </c:numRef>
          </c:val>
          <c:smooth val="0"/>
        </c:ser>
        <c:ser>
          <c:idx val="5"/>
          <c:order val="5"/>
          <c:tx>
            <c:v>2014-15</c:v>
          </c:tx>
          <c:spPr>
            <a:ln w="38100">
              <a:solidFill>
                <a:srgbClr val="000000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val>
            <c:numRef>
              <c:f>'[snehosrovnani2015 (2).xls]VIR'!$B$9:$U$9</c:f>
              <c:numCache>
                <c:formatCode>General</c:formatCode>
                <c:ptCount val="20"/>
                <c:pt idx="3" formatCode="0.0">
                  <c:v>0</c:v>
                </c:pt>
                <c:pt idx="4" formatCode="0.0">
                  <c:v>8.4</c:v>
                </c:pt>
                <c:pt idx="5" formatCode="0.0">
                  <c:v>4.0999999999999996</c:v>
                </c:pt>
                <c:pt idx="6" formatCode="0.0">
                  <c:v>4.0999999999999996</c:v>
                </c:pt>
                <c:pt idx="7" formatCode="0.0">
                  <c:v>1.1000000000000001</c:v>
                </c:pt>
                <c:pt idx="8" formatCode="0.0">
                  <c:v>9.9</c:v>
                </c:pt>
                <c:pt idx="9" formatCode="0.0">
                  <c:v>12.8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319168"/>
        <c:axId val="33333248"/>
      </c:lineChart>
      <c:catAx>
        <c:axId val="33319168"/>
        <c:scaling>
          <c:orientation val="minMax"/>
        </c:scaling>
        <c:delete val="0"/>
        <c:axPos val="b"/>
        <c:minorGridlines>
          <c:spPr>
            <a:ln w="3175">
              <a:solidFill>
                <a:srgbClr val="969696"/>
              </a:solidFill>
              <a:prstDash val="solid"/>
            </a:ln>
          </c:spPr>
        </c:minorGridlines>
        <c:numFmt formatCode="General" sourceLinked="1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 CE"/>
                <a:ea typeface="Arial CE"/>
                <a:cs typeface="Arial CE"/>
              </a:defRPr>
            </a:pPr>
            <a:endParaRPr lang="cs-CZ"/>
          </a:p>
        </c:txPr>
        <c:crossAx val="33333248"/>
        <c:crosses val="autoZero"/>
        <c:auto val="0"/>
        <c:lblAlgn val="ctr"/>
        <c:lblOffset val="80"/>
        <c:tickLblSkip val="1"/>
        <c:tickMarkSkip val="8"/>
        <c:noMultiLvlLbl val="0"/>
      </c:catAx>
      <c:valAx>
        <c:axId val="33333248"/>
        <c:scaling>
          <c:orientation val="minMax"/>
          <c:max val="10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 CE"/>
                    <a:ea typeface="Arial CE"/>
                    <a:cs typeface="Arial CE"/>
                  </a:defRPr>
                </a:pPr>
                <a:r>
                  <a:rPr lang="cs-CZ"/>
                  <a:t>[mil.m3]</a:t>
                </a:r>
              </a:p>
            </c:rich>
          </c:tx>
          <c:layout>
            <c:manualLayout>
              <c:xMode val="edge"/>
              <c:yMode val="edge"/>
              <c:x val="1.1458333333333333E-2"/>
              <c:y val="0.48060708263069141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 CE"/>
                <a:ea typeface="Arial CE"/>
                <a:cs typeface="Arial CE"/>
              </a:defRPr>
            </a:pPr>
            <a:endParaRPr lang="cs-CZ"/>
          </a:p>
        </c:txPr>
        <c:crossAx val="33319168"/>
        <c:crosses val="autoZero"/>
        <c:crossBetween val="between"/>
      </c:valAx>
      <c:spPr>
        <a:noFill/>
        <a:ln w="3175">
          <a:solidFill>
            <a:srgbClr val="00000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29479166666666667"/>
          <c:y val="0.95784148397976387"/>
          <c:w val="0.47395833333333331"/>
          <c:h val="3.7099494097807759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35" b="0" i="0" u="none" strike="noStrike" baseline="0">
              <a:solidFill>
                <a:srgbClr val="000000"/>
              </a:solidFill>
              <a:latin typeface="Arial CE"/>
              <a:ea typeface="Arial CE"/>
              <a:cs typeface="Arial CE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E"/>
          <a:ea typeface="Arial CE"/>
          <a:cs typeface="Arial CE"/>
        </a:defRPr>
      </a:pPr>
      <a:endParaRPr lang="cs-CZ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E"/>
                <a:ea typeface="Arial CE"/>
                <a:cs typeface="Arial CE"/>
              </a:defRPr>
            </a:pPr>
            <a:r>
              <a:rPr lang="cs-CZ" sz="2000" dirty="0"/>
              <a:t>Srovnání zásoby vody ve sněhu nad nádrží MOSTIŠTĚ
v letech 2006, 2009, 2010,  2011, 2013 a 2015 </a:t>
            </a:r>
          </a:p>
        </c:rich>
      </c:tx>
      <c:layout>
        <c:manualLayout>
          <c:xMode val="edge"/>
          <c:yMode val="edge"/>
          <c:x val="6.0575479793388697E-2"/>
          <c:y val="2.228692935927015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7708333333333329E-2"/>
          <c:y val="0.15851602023608768"/>
          <c:w val="0.921875"/>
          <c:h val="0.73693086003372676"/>
        </c:manualLayout>
      </c:layout>
      <c:lineChart>
        <c:grouping val="standard"/>
        <c:varyColors val="0"/>
        <c:ser>
          <c:idx val="0"/>
          <c:order val="0"/>
          <c:tx>
            <c:strRef>
              <c:f>'[snehosrovnani2015 (2).xls]MOSTISTE'!$A$4</c:f>
              <c:strCache>
                <c:ptCount val="1"/>
                <c:pt idx="0">
                  <c:v>2005-06</c:v>
                </c:pt>
              </c:strCache>
            </c:strRef>
          </c:tx>
          <c:spPr>
            <a:ln w="38100">
              <a:solidFill>
                <a:srgbClr val="3366FF"/>
              </a:solidFill>
              <a:prstDash val="solid"/>
            </a:ln>
          </c:spPr>
          <c:marker>
            <c:symbol val="none"/>
          </c:marker>
          <c:cat>
            <c:strRef>
              <c:f>'[snehosrovnani2015 (2).xls]MOSTISTE'!$B$1:$U$3</c:f>
              <c:strCache>
                <c:ptCount val="17"/>
                <c:pt idx="0">
                  <c:v>prosinec</c:v>
                </c:pt>
                <c:pt idx="4">
                  <c:v>leden</c:v>
                </c:pt>
                <c:pt idx="8">
                  <c:v>únor</c:v>
                </c:pt>
                <c:pt idx="12">
                  <c:v>březen</c:v>
                </c:pt>
                <c:pt idx="16">
                  <c:v>duben</c:v>
                </c:pt>
              </c:strCache>
            </c:strRef>
          </c:cat>
          <c:val>
            <c:numRef>
              <c:f>'[snehosrovnani2015 (2).xls]MOSTISTE'!$B$4:$U$4</c:f>
              <c:numCache>
                <c:formatCode>0.0</c:formatCode>
                <c:ptCount val="20"/>
                <c:pt idx="0">
                  <c:v>3</c:v>
                </c:pt>
                <c:pt idx="1">
                  <c:v>1.9</c:v>
                </c:pt>
                <c:pt idx="2">
                  <c:v>6.5</c:v>
                </c:pt>
                <c:pt idx="3">
                  <c:v>9.4</c:v>
                </c:pt>
                <c:pt idx="4">
                  <c:v>13.8</c:v>
                </c:pt>
                <c:pt idx="5">
                  <c:v>16.3</c:v>
                </c:pt>
                <c:pt idx="6">
                  <c:v>22.12</c:v>
                </c:pt>
                <c:pt idx="7">
                  <c:v>21.7</c:v>
                </c:pt>
                <c:pt idx="8">
                  <c:v>21.6</c:v>
                </c:pt>
                <c:pt idx="9">
                  <c:v>28.1</c:v>
                </c:pt>
                <c:pt idx="10">
                  <c:v>29.5</c:v>
                </c:pt>
                <c:pt idx="11">
                  <c:v>29.9</c:v>
                </c:pt>
                <c:pt idx="12">
                  <c:v>32.799999999999997</c:v>
                </c:pt>
                <c:pt idx="13">
                  <c:v>34.6</c:v>
                </c:pt>
                <c:pt idx="14">
                  <c:v>34.200000000000003</c:v>
                </c:pt>
                <c:pt idx="15">
                  <c:v>26.5</c:v>
                </c:pt>
                <c:pt idx="16">
                  <c:v>3.9</c:v>
                </c:pt>
                <c:pt idx="17">
                  <c:v>0.9</c:v>
                </c:pt>
                <c:pt idx="18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'[snehosrovnani2015 (2).xls]MOSTISTE'!$A$5</c:f>
              <c:strCache>
                <c:ptCount val="1"/>
                <c:pt idx="0">
                  <c:v>2008-09</c:v>
                </c:pt>
              </c:strCache>
            </c:strRef>
          </c:tx>
          <c:spPr>
            <a:ln w="38100">
              <a:solidFill>
                <a:srgbClr val="FFCC00"/>
              </a:solidFill>
              <a:prstDash val="solid"/>
            </a:ln>
          </c:spPr>
          <c:marker>
            <c:symbol val="none"/>
          </c:marker>
          <c:cat>
            <c:strRef>
              <c:f>'[snehosrovnani2015 (2).xls]MOSTISTE'!$B$1:$U$3</c:f>
              <c:strCache>
                <c:ptCount val="17"/>
                <c:pt idx="0">
                  <c:v>prosinec</c:v>
                </c:pt>
                <c:pt idx="4">
                  <c:v>leden</c:v>
                </c:pt>
                <c:pt idx="8">
                  <c:v>únor</c:v>
                </c:pt>
                <c:pt idx="12">
                  <c:v>březen</c:v>
                </c:pt>
                <c:pt idx="16">
                  <c:v>duben</c:v>
                </c:pt>
              </c:strCache>
            </c:strRef>
          </c:cat>
          <c:val>
            <c:numRef>
              <c:f>'[snehosrovnani2015 (2).xls]MOSTISTE'!$B$5:$U$5</c:f>
              <c:numCache>
                <c:formatCode>General</c:formatCode>
                <c:ptCount val="20"/>
                <c:pt idx="4" formatCode="0.0">
                  <c:v>1.4</c:v>
                </c:pt>
                <c:pt idx="5" formatCode="0.0">
                  <c:v>1.6</c:v>
                </c:pt>
                <c:pt idx="6" formatCode="0.0">
                  <c:v>2.25</c:v>
                </c:pt>
                <c:pt idx="7" formatCode="0.0">
                  <c:v>4.3</c:v>
                </c:pt>
                <c:pt idx="8" formatCode="0.0">
                  <c:v>4.2</c:v>
                </c:pt>
                <c:pt idx="9" formatCode="0.0">
                  <c:v>2</c:v>
                </c:pt>
                <c:pt idx="10" formatCode="0.0">
                  <c:v>7.3</c:v>
                </c:pt>
                <c:pt idx="11" formatCode="0.0">
                  <c:v>13.58</c:v>
                </c:pt>
                <c:pt idx="12" formatCode="0.0">
                  <c:v>15.1</c:v>
                </c:pt>
                <c:pt idx="13" formatCode="0.0">
                  <c:v>0.3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'[snehosrovnani2015 (2).xls]MOSTISTE'!$A$6</c:f>
              <c:strCache>
                <c:ptCount val="1"/>
                <c:pt idx="0">
                  <c:v>2009-10</c:v>
                </c:pt>
              </c:strCache>
            </c:strRef>
          </c:tx>
          <c:spPr>
            <a:ln w="38100">
              <a:solidFill>
                <a:srgbClr val="99CC00"/>
              </a:solidFill>
              <a:prstDash val="solid"/>
            </a:ln>
          </c:spPr>
          <c:marker>
            <c:symbol val="none"/>
          </c:marker>
          <c:cat>
            <c:strRef>
              <c:f>'[snehosrovnani2015 (2).xls]MOSTISTE'!$B$1:$U$3</c:f>
              <c:strCache>
                <c:ptCount val="17"/>
                <c:pt idx="0">
                  <c:v>prosinec</c:v>
                </c:pt>
                <c:pt idx="4">
                  <c:v>leden</c:v>
                </c:pt>
                <c:pt idx="8">
                  <c:v>únor</c:v>
                </c:pt>
                <c:pt idx="12">
                  <c:v>březen</c:v>
                </c:pt>
                <c:pt idx="16">
                  <c:v>duben</c:v>
                </c:pt>
              </c:strCache>
            </c:strRef>
          </c:cat>
          <c:val>
            <c:numRef>
              <c:f>'[snehosrovnani2015 (2).xls]MOSTISTE'!$B$6:$U$6</c:f>
              <c:numCache>
                <c:formatCode>0.0</c:formatCode>
                <c:ptCount val="20"/>
                <c:pt idx="1">
                  <c:v>0</c:v>
                </c:pt>
                <c:pt idx="2">
                  <c:v>1.5</c:v>
                </c:pt>
                <c:pt idx="3">
                  <c:v>0</c:v>
                </c:pt>
                <c:pt idx="4">
                  <c:v>0.6</c:v>
                </c:pt>
                <c:pt idx="5">
                  <c:v>9.5</c:v>
                </c:pt>
                <c:pt idx="6">
                  <c:v>13.7</c:v>
                </c:pt>
                <c:pt idx="7">
                  <c:v>13.6</c:v>
                </c:pt>
                <c:pt idx="8">
                  <c:v>16.13</c:v>
                </c:pt>
                <c:pt idx="9">
                  <c:v>18.399999999999999</c:v>
                </c:pt>
                <c:pt idx="10">
                  <c:v>19</c:v>
                </c:pt>
                <c:pt idx="11">
                  <c:v>18.89</c:v>
                </c:pt>
                <c:pt idx="12">
                  <c:v>12.8</c:v>
                </c:pt>
                <c:pt idx="13">
                  <c:v>7.3</c:v>
                </c:pt>
                <c:pt idx="14">
                  <c:v>10.5</c:v>
                </c:pt>
                <c:pt idx="15">
                  <c:v>3.2</c:v>
                </c:pt>
                <c:pt idx="16">
                  <c:v>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'[snehosrovnani2015 (2).xls]MOSTISTE'!$A$7</c:f>
              <c:strCache>
                <c:ptCount val="1"/>
                <c:pt idx="0">
                  <c:v>2010-11</c:v>
                </c:pt>
              </c:strCache>
            </c:strRef>
          </c:tx>
          <c:spPr>
            <a:ln w="38100">
              <a:solidFill>
                <a:srgbClr val="CCFFFF"/>
              </a:solidFill>
              <a:prstDash val="solid"/>
            </a:ln>
          </c:spPr>
          <c:marker>
            <c:symbol val="none"/>
          </c:marker>
          <c:val>
            <c:numRef>
              <c:f>'[snehosrovnani2015 (2).xls]MOSTISTE'!$B$7:$U$7</c:f>
              <c:numCache>
                <c:formatCode>0.0</c:formatCode>
                <c:ptCount val="20"/>
                <c:pt idx="0">
                  <c:v>6.6</c:v>
                </c:pt>
                <c:pt idx="1">
                  <c:v>12.5</c:v>
                </c:pt>
                <c:pt idx="2">
                  <c:v>5.7</c:v>
                </c:pt>
                <c:pt idx="3">
                  <c:v>4.9000000000000004</c:v>
                </c:pt>
                <c:pt idx="4">
                  <c:v>6.1</c:v>
                </c:pt>
                <c:pt idx="5">
                  <c:v>0</c:v>
                </c:pt>
                <c:pt idx="6">
                  <c:v>0.6</c:v>
                </c:pt>
                <c:pt idx="7">
                  <c:v>2.1</c:v>
                </c:pt>
                <c:pt idx="8">
                  <c:v>0</c:v>
                </c:pt>
                <c:pt idx="9">
                  <c:v>0.2</c:v>
                </c:pt>
                <c:pt idx="10">
                  <c:v>0.4</c:v>
                </c:pt>
                <c:pt idx="11">
                  <c:v>0</c:v>
                </c:pt>
                <c:pt idx="12">
                  <c:v>0</c:v>
                </c:pt>
              </c:numCache>
            </c:numRef>
          </c:val>
          <c:smooth val="0"/>
        </c:ser>
        <c:ser>
          <c:idx val="4"/>
          <c:order val="4"/>
          <c:tx>
            <c:v>2012-13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val>
            <c:numRef>
              <c:f>'[snehosrovnani2015 (2).xls]MOSTISTE'!$B$8:$U$8</c:f>
              <c:numCache>
                <c:formatCode>0.0</c:formatCode>
                <c:ptCount val="20"/>
                <c:pt idx="0">
                  <c:v>4.0999999999999996</c:v>
                </c:pt>
                <c:pt idx="1">
                  <c:v>5.2</c:v>
                </c:pt>
                <c:pt idx="2">
                  <c:v>6.7</c:v>
                </c:pt>
                <c:pt idx="3">
                  <c:v>2</c:v>
                </c:pt>
                <c:pt idx="4">
                  <c:v>0.1</c:v>
                </c:pt>
                <c:pt idx="5">
                  <c:v>2.1</c:v>
                </c:pt>
                <c:pt idx="6">
                  <c:v>3.5</c:v>
                </c:pt>
                <c:pt idx="7">
                  <c:v>4.5</c:v>
                </c:pt>
                <c:pt idx="8">
                  <c:v>1.8</c:v>
                </c:pt>
                <c:pt idx="9">
                  <c:v>2.4</c:v>
                </c:pt>
                <c:pt idx="10">
                  <c:v>3.3</c:v>
                </c:pt>
                <c:pt idx="11">
                  <c:v>8.6999999999999993</c:v>
                </c:pt>
                <c:pt idx="12">
                  <c:v>2.1</c:v>
                </c:pt>
                <c:pt idx="13">
                  <c:v>0</c:v>
                </c:pt>
                <c:pt idx="14">
                  <c:v>0.1</c:v>
                </c:pt>
                <c:pt idx="15">
                  <c:v>2.7</c:v>
                </c:pt>
                <c:pt idx="16">
                  <c:v>6.4</c:v>
                </c:pt>
                <c:pt idx="17">
                  <c:v>4.2</c:v>
                </c:pt>
                <c:pt idx="18">
                  <c:v>0</c:v>
                </c:pt>
              </c:numCache>
            </c:numRef>
          </c:val>
          <c:smooth val="0"/>
        </c:ser>
        <c:ser>
          <c:idx val="5"/>
          <c:order val="5"/>
          <c:tx>
            <c:v>2014-15</c:v>
          </c:tx>
          <c:spPr>
            <a:ln w="38100">
              <a:solidFill>
                <a:srgbClr val="000000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val>
            <c:numRef>
              <c:f>'[snehosrovnani2015 (2).xls]MOSTISTE'!$B$9:$U$9</c:f>
              <c:numCache>
                <c:formatCode>General</c:formatCode>
                <c:ptCount val="20"/>
                <c:pt idx="3" formatCode="0.0">
                  <c:v>0</c:v>
                </c:pt>
                <c:pt idx="4" formatCode="0.0">
                  <c:v>2.8</c:v>
                </c:pt>
                <c:pt idx="5" formatCode="0.0">
                  <c:v>0.8</c:v>
                </c:pt>
                <c:pt idx="6" formatCode="0.0">
                  <c:v>1</c:v>
                </c:pt>
                <c:pt idx="7" formatCode="0.0">
                  <c:v>0.5</c:v>
                </c:pt>
                <c:pt idx="8" formatCode="0.0">
                  <c:v>3.8</c:v>
                </c:pt>
                <c:pt idx="9" formatCode="0.0">
                  <c:v>4.7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349056"/>
        <c:axId val="34350976"/>
      </c:lineChart>
      <c:catAx>
        <c:axId val="34349056"/>
        <c:scaling>
          <c:orientation val="minMax"/>
        </c:scaling>
        <c:delete val="0"/>
        <c:axPos val="b"/>
        <c:minorGridlines>
          <c:spPr>
            <a:ln w="3175">
              <a:solidFill>
                <a:srgbClr val="969696"/>
              </a:solidFill>
              <a:prstDash val="solid"/>
            </a:ln>
          </c:spPr>
        </c:minorGridlines>
        <c:numFmt formatCode="General" sourceLinked="1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 CE"/>
                <a:ea typeface="Arial CE"/>
                <a:cs typeface="Arial CE"/>
              </a:defRPr>
            </a:pPr>
            <a:endParaRPr lang="cs-CZ"/>
          </a:p>
        </c:txPr>
        <c:crossAx val="34350976"/>
        <c:crosses val="autoZero"/>
        <c:auto val="0"/>
        <c:lblAlgn val="ctr"/>
        <c:lblOffset val="80"/>
        <c:tickLblSkip val="1"/>
        <c:tickMarkSkip val="8"/>
        <c:noMultiLvlLbl val="0"/>
      </c:catAx>
      <c:valAx>
        <c:axId val="34350976"/>
        <c:scaling>
          <c:orientation val="minMax"/>
          <c:max val="4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 CE"/>
                    <a:ea typeface="Arial CE"/>
                    <a:cs typeface="Arial CE"/>
                  </a:defRPr>
                </a:pPr>
                <a:r>
                  <a:rPr lang="cs-CZ"/>
                  <a:t>[mil.m3]</a:t>
                </a:r>
              </a:p>
            </c:rich>
          </c:tx>
          <c:layout>
            <c:manualLayout>
              <c:xMode val="edge"/>
              <c:yMode val="edge"/>
              <c:x val="1.1458333333333333E-2"/>
              <c:y val="0.48060708263069141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 CE"/>
                <a:ea typeface="Arial CE"/>
                <a:cs typeface="Arial CE"/>
              </a:defRPr>
            </a:pPr>
            <a:endParaRPr lang="cs-CZ"/>
          </a:p>
        </c:txPr>
        <c:crossAx val="34349056"/>
        <c:crosses val="autoZero"/>
        <c:crossBetween val="between"/>
      </c:valAx>
      <c:spPr>
        <a:noFill/>
        <a:ln w="3175">
          <a:solidFill>
            <a:srgbClr val="00000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29166666666666669"/>
          <c:y val="0.95784148397976387"/>
          <c:w val="0.47395833333333331"/>
          <c:h val="3.7099494097807759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35" b="0" i="0" u="none" strike="noStrike" baseline="0">
              <a:solidFill>
                <a:srgbClr val="000000"/>
              </a:solidFill>
              <a:latin typeface="Arial CE"/>
              <a:ea typeface="Arial CE"/>
              <a:cs typeface="Arial CE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E"/>
          <a:ea typeface="Arial CE"/>
          <a:cs typeface="Arial CE"/>
        </a:defRPr>
      </a:pPr>
      <a:endParaRPr lang="cs-CZ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 CE"/>
                <a:ea typeface="Arial CE"/>
                <a:cs typeface="Arial CE"/>
              </a:defRPr>
            </a:pPr>
            <a:r>
              <a:rPr lang="cs-CZ" sz="2000" dirty="0"/>
              <a:t>Srovnání zásoby vody ve sněhu nad nádrží DALEŠICE
v letech 2006, 2009, 2010, 2011, 2013 a 2015</a:t>
            </a:r>
          </a:p>
        </c:rich>
      </c:tx>
      <c:layout>
        <c:manualLayout>
          <c:xMode val="edge"/>
          <c:yMode val="edge"/>
          <c:x val="7.2430554453385268E-2"/>
          <c:y val="2.228692935927015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7.3958333333333334E-2"/>
          <c:y val="0.15851602023608768"/>
          <c:w val="0.91562500000000002"/>
          <c:h val="0.73693086003372676"/>
        </c:manualLayout>
      </c:layout>
      <c:lineChart>
        <c:grouping val="standard"/>
        <c:varyColors val="0"/>
        <c:ser>
          <c:idx val="0"/>
          <c:order val="0"/>
          <c:tx>
            <c:strRef>
              <c:f>'[snehosrovnani2015 (2).xls]DALESICE'!$A$4</c:f>
              <c:strCache>
                <c:ptCount val="1"/>
                <c:pt idx="0">
                  <c:v>2005-06</c:v>
                </c:pt>
              </c:strCache>
            </c:strRef>
          </c:tx>
          <c:spPr>
            <a:ln w="38100">
              <a:solidFill>
                <a:srgbClr val="3366FF"/>
              </a:solidFill>
              <a:prstDash val="solid"/>
            </a:ln>
          </c:spPr>
          <c:marker>
            <c:symbol val="none"/>
          </c:marker>
          <c:cat>
            <c:strRef>
              <c:f>'[snehosrovnani2015 (2).xls]DALESICE'!$B$1:$U$3</c:f>
              <c:strCache>
                <c:ptCount val="17"/>
                <c:pt idx="0">
                  <c:v>prosinec</c:v>
                </c:pt>
                <c:pt idx="4">
                  <c:v>leden</c:v>
                </c:pt>
                <c:pt idx="8">
                  <c:v>únor</c:v>
                </c:pt>
                <c:pt idx="12">
                  <c:v>březen</c:v>
                </c:pt>
                <c:pt idx="16">
                  <c:v>duben</c:v>
                </c:pt>
              </c:strCache>
            </c:strRef>
          </c:cat>
          <c:val>
            <c:numRef>
              <c:f>'[snehosrovnani2015 (2).xls]DALESICE'!$B$4:$U$4</c:f>
              <c:numCache>
                <c:formatCode>0.0</c:formatCode>
                <c:ptCount val="20"/>
                <c:pt idx="0">
                  <c:v>10.4</c:v>
                </c:pt>
                <c:pt idx="1">
                  <c:v>1.9</c:v>
                </c:pt>
                <c:pt idx="2">
                  <c:v>22</c:v>
                </c:pt>
                <c:pt idx="3">
                  <c:v>21.7</c:v>
                </c:pt>
                <c:pt idx="4">
                  <c:v>54.3</c:v>
                </c:pt>
                <c:pt idx="5">
                  <c:v>74.900000000000006</c:v>
                </c:pt>
                <c:pt idx="6">
                  <c:v>86.7</c:v>
                </c:pt>
                <c:pt idx="7">
                  <c:v>82.2</c:v>
                </c:pt>
                <c:pt idx="8">
                  <c:v>75.5</c:v>
                </c:pt>
                <c:pt idx="9">
                  <c:v>113.5</c:v>
                </c:pt>
                <c:pt idx="10">
                  <c:v>109.9</c:v>
                </c:pt>
                <c:pt idx="11">
                  <c:v>109.8</c:v>
                </c:pt>
                <c:pt idx="12">
                  <c:v>115.8</c:v>
                </c:pt>
                <c:pt idx="13">
                  <c:v>126.6</c:v>
                </c:pt>
                <c:pt idx="14">
                  <c:v>129.5</c:v>
                </c:pt>
                <c:pt idx="15">
                  <c:v>101.3</c:v>
                </c:pt>
                <c:pt idx="16">
                  <c:v>9.4</c:v>
                </c:pt>
                <c:pt idx="17">
                  <c:v>2.2000000000000002</c:v>
                </c:pt>
                <c:pt idx="18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'[snehosrovnani2015 (2).xls]DALESICE'!$A$5</c:f>
              <c:strCache>
                <c:ptCount val="1"/>
                <c:pt idx="0">
                  <c:v>2008-09</c:v>
                </c:pt>
              </c:strCache>
            </c:strRef>
          </c:tx>
          <c:spPr>
            <a:ln w="38100">
              <a:solidFill>
                <a:srgbClr val="FFCC00"/>
              </a:solidFill>
              <a:prstDash val="solid"/>
            </a:ln>
          </c:spPr>
          <c:marker>
            <c:symbol val="none"/>
          </c:marker>
          <c:cat>
            <c:strRef>
              <c:f>'[snehosrovnani2015 (2).xls]DALESICE'!$B$1:$U$3</c:f>
              <c:strCache>
                <c:ptCount val="17"/>
                <c:pt idx="0">
                  <c:v>prosinec</c:v>
                </c:pt>
                <c:pt idx="4">
                  <c:v>leden</c:v>
                </c:pt>
                <c:pt idx="8">
                  <c:v>únor</c:v>
                </c:pt>
                <c:pt idx="12">
                  <c:v>březen</c:v>
                </c:pt>
                <c:pt idx="16">
                  <c:v>duben</c:v>
                </c:pt>
              </c:strCache>
            </c:strRef>
          </c:cat>
          <c:val>
            <c:numRef>
              <c:f>'[snehosrovnani2015 (2).xls]DALESICE'!$B$5:$U$5</c:f>
              <c:numCache>
                <c:formatCode>General</c:formatCode>
                <c:ptCount val="20"/>
                <c:pt idx="4" formatCode="0.0">
                  <c:v>2.6</c:v>
                </c:pt>
                <c:pt idx="5" formatCode="0.0">
                  <c:v>4.9000000000000004</c:v>
                </c:pt>
                <c:pt idx="6" formatCode="0.0">
                  <c:v>7.33</c:v>
                </c:pt>
                <c:pt idx="7" formatCode="0.0">
                  <c:v>9.4</c:v>
                </c:pt>
                <c:pt idx="8" formatCode="0.0">
                  <c:v>12.4</c:v>
                </c:pt>
                <c:pt idx="9" formatCode="0.0">
                  <c:v>11</c:v>
                </c:pt>
                <c:pt idx="10" formatCode="0.0">
                  <c:v>35.5</c:v>
                </c:pt>
                <c:pt idx="11" formatCode="0.0">
                  <c:v>53.83</c:v>
                </c:pt>
                <c:pt idx="12" formatCode="0.0">
                  <c:v>47.4</c:v>
                </c:pt>
                <c:pt idx="13" formatCode="0.0">
                  <c:v>0.3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'[snehosrovnani2015 (2).xls]DALESICE'!$A$6</c:f>
              <c:strCache>
                <c:ptCount val="1"/>
                <c:pt idx="0">
                  <c:v>2009-10</c:v>
                </c:pt>
              </c:strCache>
            </c:strRef>
          </c:tx>
          <c:spPr>
            <a:ln w="38100">
              <a:solidFill>
                <a:srgbClr val="99CC00"/>
              </a:solidFill>
              <a:prstDash val="solid"/>
            </a:ln>
          </c:spPr>
          <c:marker>
            <c:symbol val="none"/>
          </c:marker>
          <c:cat>
            <c:strRef>
              <c:f>'[snehosrovnani2015 (2).xls]DALESICE'!$B$1:$U$3</c:f>
              <c:strCache>
                <c:ptCount val="17"/>
                <c:pt idx="0">
                  <c:v>prosinec</c:v>
                </c:pt>
                <c:pt idx="4">
                  <c:v>leden</c:v>
                </c:pt>
                <c:pt idx="8">
                  <c:v>únor</c:v>
                </c:pt>
                <c:pt idx="12">
                  <c:v>březen</c:v>
                </c:pt>
                <c:pt idx="16">
                  <c:v>duben</c:v>
                </c:pt>
              </c:strCache>
            </c:strRef>
          </c:cat>
          <c:val>
            <c:numRef>
              <c:f>'[snehosrovnani2015 (2).xls]DALESICE'!$B$6:$U$6</c:f>
              <c:numCache>
                <c:formatCode>0.0</c:formatCode>
                <c:ptCount val="20"/>
                <c:pt idx="1">
                  <c:v>0</c:v>
                </c:pt>
                <c:pt idx="2">
                  <c:v>9.6999999999999993</c:v>
                </c:pt>
                <c:pt idx="3">
                  <c:v>0</c:v>
                </c:pt>
                <c:pt idx="4">
                  <c:v>2.9</c:v>
                </c:pt>
                <c:pt idx="5">
                  <c:v>48.5</c:v>
                </c:pt>
                <c:pt idx="6">
                  <c:v>61.2</c:v>
                </c:pt>
                <c:pt idx="7">
                  <c:v>62.9</c:v>
                </c:pt>
                <c:pt idx="8">
                  <c:v>80.62</c:v>
                </c:pt>
                <c:pt idx="9">
                  <c:v>84.2</c:v>
                </c:pt>
                <c:pt idx="10">
                  <c:v>91.7</c:v>
                </c:pt>
                <c:pt idx="11">
                  <c:v>89.27</c:v>
                </c:pt>
                <c:pt idx="12">
                  <c:v>55.05</c:v>
                </c:pt>
                <c:pt idx="13">
                  <c:v>42.5</c:v>
                </c:pt>
                <c:pt idx="14">
                  <c:v>41.4</c:v>
                </c:pt>
                <c:pt idx="15">
                  <c:v>10.199999999999999</c:v>
                </c:pt>
                <c:pt idx="16">
                  <c:v>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'[snehosrovnani2015 (2).xls]DALESICE'!$A$7</c:f>
              <c:strCache>
                <c:ptCount val="1"/>
                <c:pt idx="0">
                  <c:v>2010-11</c:v>
                </c:pt>
              </c:strCache>
            </c:strRef>
          </c:tx>
          <c:spPr>
            <a:ln w="38100">
              <a:solidFill>
                <a:srgbClr val="CCFFFF"/>
              </a:solidFill>
              <a:prstDash val="solid"/>
            </a:ln>
          </c:spPr>
          <c:marker>
            <c:symbol val="none"/>
          </c:marker>
          <c:val>
            <c:numRef>
              <c:f>'[snehosrovnani2015 (2).xls]DALESICE'!$B$7:$U$7</c:f>
              <c:numCache>
                <c:formatCode>0.0</c:formatCode>
                <c:ptCount val="20"/>
                <c:pt idx="0">
                  <c:v>29</c:v>
                </c:pt>
                <c:pt idx="1">
                  <c:v>46.9</c:v>
                </c:pt>
                <c:pt idx="2">
                  <c:v>28.5</c:v>
                </c:pt>
                <c:pt idx="3">
                  <c:v>25.7</c:v>
                </c:pt>
                <c:pt idx="4">
                  <c:v>23.8</c:v>
                </c:pt>
                <c:pt idx="5">
                  <c:v>0</c:v>
                </c:pt>
                <c:pt idx="6">
                  <c:v>7</c:v>
                </c:pt>
                <c:pt idx="7">
                  <c:v>13</c:v>
                </c:pt>
                <c:pt idx="8">
                  <c:v>0.1</c:v>
                </c:pt>
                <c:pt idx="9">
                  <c:v>0.4</c:v>
                </c:pt>
                <c:pt idx="10">
                  <c:v>4.5</c:v>
                </c:pt>
                <c:pt idx="11">
                  <c:v>0.6</c:v>
                </c:pt>
                <c:pt idx="12">
                  <c:v>0</c:v>
                </c:pt>
              </c:numCache>
            </c:numRef>
          </c:val>
          <c:smooth val="0"/>
        </c:ser>
        <c:ser>
          <c:idx val="4"/>
          <c:order val="4"/>
          <c:tx>
            <c:v>2012-13</c:v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none"/>
          </c:marker>
          <c:val>
            <c:numRef>
              <c:f>'[snehosrovnani2015 (2).xls]DALESICE'!$B$8:$U$8</c:f>
              <c:numCache>
                <c:formatCode>0.0</c:formatCode>
                <c:ptCount val="20"/>
                <c:pt idx="0">
                  <c:v>9.3000000000000007</c:v>
                </c:pt>
                <c:pt idx="1">
                  <c:v>17.2</c:v>
                </c:pt>
                <c:pt idx="2">
                  <c:v>15.6</c:v>
                </c:pt>
                <c:pt idx="3">
                  <c:v>1.1000000000000001</c:v>
                </c:pt>
                <c:pt idx="4">
                  <c:v>0</c:v>
                </c:pt>
                <c:pt idx="5">
                  <c:v>5.8</c:v>
                </c:pt>
                <c:pt idx="6">
                  <c:v>21.1</c:v>
                </c:pt>
                <c:pt idx="7">
                  <c:v>22.8</c:v>
                </c:pt>
                <c:pt idx="8">
                  <c:v>5.5</c:v>
                </c:pt>
                <c:pt idx="9">
                  <c:v>2.8</c:v>
                </c:pt>
                <c:pt idx="10">
                  <c:v>11.7</c:v>
                </c:pt>
                <c:pt idx="11">
                  <c:v>37.5</c:v>
                </c:pt>
                <c:pt idx="12">
                  <c:v>9.1</c:v>
                </c:pt>
                <c:pt idx="13">
                  <c:v>0</c:v>
                </c:pt>
                <c:pt idx="14">
                  <c:v>0</c:v>
                </c:pt>
                <c:pt idx="15">
                  <c:v>4.0999999999999996</c:v>
                </c:pt>
                <c:pt idx="16">
                  <c:v>24.1</c:v>
                </c:pt>
                <c:pt idx="17">
                  <c:v>10.199999999999999</c:v>
                </c:pt>
                <c:pt idx="18">
                  <c:v>0</c:v>
                </c:pt>
              </c:numCache>
            </c:numRef>
          </c:val>
          <c:smooth val="0"/>
        </c:ser>
        <c:ser>
          <c:idx val="5"/>
          <c:order val="5"/>
          <c:tx>
            <c:v>2014-15</c:v>
          </c:tx>
          <c:spPr>
            <a:ln w="38100">
              <a:solidFill>
                <a:srgbClr val="000000"/>
              </a:solidFill>
              <a:prstDash val="solid"/>
            </a:ln>
          </c:spPr>
          <c:marker>
            <c:symbol val="square"/>
            <c:size val="5"/>
            <c:spPr>
              <a:noFill/>
              <a:ln w="9525">
                <a:noFill/>
              </a:ln>
            </c:spPr>
          </c:marker>
          <c:val>
            <c:numRef>
              <c:f>'[snehosrovnani2015 (2).xls]DALESICE'!$B$9:$U$9</c:f>
              <c:numCache>
                <c:formatCode>General</c:formatCode>
                <c:ptCount val="20"/>
                <c:pt idx="3" formatCode="0.0">
                  <c:v>0</c:v>
                </c:pt>
                <c:pt idx="4" formatCode="0.0">
                  <c:v>12.4</c:v>
                </c:pt>
                <c:pt idx="5" formatCode="0.0">
                  <c:v>0.3</c:v>
                </c:pt>
                <c:pt idx="6" formatCode="0.0">
                  <c:v>3.3</c:v>
                </c:pt>
                <c:pt idx="7" formatCode="0.0">
                  <c:v>1.9</c:v>
                </c:pt>
                <c:pt idx="8" formatCode="0.0">
                  <c:v>8.4</c:v>
                </c:pt>
                <c:pt idx="9" formatCode="0.0">
                  <c:v>10.4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384128"/>
        <c:axId val="34386304"/>
      </c:lineChart>
      <c:catAx>
        <c:axId val="34384128"/>
        <c:scaling>
          <c:orientation val="minMax"/>
        </c:scaling>
        <c:delete val="0"/>
        <c:axPos val="b"/>
        <c:minorGridlines>
          <c:spPr>
            <a:ln w="3175">
              <a:solidFill>
                <a:srgbClr val="969696"/>
              </a:solidFill>
              <a:prstDash val="solid"/>
            </a:ln>
          </c:spPr>
        </c:minorGridlines>
        <c:numFmt formatCode="General" sourceLinked="1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 CE"/>
                <a:ea typeface="Arial CE"/>
                <a:cs typeface="Arial CE"/>
              </a:defRPr>
            </a:pPr>
            <a:endParaRPr lang="cs-CZ"/>
          </a:p>
        </c:txPr>
        <c:crossAx val="34386304"/>
        <c:crosses val="autoZero"/>
        <c:auto val="0"/>
        <c:lblAlgn val="ctr"/>
        <c:lblOffset val="80"/>
        <c:tickLblSkip val="1"/>
        <c:tickMarkSkip val="8"/>
        <c:noMultiLvlLbl val="0"/>
      </c:catAx>
      <c:valAx>
        <c:axId val="34386304"/>
        <c:scaling>
          <c:orientation val="minMax"/>
          <c:max val="15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 CE"/>
                    <a:ea typeface="Arial CE"/>
                    <a:cs typeface="Arial CE"/>
                  </a:defRPr>
                </a:pPr>
                <a:r>
                  <a:rPr lang="cs-CZ"/>
                  <a:t>[mil.m3]</a:t>
                </a:r>
              </a:p>
            </c:rich>
          </c:tx>
          <c:layout>
            <c:manualLayout>
              <c:xMode val="edge"/>
              <c:yMode val="edge"/>
              <c:x val="1.1458333333333333E-2"/>
              <c:y val="0.48060708263069141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 CE"/>
                <a:ea typeface="Arial CE"/>
                <a:cs typeface="Arial CE"/>
              </a:defRPr>
            </a:pPr>
            <a:endParaRPr lang="cs-CZ"/>
          </a:p>
        </c:txPr>
        <c:crossAx val="34384128"/>
        <c:crosses val="autoZero"/>
        <c:crossBetween val="between"/>
      </c:valAx>
      <c:spPr>
        <a:noFill/>
        <a:ln w="3175">
          <a:solidFill>
            <a:srgbClr val="00000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29479166666666667"/>
          <c:y val="0.95784148397976387"/>
          <c:w val="0.47395833333333331"/>
          <c:h val="3.7099494097807759E-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35" b="0" i="0" u="none" strike="noStrike" baseline="0">
              <a:solidFill>
                <a:srgbClr val="000000"/>
              </a:solidFill>
              <a:latin typeface="Arial CE"/>
              <a:ea typeface="Arial CE"/>
              <a:cs typeface="Arial CE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 CE"/>
          <a:ea typeface="Arial CE"/>
          <a:cs typeface="Arial CE"/>
        </a:defRPr>
      </a:pPr>
      <a:endParaRPr lang="cs-CZ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0.89075</cdr:x>
      <cdr:y>0.0115</cdr:y>
    </cdr:from>
    <cdr:to>
      <cdr:x>0.98875</cdr:x>
      <cdr:y>0.11775</cdr:y>
    </cdr:to>
    <cdr:pic>
      <cdr:nvPicPr>
        <cdr:cNvPr id="1025" name="Picture 1" descr="logo_chmu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8145018" y="64956"/>
          <a:ext cx="896112" cy="600134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0.893</cdr:x>
      <cdr:y>0.00875</cdr:y>
    </cdr:from>
    <cdr:to>
      <cdr:x>0.991</cdr:x>
      <cdr:y>0.115</cdr:y>
    </cdr:to>
    <cdr:pic>
      <cdr:nvPicPr>
        <cdr:cNvPr id="4097" name="Picture 1" descr="logo_chmu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8165592" y="49423"/>
          <a:ext cx="896112" cy="600134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0.889</cdr:x>
      <cdr:y>0.0135</cdr:y>
    </cdr:from>
    <cdr:to>
      <cdr:x>0.987</cdr:x>
      <cdr:y>0.11975</cdr:y>
    </cdr:to>
    <cdr:pic>
      <cdr:nvPicPr>
        <cdr:cNvPr id="5121" name="Picture 1" descr="logo_chmu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8129016" y="76252"/>
          <a:ext cx="896112" cy="600135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8829E52-6D4B-44FF-A0E3-C4E6B0DD6020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98425EE-1F81-4CE2-894E-1FA8035A7E7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4757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1945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83A2A4-5A3A-46EA-9B91-F542C2B3D261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4403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96539E-60F6-48C5-94C0-AFFC29BE9D55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 descr="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7" descr="1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6D29F-8CBC-4CAB-AC31-4015DEC15A54}" type="datetimeFigureOut">
              <a:rPr lang="cs-CZ"/>
              <a:pPr>
                <a:defRPr/>
              </a:pPr>
              <a:t>14.10.2015</a:t>
            </a:fld>
            <a:endParaRPr lang="cs-CZ" dirty="0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290C8-8041-4BE6-95A5-43DEB0B93309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4C8354-4A9D-4191-BEB3-ABBEF4435C9B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70D73-EB52-42D9-867B-92473576A60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B6F91-477A-4C0F-BC25-575F74285F45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88EB9-777F-41EE-8A05-8B8281B286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850" y="333375"/>
            <a:ext cx="8520113" cy="6000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19088" y="1636713"/>
            <a:ext cx="4186237" cy="44053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57725" y="1636713"/>
            <a:ext cx="4186238" cy="44053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F0031F-CA39-44B1-ADEC-16E28CE49FA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850" y="333375"/>
            <a:ext cx="8520113" cy="6000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319088" y="1636713"/>
            <a:ext cx="8524875" cy="4405312"/>
          </a:xfrm>
        </p:spPr>
        <p:txBody>
          <a:bodyPr rtlCol="0">
            <a:normAutofit/>
          </a:bodyPr>
          <a:lstStyle/>
          <a:p>
            <a:pPr lvl="0"/>
            <a:endParaRPr lang="cs-CZ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356E8-E87B-4D8D-9B9C-823A26A7E04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850" y="333375"/>
            <a:ext cx="8520113" cy="6000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19088" y="1636713"/>
            <a:ext cx="4186237" cy="44053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57725" y="1636713"/>
            <a:ext cx="4186238" cy="44053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F01D1-2FEE-4AD2-984D-540257F91B0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med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850" y="333375"/>
            <a:ext cx="8520113" cy="60007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19088" y="1636713"/>
            <a:ext cx="4186237" cy="440531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57725" y="1636713"/>
            <a:ext cx="4186238" cy="21256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57725" y="3914775"/>
            <a:ext cx="4186238" cy="212725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 descr="8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7" descr="8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F8B98-5FF4-478B-879A-1F7FBDC06BB5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5CEF7-A5C9-4344-BB7D-9FA25F4309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 descr="8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7" descr="82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3C6BA-FE34-4216-976A-9F7C498FCE3B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95B30-5912-4F1B-A520-7D63715A33F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924B0-8746-4347-9C8F-1C6A3D5A5CD9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3A9DC-8839-403F-AB75-FF65956B1B2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529CF-3A53-46B7-B4E6-6464694E8C91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682D1-5F0F-4AF7-9B07-282F8BF144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A3CC7-0598-40BC-85B4-550154FAFA1E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3DD50-D5DF-47A8-A3AD-712E792E906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918B7-6619-4E64-8860-AA453BBF5165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13FF2-6654-406B-BDD4-26F19B6474C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29EC2-54B4-444E-810E-BC5C70D19A41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4EA5B-CF7C-4ED9-965B-62A49939C8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6D6A3-24F5-42DC-B9B8-F71AAD799542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F5281-0347-48F3-9F4B-4022B88CF9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A14EB3-EC92-4CD1-85CA-8D69C2F7C2CB}" type="datetimeFigureOut">
              <a:rPr lang="cs-CZ"/>
              <a:pPr>
                <a:defRPr/>
              </a:pPr>
              <a:t>14.10.2015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33FA56-EC4E-4289-BC40-26074777025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88" r:id="rId4"/>
    <p:sldLayoutId id="2147483687" r:id="rId5"/>
    <p:sldLayoutId id="2147483686" r:id="rId6"/>
    <p:sldLayoutId id="2147483685" r:id="rId7"/>
    <p:sldLayoutId id="2147483684" r:id="rId8"/>
    <p:sldLayoutId id="2147483683" r:id="rId9"/>
    <p:sldLayoutId id="2147483682" r:id="rId10"/>
    <p:sldLayoutId id="2147483681" r:id="rId11"/>
    <p:sldLayoutId id="2147483692" r:id="rId12"/>
    <p:sldLayoutId id="2147483693" r:id="rId13"/>
    <p:sldLayoutId id="2147483694" r:id="rId14"/>
    <p:sldLayoutId id="2147483695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Nadpis 1"/>
          <p:cNvSpPr>
            <a:spLocks noGrp="1"/>
          </p:cNvSpPr>
          <p:nvPr>
            <p:ph type="ctrTitle"/>
          </p:nvPr>
        </p:nvSpPr>
        <p:spPr>
          <a:xfrm>
            <a:off x="684213" y="1341438"/>
            <a:ext cx="7772400" cy="2259012"/>
          </a:xfrm>
        </p:spPr>
        <p:txBody>
          <a:bodyPr/>
          <a:lstStyle/>
          <a:p>
            <a:r>
              <a:rPr lang="cs-CZ" b="1" smtClean="0"/>
              <a:t/>
            </a:r>
            <a:br>
              <a:rPr lang="cs-CZ" b="1" smtClean="0"/>
            </a:br>
            <a:r>
              <a:rPr lang="cs-CZ" b="1" smtClean="0"/>
              <a:t>Předpovědní povodňová služba</a:t>
            </a:r>
            <a:br>
              <a:rPr lang="cs-CZ" b="1" smtClean="0"/>
            </a:br>
            <a:r>
              <a:rPr lang="cs-CZ" sz="1600" b="1" smtClean="0"/>
              <a:t>Jihlava -  12. února 2015</a:t>
            </a:r>
            <a:endParaRPr lang="cs-CZ" sz="1600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350" y="3860800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Ing. Petr Janál, Ph.D.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Mgr. Petr </a:t>
            </a:r>
            <a:r>
              <a:rPr lang="cs-CZ" dirty="0" err="1" smtClean="0"/>
              <a:t>Münster</a:t>
            </a: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6960405"/>
              </p:ext>
            </p:extLst>
          </p:nvPr>
        </p:nvGraphicFramePr>
        <p:xfrm>
          <a:off x="35497" y="404664"/>
          <a:ext cx="9073008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518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7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Systém integrované výstražné služby SIVS</a:t>
            </a:r>
            <a:endParaRPr lang="cs-CZ" dirty="0"/>
          </a:p>
        </p:txBody>
      </p:sp>
      <p:sp>
        <p:nvSpPr>
          <p:cNvPr id="4" name="Rectangle 184"/>
          <p:cNvSpPr>
            <a:spLocks noGrp="1" noChangeArrowheads="1"/>
          </p:cNvSpPr>
          <p:nvPr>
            <p:ph idx="1"/>
          </p:nvPr>
        </p:nvSpPr>
        <p:spPr>
          <a:xfrm>
            <a:off x="395288" y="1700213"/>
            <a:ext cx="8424862" cy="489743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cs-CZ" altLang="cs-CZ" sz="2700" smtClean="0"/>
              <a:t>Pravidla pro varování obyvatel před nebezpečnými meteorologickými a hydrologickými jevy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cs-CZ" altLang="cs-CZ" sz="2700" smtClean="0"/>
              <a:t>Zajišťuje ČHMÚ ve spolupráci s Armádou ČR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cs-CZ" altLang="cs-CZ" sz="2700" smtClean="0"/>
              <a:t>Výstražné a informační zprávy vydává ČHMÚ - Centrální předpovědní pracoviště v Praze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cs-CZ" altLang="cs-CZ" sz="2700" smtClean="0"/>
              <a:t>PVI – </a:t>
            </a:r>
            <a:r>
              <a:rPr lang="cs-CZ" altLang="cs-CZ" sz="2700" b="1" smtClean="0"/>
              <a:t>předpovědní výstražná informace</a:t>
            </a:r>
            <a:r>
              <a:rPr lang="cs-CZ" altLang="cs-CZ" sz="2700" smtClean="0"/>
              <a:t> (platnost do odvolání)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cs-CZ" altLang="cs-CZ" sz="2700" smtClean="0"/>
              <a:t>IVNJ – </a:t>
            </a:r>
            <a:r>
              <a:rPr lang="cs-CZ" altLang="cs-CZ" sz="2700" b="1" smtClean="0"/>
              <a:t>informace o výskytu nebezpečného jevu</a:t>
            </a:r>
            <a:r>
              <a:rPr lang="cs-CZ" altLang="cs-CZ" sz="2700" smtClean="0"/>
              <a:t> (platnost 3h)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cs-CZ" altLang="cs-CZ" sz="2700" smtClean="0"/>
              <a:t>Během povodní se vydávají </a:t>
            </a:r>
            <a:r>
              <a:rPr lang="cs-CZ" altLang="cs-CZ" sz="2700" b="1" smtClean="0"/>
              <a:t>informační zprávy</a:t>
            </a:r>
            <a:r>
              <a:rPr lang="cs-CZ" altLang="cs-CZ" sz="2700" smtClean="0"/>
              <a:t> – obsahují podrobné informace o aktuální situaci a předpověď dalšího vývoje v regionu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7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Systém integrované výstražné služby SIVS</a:t>
            </a:r>
          </a:p>
        </p:txBody>
      </p:sp>
      <p:graphicFrame>
        <p:nvGraphicFramePr>
          <p:cNvPr id="4" name="Group 3"/>
          <p:cNvGraphicFramePr>
            <a:graphicFrameLocks noGrp="1"/>
          </p:cNvGraphicFramePr>
          <p:nvPr>
            <p:ph idx="1"/>
          </p:nvPr>
        </p:nvGraphicFramePr>
        <p:xfrm>
          <a:off x="319088" y="1736725"/>
          <a:ext cx="8524875" cy="4716464"/>
        </p:xfrm>
        <a:graphic>
          <a:graphicData uri="http://schemas.openxmlformats.org/drawingml/2006/table">
            <a:tbl>
              <a:tblPr/>
              <a:tblGrid>
                <a:gridCol w="996950"/>
                <a:gridCol w="358775"/>
                <a:gridCol w="427037"/>
                <a:gridCol w="1057275"/>
                <a:gridCol w="5684838"/>
              </a:tblGrid>
              <a:tr h="549275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Stupeň nebezpečí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0" marR="0" marT="0" marB="0" anchor="ctr" anchorCtr="1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Úroveň nebezpečí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0" marR="0" marT="0" marB="0" anchor="ctr" anchorCtr="1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Popis nebezpečí a aktivit</a:t>
                      </a:r>
                      <a:r>
                        <a:rPr kumimoji="0" lang="cs-CZ" alt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0" marR="0" marT="0" marB="0" anchor="ctr" anchorCtr="1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785813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Žádný 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Zelená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Běžná situace, nehrozí nebezpečí</a:t>
                      </a: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, není třeba věnovat pozornost. Na tento stav se nevydává žádná výstražná informace. </a:t>
                      </a:r>
                    </a:p>
                  </a:txBody>
                  <a:tcPr marL="72000" marR="7200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915988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Nízký 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Žlutá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Představuje potenciální nebezpečí, ale neočekává se neobvyklý nebezpečný jev.</a:t>
                      </a: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Doporučuje se věnovat pozornost hydrometeorologickým podmínkám při provádění aktivit vystavených jejich působení. </a:t>
                      </a:r>
                    </a:p>
                  </a:txBody>
                  <a:tcPr marL="72000" marR="7200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1133475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Vysoký </a:t>
                      </a: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cs-CZ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Oranžová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Je předpovídán nebo pozorován nebezpečný hydrologický a/nebo meteorologický jev</a:t>
                      </a:r>
                      <a:r>
                        <a:rPr kumimoji="0" lang="cs-CZ" alt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. Je nezbytná bdělost a potřeba sledování hydrometeorologické situace. Lze očekávat materiální škody na větším území nebo velké následky při lokálním postižení a omezení prováděných aktivit. </a:t>
                      </a:r>
                    </a:p>
                  </a:txBody>
                  <a:tcPr marL="72000" marR="7200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  <a:tr h="1331913"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Extrémní</a:t>
                      </a: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cs-CZ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Červená</a:t>
                      </a: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40000"/>
                        </a:spcBef>
                        <a:buClr>
                          <a:schemeClr val="accent1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40000"/>
                        </a:spcBef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Je předpovídán nebo pozorován nebezpečný a výjimečně intenzivní hydrologický a/nebo meteorologický jev</a:t>
                      </a:r>
                      <a:r>
                        <a:rPr kumimoji="0" lang="cs-CZ" alt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. Je nezbytná nejvyšší ostražitost a potřeba častého sledování informací o hydrometeorologické situaci. Lze očekávat značné materiální škody na velkém území nebo katastrofické následky při lokálním postižení, ohrožení životů a výrazné omezení prováděných aktivit. </a:t>
                      </a:r>
                    </a:p>
                  </a:txBody>
                  <a:tcPr marL="72000" marR="72000" marT="0" marB="0" anchor="ctr" horzOverflow="overflow"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 Box 39"/>
          <p:cNvSpPr txBox="1">
            <a:spLocks noChangeArrowheads="1"/>
          </p:cNvSpPr>
          <p:nvPr/>
        </p:nvSpPr>
        <p:spPr bwMode="auto">
          <a:xfrm>
            <a:off x="7866063" y="3668713"/>
            <a:ext cx="922337" cy="366712"/>
          </a:xfrm>
          <a:prstGeom prst="rect">
            <a:avLst/>
          </a:prstGeom>
          <a:solidFill>
            <a:srgbClr val="808080">
              <a:alpha val="6313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66FF99"/>
                </a:solidFill>
                <a:latin typeface="Calibri" pitchFamily="34" charset="0"/>
              </a:rPr>
              <a:t>1. SPA</a:t>
            </a:r>
          </a:p>
        </p:txBody>
      </p:sp>
      <p:sp>
        <p:nvSpPr>
          <p:cNvPr id="6" name="Text Box 40"/>
          <p:cNvSpPr txBox="1">
            <a:spLocks noChangeArrowheads="1"/>
          </p:cNvSpPr>
          <p:nvPr/>
        </p:nvSpPr>
        <p:spPr bwMode="auto">
          <a:xfrm>
            <a:off x="6877050" y="4811713"/>
            <a:ext cx="1908175" cy="366712"/>
          </a:xfrm>
          <a:prstGeom prst="rect">
            <a:avLst/>
          </a:prstGeom>
          <a:solidFill>
            <a:srgbClr val="808080">
              <a:alpha val="6313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FF00"/>
                </a:solidFill>
                <a:latin typeface="Calibri" pitchFamily="34" charset="0"/>
              </a:rPr>
              <a:t>2. SPA </a:t>
            </a:r>
            <a:r>
              <a:rPr lang="cs-CZ" altLang="cs-CZ" b="1">
                <a:latin typeface="Calibri" pitchFamily="34" charset="0"/>
              </a:rPr>
              <a:t>–</a:t>
            </a:r>
            <a:r>
              <a:rPr lang="cs-CZ" altLang="cs-CZ" b="1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cs-CZ" altLang="cs-CZ" b="1">
                <a:solidFill>
                  <a:srgbClr val="FF0000"/>
                </a:solidFill>
                <a:latin typeface="Calibri" pitchFamily="34" charset="0"/>
              </a:rPr>
              <a:t>3. SPA</a:t>
            </a:r>
          </a:p>
        </p:txBody>
      </p:sp>
      <p:sp>
        <p:nvSpPr>
          <p:cNvPr id="7" name="Text Box 41"/>
          <p:cNvSpPr txBox="1">
            <a:spLocks noChangeArrowheads="1"/>
          </p:cNvSpPr>
          <p:nvPr/>
        </p:nvSpPr>
        <p:spPr bwMode="auto">
          <a:xfrm>
            <a:off x="7858125" y="6034088"/>
            <a:ext cx="922338" cy="366712"/>
          </a:xfrm>
          <a:prstGeom prst="rect">
            <a:avLst/>
          </a:prstGeom>
          <a:solidFill>
            <a:srgbClr val="808080">
              <a:alpha val="6313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0000"/>
                </a:solidFill>
                <a:latin typeface="Calibri" pitchFamily="34" charset="0"/>
              </a:rPr>
              <a:t>3. SPA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dpis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cs-CZ" smtClean="0"/>
              <a:t>Distribuce výstrah a informací</a:t>
            </a:r>
          </a:p>
        </p:txBody>
      </p:sp>
      <p:pic>
        <p:nvPicPr>
          <p:cNvPr id="27652" name="Obrázek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989138"/>
            <a:ext cx="7632700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187450" y="1484313"/>
            <a:ext cx="6913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latin typeface="Calibri" pitchFamily="34" charset="0"/>
              </a:rPr>
              <a:t> - s platností od 1.10.2014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2"/>
          <a:srcRect l="16928" t="14943" r="36560" b="15009"/>
          <a:stretch>
            <a:fillRect/>
          </a:stretch>
        </p:blipFill>
        <p:spPr bwMode="auto">
          <a:xfrm>
            <a:off x="2124075" y="404813"/>
            <a:ext cx="4754563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1"/>
          <p:cNvSpPr>
            <a:spLocks noGrp="1"/>
          </p:cNvSpPr>
          <p:nvPr>
            <p:ph type="title" idx="4294967295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r>
              <a:rPr lang="cs-CZ" smtClean="0"/>
              <a:t>Změny v SIVS v roce 2015</a:t>
            </a: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1187450" y="1484313"/>
            <a:ext cx="6913563" cy="476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cs-CZ">
                <a:latin typeface="Calibri" pitchFamily="34" charset="0"/>
              </a:rPr>
              <a:t> Během léta 2015 přechod nový formát výstražných informací CAP (Common Alert Protocol) =&gt; probíhá příprava změn ve směrnicích, návodech, přílohách atd.)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>
                <a:latin typeface="Calibri" pitchFamily="34" charset="0"/>
              </a:rPr>
              <a:t> CAP je standardizovaný formát výstrah založený na XML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>
                <a:latin typeface="Calibri" pitchFamily="34" charset="0"/>
              </a:rPr>
              <a:t> Jednotný tvar výstupů různých výstražných systémů (meteorologie, hydrologie, geologie, armáda, zdravotníci atd.)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>
                <a:latin typeface="Calibri" pitchFamily="34" charset="0"/>
              </a:rPr>
              <a:t> Text výstrahy je adresný pro dané území i daný jev =&gt; CAP nevylučuje možnost platnosti více PVI současně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>
                <a:latin typeface="Calibri" pitchFamily="34" charset="0"/>
              </a:rPr>
              <a:t> Novou aplikaci pro meteorology zpracovává firma IBL</a:t>
            </a:r>
          </a:p>
          <a:p>
            <a:pPr>
              <a:spcBef>
                <a:spcPct val="50000"/>
              </a:spcBef>
            </a:pPr>
            <a:endParaRPr lang="cs-CZ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endParaRPr lang="cs-CZ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endParaRPr lang="cs-CZ">
              <a:latin typeface="Calibri" pitchFamily="34" charset="0"/>
            </a:endParaRPr>
          </a:p>
          <a:p>
            <a:pPr>
              <a:spcBef>
                <a:spcPct val="50000"/>
              </a:spcBef>
            </a:pPr>
            <a:endParaRPr lang="cs-CZ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915988"/>
            <a:ext cx="6153389" cy="571341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Systém integrované výstražné služby </a:t>
            </a:r>
          </a:p>
        </p:txBody>
      </p:sp>
      <p:sp>
        <p:nvSpPr>
          <p:cNvPr id="5" name="Ovál 4"/>
          <p:cNvSpPr/>
          <p:nvPr/>
        </p:nvSpPr>
        <p:spPr>
          <a:xfrm>
            <a:off x="5580063" y="3213100"/>
            <a:ext cx="2286000" cy="13684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700213"/>
            <a:ext cx="4827588" cy="36861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Ovál 7"/>
          <p:cNvSpPr/>
          <p:nvPr/>
        </p:nvSpPr>
        <p:spPr>
          <a:xfrm>
            <a:off x="4932363" y="2205038"/>
            <a:ext cx="3095625" cy="2016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4427538" y="4221163"/>
            <a:ext cx="4176712" cy="287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4284663" y="4629150"/>
            <a:ext cx="4464050" cy="431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102" y="888790"/>
            <a:ext cx="6894463" cy="576780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9113" y="889270"/>
            <a:ext cx="8085137" cy="571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484784"/>
            <a:ext cx="5088249" cy="518430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HPPS </a:t>
            </a:r>
            <a:r>
              <a:rPr lang="cs-CZ" dirty="0" smtClean="0"/>
              <a:t>Hlásná a předpovědní povodňová služba</a:t>
            </a:r>
            <a:endParaRPr lang="cs-CZ" dirty="0"/>
          </a:p>
        </p:txBody>
      </p:sp>
      <p:sp>
        <p:nvSpPr>
          <p:cNvPr id="29698" name="Rectangle 5"/>
          <p:cNvSpPr txBox="1">
            <a:spLocks noChangeArrowheads="1"/>
          </p:cNvSpPr>
          <p:nvPr/>
        </p:nvSpPr>
        <p:spPr bwMode="auto">
          <a:xfrm>
            <a:off x="5186570" y="1628800"/>
            <a:ext cx="3889003" cy="440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cs-CZ" altLang="cs-CZ" b="1" dirty="0">
                <a:solidFill>
                  <a:schemeClr val="accent1"/>
                </a:solidFill>
                <a:latin typeface="Calibri" pitchFamily="34" charset="0"/>
              </a:rPr>
              <a:t>http://hydro.chmi.cz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cs-CZ" altLang="cs-CZ" dirty="0">
                <a:latin typeface="Calibri" pitchFamily="34" charset="0"/>
              </a:rPr>
              <a:t>Informace ve vodoměrných stanicích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cs-CZ" altLang="cs-CZ" sz="1600" dirty="0">
                <a:latin typeface="Calibri" pitchFamily="34" charset="0"/>
              </a:rPr>
              <a:t>Vodní stavy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cs-CZ" altLang="cs-CZ" sz="1600" dirty="0">
                <a:latin typeface="Calibri" pitchFamily="34" charset="0"/>
              </a:rPr>
              <a:t>Průtoky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cs-CZ" altLang="cs-CZ" sz="1600" b="1" dirty="0">
                <a:latin typeface="Calibri" pitchFamily="34" charset="0"/>
              </a:rPr>
              <a:t>Předpovědi průtoků</a:t>
            </a:r>
          </a:p>
          <a:p>
            <a:pPr marL="742950" lvl="1" indent="-285750">
              <a:spcBef>
                <a:spcPct val="20000"/>
              </a:spcBef>
            </a:pPr>
            <a:endParaRPr lang="cs-CZ" altLang="cs-CZ" sz="1600" b="1" dirty="0">
              <a:latin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cs-CZ" altLang="cs-CZ" sz="1600" b="1" dirty="0">
                <a:latin typeface="Calibri" pitchFamily="34" charset="0"/>
              </a:rPr>
              <a:t>Rozcestník pro další informace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r>
              <a:rPr lang="cs-CZ" altLang="cs-CZ" sz="1600" dirty="0">
                <a:latin typeface="Calibri" pitchFamily="34" charset="0"/>
              </a:rPr>
              <a:t>Předpověď počasí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r>
              <a:rPr lang="cs-CZ" altLang="cs-CZ" sz="1600" dirty="0">
                <a:latin typeface="Calibri" pitchFamily="34" charset="0"/>
              </a:rPr>
              <a:t>Předpověď počasí podle modelu ALADIN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r>
              <a:rPr lang="cs-CZ" altLang="cs-CZ" sz="1600" dirty="0">
                <a:latin typeface="Calibri" pitchFamily="34" charset="0"/>
              </a:rPr>
              <a:t>Radary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r>
              <a:rPr lang="cs-CZ" altLang="cs-CZ" sz="1600" dirty="0">
                <a:latin typeface="Calibri" pitchFamily="34" charset="0"/>
              </a:rPr>
              <a:t>Družice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endParaRPr lang="cs-CZ" altLang="cs-CZ" sz="1600" b="1" dirty="0">
              <a:latin typeface="Calibri" pitchFamily="34" charset="0"/>
            </a:endParaRPr>
          </a:p>
        </p:txBody>
      </p:sp>
      <p:pic>
        <p:nvPicPr>
          <p:cNvPr id="29700" name="Picture 16" descr="janov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9659" y="4509120"/>
            <a:ext cx="2342501" cy="1973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Ovál 7"/>
          <p:cNvSpPr/>
          <p:nvPr/>
        </p:nvSpPr>
        <p:spPr>
          <a:xfrm>
            <a:off x="971600" y="2060575"/>
            <a:ext cx="1079500" cy="4175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4743"/>
            <a:ext cx="5148064" cy="5555831"/>
          </a:xfrm>
          <a:prstGeom prst="rect">
            <a:avLst/>
          </a:prstGeom>
        </p:spPr>
      </p:pic>
      <p:sp>
        <p:nvSpPr>
          <p:cNvPr id="3072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HPPS – </a:t>
            </a:r>
            <a:r>
              <a:rPr lang="en-US" altLang="cs-CZ" smtClean="0"/>
              <a:t>Sn</a:t>
            </a:r>
            <a:r>
              <a:rPr lang="cs-CZ" altLang="cs-CZ" smtClean="0"/>
              <a:t>ěhové zpravodajství</a:t>
            </a:r>
            <a:endParaRPr lang="cs-CZ" smtClean="0"/>
          </a:p>
        </p:txBody>
      </p:sp>
      <p:sp>
        <p:nvSpPr>
          <p:cNvPr id="30722" name="Rectangle 16"/>
          <p:cNvSpPr txBox="1">
            <a:spLocks noChangeArrowheads="1"/>
          </p:cNvSpPr>
          <p:nvPr/>
        </p:nvSpPr>
        <p:spPr bwMode="auto">
          <a:xfrm>
            <a:off x="5605463" y="1573213"/>
            <a:ext cx="3335337" cy="440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cs-CZ" altLang="cs-CZ">
                <a:latin typeface="Calibri" pitchFamily="34" charset="0"/>
              </a:rPr>
              <a:t>Textová zpráva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cs-CZ" altLang="cs-CZ">
                <a:latin typeface="Calibri" pitchFamily="34" charset="0"/>
              </a:rPr>
              <a:t>Mapa vodní hodnot</a:t>
            </a:r>
            <a:r>
              <a:rPr lang="en-US" altLang="cs-CZ">
                <a:latin typeface="Calibri" pitchFamily="34" charset="0"/>
              </a:rPr>
              <a:t>y</a:t>
            </a:r>
            <a:r>
              <a:rPr lang="cs-CZ" altLang="cs-CZ">
                <a:latin typeface="Calibri" pitchFamily="34" charset="0"/>
              </a:rPr>
              <a:t> sněhu (výška vody ve sněhu v mm)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cs-CZ" altLang="cs-CZ">
                <a:latin typeface="Calibri" pitchFamily="34" charset="0"/>
              </a:rPr>
              <a:t>Zásoba vody ve sněhu nad přehradami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cs-CZ" altLang="cs-CZ">
                <a:latin typeface="Calibri" pitchFamily="34" charset="0"/>
              </a:rPr>
              <a:t>Zásoba vody ve sněhu v krajích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cs-CZ" altLang="cs-CZ">
                <a:latin typeface="Calibri" pitchFamily="34" charset="0"/>
              </a:rPr>
              <a:t>Historie – možnost srovnání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cs-CZ" altLang="cs-CZ">
              <a:latin typeface="Calibri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424524"/>
            <a:ext cx="3940198" cy="5100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HPPS - Mapa nasycenosti půdy v ČR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268760"/>
            <a:ext cx="6912768" cy="53409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ČHMÚ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259263" cy="29083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altLang="cs-CZ" sz="2800" b="1" dirty="0" smtClean="0"/>
              <a:t>Obory činností</a:t>
            </a:r>
            <a:r>
              <a:rPr lang="en-US" altLang="cs-CZ" sz="2800" b="1" dirty="0" smtClean="0"/>
              <a:t>:</a:t>
            </a:r>
            <a:endParaRPr lang="cs-CZ" altLang="cs-CZ" sz="28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altLang="cs-CZ" sz="28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altLang="cs-CZ" sz="2800" b="1" dirty="0" smtClean="0"/>
              <a:t>Meteorologie</a:t>
            </a:r>
            <a:endParaRPr lang="en-US" altLang="cs-CZ" sz="2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altLang="cs-CZ" sz="2800" b="1" dirty="0" err="1"/>
              <a:t>Hyd</a:t>
            </a:r>
            <a:r>
              <a:rPr lang="cs-CZ" altLang="cs-CZ" sz="2800" b="1" dirty="0" err="1"/>
              <a:t>rologie</a:t>
            </a:r>
            <a:endParaRPr lang="en-US" altLang="cs-CZ" sz="2800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altLang="cs-CZ" sz="2800" b="1" dirty="0"/>
              <a:t>Ochrana čistoty ovzduší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altLang="cs-CZ" sz="1800" b="1" dirty="0"/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cs-CZ" altLang="cs-CZ" sz="18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altLang="cs-CZ" sz="1800" dirty="0"/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413" y="1484313"/>
            <a:ext cx="3924300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413" y="4076700"/>
            <a:ext cx="3924300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HPPS – vyhodnocení vodnosti 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1268760"/>
            <a:ext cx="5121670" cy="528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0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Nowcasting webportal</a:t>
            </a:r>
          </a:p>
        </p:txBody>
      </p:sp>
      <p:sp>
        <p:nvSpPr>
          <p:cNvPr id="32770" name="Obdélník 3"/>
          <p:cNvSpPr>
            <a:spLocks noChangeArrowheads="1"/>
          </p:cNvSpPr>
          <p:nvPr/>
        </p:nvSpPr>
        <p:spPr bwMode="auto">
          <a:xfrm>
            <a:off x="5435600" y="1844675"/>
            <a:ext cx="35258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>
                <a:latin typeface="Calibri" pitchFamily="34" charset="0"/>
              </a:rPr>
              <a:t>http://now.chmi.cz/</a:t>
            </a:r>
          </a:p>
        </p:txBody>
      </p:sp>
      <p:pic>
        <p:nvPicPr>
          <p:cNvPr id="32771" name="Obrázek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773238"/>
            <a:ext cx="5303838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5435600" y="2997200"/>
            <a:ext cx="3525838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latin typeface="+mn-lt"/>
                <a:cs typeface="+mn-cs"/>
              </a:rPr>
              <a:t>Podrobná analýza počasí (srážky, teplota, vítr)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4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latin typeface="+mn-lt"/>
                <a:cs typeface="+mn-cs"/>
              </a:rPr>
              <a:t>Velmi krátkodobá předpověď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/>
          <a:lstStyle/>
          <a:p>
            <a:r>
              <a:rPr lang="cs-CZ" smtClean="0"/>
              <a:t>Územní působnost poboček ČHMÚ</a:t>
            </a:r>
          </a:p>
        </p:txBody>
      </p:sp>
      <p:pic>
        <p:nvPicPr>
          <p:cNvPr id="33794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60463" y="1114425"/>
            <a:ext cx="6873875" cy="5184775"/>
          </a:xfr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7488"/>
            <a:ext cx="8229600" cy="9794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Předpověď průtoků pro kraj Vysočina</a:t>
            </a:r>
            <a:endParaRPr lang="cs-CZ" dirty="0"/>
          </a:p>
        </p:txBody>
      </p:sp>
      <p:grpSp>
        <p:nvGrpSpPr>
          <p:cNvPr id="34818" name="Group 11"/>
          <p:cNvGrpSpPr>
            <a:grpSpLocks/>
          </p:cNvGrpSpPr>
          <p:nvPr/>
        </p:nvGrpSpPr>
        <p:grpSpPr bwMode="auto">
          <a:xfrm>
            <a:off x="1154113" y="1114425"/>
            <a:ext cx="6873875" cy="5197475"/>
            <a:chOff x="835" y="687"/>
            <a:chExt cx="4330" cy="3289"/>
          </a:xfrm>
        </p:grpSpPr>
        <p:pic>
          <p:nvPicPr>
            <p:cNvPr id="34819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35" y="687"/>
              <a:ext cx="4330" cy="328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4820" name="Oval 4"/>
            <p:cNvSpPr>
              <a:spLocks noChangeArrowheads="1"/>
            </p:cNvSpPr>
            <p:nvPr/>
          </p:nvSpPr>
          <p:spPr bwMode="auto">
            <a:xfrm>
              <a:off x="3728" y="2464"/>
              <a:ext cx="264" cy="160"/>
            </a:xfrm>
            <a:prstGeom prst="ellipse">
              <a:avLst/>
            </a:prstGeom>
            <a:noFill/>
            <a:ln w="254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34821" name="Oval 5"/>
            <p:cNvSpPr>
              <a:spLocks noChangeArrowheads="1"/>
            </p:cNvSpPr>
            <p:nvPr/>
          </p:nvSpPr>
          <p:spPr bwMode="auto">
            <a:xfrm>
              <a:off x="4408" y="3088"/>
              <a:ext cx="264" cy="160"/>
            </a:xfrm>
            <a:prstGeom prst="ellipse">
              <a:avLst/>
            </a:prstGeom>
            <a:noFill/>
            <a:ln w="254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34822" name="Oval 6"/>
            <p:cNvSpPr>
              <a:spLocks noChangeArrowheads="1"/>
            </p:cNvSpPr>
            <p:nvPr/>
          </p:nvSpPr>
          <p:spPr bwMode="auto">
            <a:xfrm>
              <a:off x="3552" y="2808"/>
              <a:ext cx="264" cy="160"/>
            </a:xfrm>
            <a:prstGeom prst="ellipse">
              <a:avLst/>
            </a:prstGeom>
            <a:noFill/>
            <a:ln w="254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34823" name="Oval 7"/>
            <p:cNvSpPr>
              <a:spLocks noChangeArrowheads="1"/>
            </p:cNvSpPr>
            <p:nvPr/>
          </p:nvSpPr>
          <p:spPr bwMode="auto">
            <a:xfrm>
              <a:off x="2472" y="3528"/>
              <a:ext cx="264" cy="160"/>
            </a:xfrm>
            <a:prstGeom prst="ellipse">
              <a:avLst/>
            </a:prstGeom>
            <a:noFill/>
            <a:ln w="254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34824" name="Oval 8"/>
            <p:cNvSpPr>
              <a:spLocks noChangeArrowheads="1"/>
            </p:cNvSpPr>
            <p:nvPr/>
          </p:nvSpPr>
          <p:spPr bwMode="auto">
            <a:xfrm>
              <a:off x="2392" y="1336"/>
              <a:ext cx="264" cy="160"/>
            </a:xfrm>
            <a:prstGeom prst="ellipse">
              <a:avLst/>
            </a:prstGeom>
            <a:noFill/>
            <a:ln w="254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34825" name="Oval 9"/>
            <p:cNvSpPr>
              <a:spLocks noChangeArrowheads="1"/>
            </p:cNvSpPr>
            <p:nvPr/>
          </p:nvSpPr>
          <p:spPr bwMode="auto">
            <a:xfrm>
              <a:off x="1752" y="1088"/>
              <a:ext cx="264" cy="160"/>
            </a:xfrm>
            <a:prstGeom prst="ellipse">
              <a:avLst/>
            </a:prstGeom>
            <a:noFill/>
            <a:ln w="254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  <p:sp>
          <p:nvSpPr>
            <p:cNvPr id="34826" name="Oval 10"/>
            <p:cNvSpPr>
              <a:spLocks noChangeArrowheads="1"/>
            </p:cNvSpPr>
            <p:nvPr/>
          </p:nvSpPr>
          <p:spPr bwMode="auto">
            <a:xfrm>
              <a:off x="4192" y="1544"/>
              <a:ext cx="264" cy="160"/>
            </a:xfrm>
            <a:prstGeom prst="ellipse">
              <a:avLst/>
            </a:prstGeom>
            <a:noFill/>
            <a:ln w="25400" cap="sq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cs-CZ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Informace ze stanic Fiedler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292100" y="1557338"/>
            <a:ext cx="4135438" cy="72866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cs-CZ" altLang="cs-CZ" sz="3600" b="1" dirty="0" smtClean="0">
                <a:solidFill>
                  <a:schemeClr val="tx2"/>
                </a:solidFill>
              </a:rPr>
              <a:t>http://www.hladiny.cz</a:t>
            </a:r>
          </a:p>
          <a:p>
            <a:pPr fontAlgn="auto">
              <a:spcAft>
                <a:spcPts val="0"/>
              </a:spcAft>
              <a:defRPr/>
            </a:pPr>
            <a:endParaRPr lang="cs-CZ" altLang="cs-CZ" dirty="0"/>
          </a:p>
        </p:txBody>
      </p:sp>
      <p:pic>
        <p:nvPicPr>
          <p:cNvPr id="35843" name="Picture 11" descr="fiedl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288" y="2565400"/>
            <a:ext cx="8766175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Nadpis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705850" cy="1143000"/>
          </a:xfrm>
        </p:spPr>
        <p:txBody>
          <a:bodyPr/>
          <a:lstStyle/>
          <a:p>
            <a:r>
              <a:rPr lang="cs-CZ" sz="3600" smtClean="0"/>
              <a:t>Informace ze stanic Fiedler – mobilní přístup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4479925" y="3375025"/>
            <a:ext cx="184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altLang="cs-CZ" sz="440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787900" y="1570038"/>
            <a:ext cx="4168775" cy="50641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cs-CZ" altLang="cs-CZ" b="1" dirty="0" smtClean="0">
                <a:solidFill>
                  <a:schemeClr val="tx2"/>
                </a:solidFill>
              </a:rPr>
              <a:t>http://wap.hladiny.cz</a:t>
            </a:r>
          </a:p>
          <a:p>
            <a:pPr fontAlgn="auto">
              <a:spcAft>
                <a:spcPts val="0"/>
              </a:spcAft>
              <a:defRPr/>
            </a:pPr>
            <a:endParaRPr lang="cs-CZ" altLang="cs-CZ" dirty="0"/>
          </a:p>
        </p:txBody>
      </p:sp>
      <p:pic>
        <p:nvPicPr>
          <p:cNvPr id="3686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4050" y="1557338"/>
            <a:ext cx="1406525" cy="50323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6869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1013" y="2933700"/>
            <a:ext cx="1563687" cy="26971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6870" name="Line 11"/>
          <p:cNvSpPr>
            <a:spLocks noChangeShapeType="1"/>
          </p:cNvSpPr>
          <p:nvPr/>
        </p:nvSpPr>
        <p:spPr bwMode="auto">
          <a:xfrm>
            <a:off x="2205038" y="3883025"/>
            <a:ext cx="719137" cy="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6871" name="Line 12"/>
          <p:cNvSpPr>
            <a:spLocks noChangeShapeType="1"/>
          </p:cNvSpPr>
          <p:nvPr/>
        </p:nvSpPr>
        <p:spPr bwMode="auto">
          <a:xfrm>
            <a:off x="4670425" y="3887788"/>
            <a:ext cx="719138" cy="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pic>
        <p:nvPicPr>
          <p:cNvPr id="36872" name="Picture 13" descr="wa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5450" y="2622550"/>
            <a:ext cx="2751138" cy="30210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Automatické zasílání zpráv při překročení limitů</a:t>
            </a:r>
            <a:endParaRPr lang="cs-CZ" dirty="0"/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319088" y="2073275"/>
            <a:ext cx="8524875" cy="3300413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600"/>
              </a:spcAft>
              <a:defRPr/>
            </a:pPr>
            <a:r>
              <a:rPr lang="cs-CZ" altLang="cs-CZ" b="1" dirty="0" smtClean="0"/>
              <a:t>Automatické zasílání </a:t>
            </a:r>
            <a:r>
              <a:rPr lang="cs-CZ" altLang="cs-CZ" b="1" dirty="0" err="1" smtClean="0"/>
              <a:t>sms</a:t>
            </a:r>
            <a:r>
              <a:rPr lang="cs-CZ" altLang="cs-CZ" b="1" dirty="0" smtClean="0"/>
              <a:t> přímo ze stanice na vybraná telefonní čísla – nutno sdělit příslušné pobočce ČHMÚ</a:t>
            </a:r>
          </a:p>
          <a:p>
            <a:pPr fontAlgn="auto">
              <a:spcAft>
                <a:spcPts val="600"/>
              </a:spcAft>
              <a:defRPr/>
            </a:pPr>
            <a:r>
              <a:rPr lang="cs-CZ" altLang="cs-CZ" b="1" dirty="0" smtClean="0"/>
              <a:t>Zasílání při překročení SPA, příp. poklesnutí pod SPA</a:t>
            </a:r>
          </a:p>
          <a:p>
            <a:pPr fontAlgn="auto">
              <a:spcAft>
                <a:spcPts val="600"/>
              </a:spcAft>
              <a:defRPr/>
            </a:pPr>
            <a:r>
              <a:rPr lang="cs-CZ" altLang="cs-CZ" b="1" dirty="0" smtClean="0">
                <a:solidFill>
                  <a:srgbClr val="FF0000"/>
                </a:solidFill>
              </a:rPr>
              <a:t>informace je vždy nutné ověřit! </a:t>
            </a:r>
          </a:p>
          <a:p>
            <a:pPr fontAlgn="auto">
              <a:spcAft>
                <a:spcPts val="600"/>
              </a:spcAft>
              <a:defRPr/>
            </a:pPr>
            <a:r>
              <a:rPr lang="cs-CZ" altLang="cs-CZ" b="1" dirty="0" smtClean="0">
                <a:solidFill>
                  <a:srgbClr val="FF0000"/>
                </a:solidFill>
              </a:rPr>
              <a:t>Při poruše stanice či např. ledochodech může docházet k falešným alarmům!</a:t>
            </a:r>
          </a:p>
          <a:p>
            <a:pPr fontAlgn="auto">
              <a:spcAft>
                <a:spcPts val="0"/>
              </a:spcAft>
              <a:defRPr/>
            </a:pPr>
            <a:endParaRPr lang="cs-CZ" altLang="cs-CZ" b="1" dirty="0" smtClean="0">
              <a:solidFill>
                <a:schemeClr val="bg2"/>
              </a:solidFill>
            </a:endParaRPr>
          </a:p>
          <a:p>
            <a:pPr lvl="2" fontAlgn="auto">
              <a:spcAft>
                <a:spcPts val="0"/>
              </a:spcAft>
              <a:defRPr/>
            </a:pPr>
            <a:r>
              <a:rPr lang="cs-CZ" altLang="cs-CZ" b="1" dirty="0" smtClean="0"/>
              <a:t>Tvar </a:t>
            </a:r>
            <a:r>
              <a:rPr lang="cs-CZ" altLang="cs-CZ" b="1" dirty="0" err="1" smtClean="0"/>
              <a:t>sms</a:t>
            </a:r>
            <a:r>
              <a:rPr lang="cs-CZ" altLang="cs-CZ" b="1" dirty="0" smtClean="0"/>
              <a:t>:</a:t>
            </a:r>
          </a:p>
          <a:p>
            <a:pPr fontAlgn="auto">
              <a:spcAft>
                <a:spcPts val="0"/>
              </a:spcAft>
              <a:defRPr/>
            </a:pPr>
            <a:endParaRPr lang="cs-CZ" altLang="cs-CZ" dirty="0"/>
          </a:p>
        </p:txBody>
      </p:sp>
      <p:sp>
        <p:nvSpPr>
          <p:cNvPr id="37891" name="Text Box 8"/>
          <p:cNvSpPr txBox="1">
            <a:spLocks noChangeArrowheads="1"/>
          </p:cNvSpPr>
          <p:nvPr/>
        </p:nvSpPr>
        <p:spPr bwMode="auto">
          <a:xfrm>
            <a:off x="1331913" y="5384800"/>
            <a:ext cx="5616575" cy="708025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000" b="1">
                <a:latin typeface="Calibri" pitchFamily="34" charset="0"/>
              </a:rPr>
              <a:t>Janov, 28.02.2009 18:20:33 CET, Prekrocen 2. SPA. Info CHMU Brno +420724185619</a:t>
            </a:r>
            <a:endParaRPr lang="cs-CZ" altLang="cs-CZ" sz="20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836295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Pravděpodobnostní předpověď průtoků</a:t>
            </a:r>
          </a:p>
        </p:txBody>
      </p:sp>
      <p:pic>
        <p:nvPicPr>
          <p:cNvPr id="38914" name="Obráze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3" y="1158875"/>
            <a:ext cx="5903912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ál 3"/>
          <p:cNvSpPr/>
          <p:nvPr/>
        </p:nvSpPr>
        <p:spPr>
          <a:xfrm>
            <a:off x="3995738" y="4652963"/>
            <a:ext cx="3240087" cy="12969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489325"/>
            <a:ext cx="7443787" cy="25193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Ovál 5"/>
          <p:cNvSpPr/>
          <p:nvPr/>
        </p:nvSpPr>
        <p:spPr>
          <a:xfrm>
            <a:off x="323850" y="5470525"/>
            <a:ext cx="4356100" cy="50482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13787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Pravděpodobnostní předpověď průtoků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683000" cy="26924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 smtClean="0"/>
              <a:t>Deterministická předpověď (jedna čára)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dirty="0" smtClean="0"/>
              <a:t>Jedna (nejpravděpodobnější) varianta vývoje počasí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sz="2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dirty="0" smtClean="0"/>
              <a:t>Jedna hydrologická předpověď</a:t>
            </a:r>
            <a:endParaRPr lang="cs-CZ" sz="2000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643438" y="1628775"/>
            <a:ext cx="3384550" cy="452596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000" b="1" dirty="0" smtClean="0"/>
              <a:t>Pravděpodobnostní předpověď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/>
          </a:p>
          <a:p>
            <a:pPr fontAlgn="auto">
              <a:spcAft>
                <a:spcPts val="0"/>
              </a:spcAft>
              <a:defRPr/>
            </a:pPr>
            <a:r>
              <a:rPr lang="cs-CZ" sz="2000" dirty="0" smtClean="0"/>
              <a:t>16 variant vývoje počasí (16 běhů modelu ALADIN)</a:t>
            </a:r>
          </a:p>
          <a:p>
            <a:pPr fontAlgn="auto">
              <a:spcAft>
                <a:spcPts val="0"/>
              </a:spcAft>
              <a:defRPr/>
            </a:pPr>
            <a:endParaRPr lang="cs-CZ" sz="2000" dirty="0" smtClean="0"/>
          </a:p>
          <a:p>
            <a:pPr fontAlgn="auto">
              <a:spcAft>
                <a:spcPts val="0"/>
              </a:spcAft>
              <a:defRPr/>
            </a:pPr>
            <a:endParaRPr lang="cs-CZ" sz="2000" dirty="0"/>
          </a:p>
          <a:p>
            <a:pPr fontAlgn="auto">
              <a:spcAft>
                <a:spcPts val="0"/>
              </a:spcAft>
              <a:defRPr/>
            </a:pPr>
            <a:r>
              <a:rPr lang="cs-CZ" sz="2000" dirty="0" smtClean="0"/>
              <a:t>16 variant hydrologických předpovědí</a:t>
            </a:r>
          </a:p>
          <a:p>
            <a:pPr fontAlgn="auto">
              <a:spcAft>
                <a:spcPts val="0"/>
              </a:spcAft>
              <a:defRPr/>
            </a:pPr>
            <a:endParaRPr lang="cs-CZ" sz="2000" dirty="0" smtClean="0"/>
          </a:p>
          <a:p>
            <a:pPr fontAlgn="auto">
              <a:spcAft>
                <a:spcPts val="0"/>
              </a:spcAft>
              <a:defRPr/>
            </a:pPr>
            <a:endParaRPr lang="cs-CZ" sz="2000" dirty="0"/>
          </a:p>
          <a:p>
            <a:pPr fontAlgn="auto">
              <a:spcAft>
                <a:spcPts val="0"/>
              </a:spcAft>
              <a:defRPr/>
            </a:pPr>
            <a:r>
              <a:rPr lang="cs-CZ" sz="2000" dirty="0" smtClean="0"/>
              <a:t>Pravděpodobnost překročení SPA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2195513" y="3284538"/>
            <a:ext cx="0" cy="431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6372225" y="3221038"/>
            <a:ext cx="0" cy="431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6372225" y="4581525"/>
            <a:ext cx="0" cy="431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358775" y="1484313"/>
            <a:ext cx="3960813" cy="3097212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4643438" y="1420813"/>
            <a:ext cx="3960812" cy="4816475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435975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Pravděpodobnostní předpověď průtoků</a:t>
            </a:r>
            <a:endParaRPr lang="cs-CZ" dirty="0"/>
          </a:p>
        </p:txBody>
      </p:sp>
      <p:pic>
        <p:nvPicPr>
          <p:cNvPr id="40962" name="Obrázek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800" y="1217613"/>
            <a:ext cx="8027988" cy="536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ČHMÚ – organizační struktura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4427538" y="1341438"/>
            <a:ext cx="4608512" cy="53276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1600" b="1" smtClean="0"/>
              <a:t>Centrum v Praze</a:t>
            </a:r>
          </a:p>
          <a:p>
            <a:pPr>
              <a:lnSpc>
                <a:spcPct val="80000"/>
              </a:lnSpc>
            </a:pPr>
            <a:r>
              <a:rPr lang="cs-CZ" altLang="cs-CZ" sz="1600" b="1" smtClean="0"/>
              <a:t>6 poboček</a:t>
            </a:r>
          </a:p>
          <a:p>
            <a:pPr lvl="1">
              <a:lnSpc>
                <a:spcPct val="80000"/>
              </a:lnSpc>
            </a:pPr>
            <a:r>
              <a:rPr lang="cs-CZ" altLang="cs-CZ" sz="1600" smtClean="0"/>
              <a:t>Brno</a:t>
            </a:r>
          </a:p>
          <a:p>
            <a:pPr lvl="1">
              <a:lnSpc>
                <a:spcPct val="80000"/>
              </a:lnSpc>
            </a:pPr>
            <a:r>
              <a:rPr lang="cs-CZ" altLang="cs-CZ" sz="1600" smtClean="0"/>
              <a:t>Ostrava</a:t>
            </a:r>
          </a:p>
          <a:p>
            <a:pPr lvl="1">
              <a:lnSpc>
                <a:spcPct val="80000"/>
              </a:lnSpc>
            </a:pPr>
            <a:r>
              <a:rPr lang="cs-CZ" altLang="cs-CZ" sz="1600" smtClean="0"/>
              <a:t>České Budějovice</a:t>
            </a:r>
          </a:p>
          <a:p>
            <a:pPr lvl="1">
              <a:lnSpc>
                <a:spcPct val="80000"/>
              </a:lnSpc>
            </a:pPr>
            <a:r>
              <a:rPr lang="cs-CZ" altLang="cs-CZ" sz="1600" smtClean="0"/>
              <a:t>Hradec Králové</a:t>
            </a:r>
          </a:p>
          <a:p>
            <a:pPr lvl="1">
              <a:lnSpc>
                <a:spcPct val="80000"/>
              </a:lnSpc>
            </a:pPr>
            <a:r>
              <a:rPr lang="cs-CZ" altLang="cs-CZ" sz="1600" smtClean="0"/>
              <a:t>Ústí nad Labem</a:t>
            </a:r>
          </a:p>
          <a:p>
            <a:pPr lvl="1">
              <a:lnSpc>
                <a:spcPct val="80000"/>
              </a:lnSpc>
            </a:pPr>
            <a:r>
              <a:rPr lang="cs-CZ" altLang="cs-CZ" sz="1600" smtClean="0"/>
              <a:t>Plzeň</a:t>
            </a:r>
          </a:p>
          <a:p>
            <a:pPr lvl="1">
              <a:lnSpc>
                <a:spcPct val="80000"/>
              </a:lnSpc>
            </a:pPr>
            <a:endParaRPr lang="cs-CZ" altLang="cs-CZ" sz="1600" smtClean="0"/>
          </a:p>
          <a:p>
            <a:pPr>
              <a:lnSpc>
                <a:spcPct val="80000"/>
              </a:lnSpc>
            </a:pPr>
            <a:r>
              <a:rPr lang="cs-CZ" altLang="cs-CZ" sz="1600" b="1" smtClean="0"/>
              <a:t>6 leteckých meteorologických stanic</a:t>
            </a:r>
          </a:p>
          <a:p>
            <a:pPr>
              <a:lnSpc>
                <a:spcPct val="80000"/>
              </a:lnSpc>
            </a:pPr>
            <a:r>
              <a:rPr lang="cs-CZ" altLang="cs-CZ" sz="1600" b="1" smtClean="0"/>
              <a:t>22 profesionálních meteorologických stanic</a:t>
            </a:r>
          </a:p>
          <a:p>
            <a:pPr>
              <a:lnSpc>
                <a:spcPct val="80000"/>
              </a:lnSpc>
            </a:pPr>
            <a:r>
              <a:rPr lang="cs-CZ" altLang="cs-CZ" sz="1600" b="1" smtClean="0"/>
              <a:t>Observatoř v Hradci Králové</a:t>
            </a:r>
          </a:p>
          <a:p>
            <a:pPr>
              <a:lnSpc>
                <a:spcPct val="80000"/>
              </a:lnSpc>
            </a:pPr>
            <a:r>
              <a:rPr lang="cs-CZ" altLang="cs-CZ" sz="1600" b="1" smtClean="0"/>
              <a:t>2 meteorologické radary</a:t>
            </a:r>
          </a:p>
          <a:p>
            <a:pPr>
              <a:lnSpc>
                <a:spcPct val="80000"/>
              </a:lnSpc>
            </a:pPr>
            <a:r>
              <a:rPr lang="cs-CZ" altLang="cs-CZ" sz="1600" b="1" smtClean="0"/>
              <a:t>961 dobrovolných meteorologických stanic</a:t>
            </a:r>
          </a:p>
          <a:p>
            <a:pPr>
              <a:lnSpc>
                <a:spcPct val="80000"/>
              </a:lnSpc>
            </a:pPr>
            <a:r>
              <a:rPr lang="cs-CZ" altLang="cs-CZ" sz="1600" b="1" smtClean="0"/>
              <a:t>504 povrchových hydrologických stanic</a:t>
            </a:r>
          </a:p>
          <a:p>
            <a:pPr>
              <a:lnSpc>
                <a:spcPct val="80000"/>
              </a:lnSpc>
            </a:pPr>
            <a:r>
              <a:rPr lang="cs-CZ" altLang="cs-CZ" sz="1600" b="1" smtClean="0"/>
              <a:t>2065 stanic podzemních vod (vrty a prameny)</a:t>
            </a:r>
          </a:p>
          <a:p>
            <a:pPr>
              <a:lnSpc>
                <a:spcPct val="80000"/>
              </a:lnSpc>
            </a:pPr>
            <a:r>
              <a:rPr lang="cs-CZ" altLang="cs-CZ" sz="1600" b="1" smtClean="0"/>
              <a:t>915 stanic jakosti vody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5" y="1412875"/>
            <a:ext cx="2770188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25" y="3835400"/>
            <a:ext cx="3919538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Telefonické kontakty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36725"/>
            <a:ext cx="3538538" cy="1973263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2400" dirty="0" err="1" smtClean="0"/>
              <a:t>Hydroprognóza</a:t>
            </a:r>
            <a:endParaRPr lang="cs-CZ" sz="2400" dirty="0" smtClean="0"/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cs-CZ" sz="20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dirty="0" smtClean="0"/>
              <a:t>pevná linka      541 </a:t>
            </a:r>
            <a:r>
              <a:rPr lang="cs-CZ" sz="2000" dirty="0"/>
              <a:t>212 </a:t>
            </a:r>
            <a:r>
              <a:rPr lang="cs-CZ" sz="2000" dirty="0" smtClean="0"/>
              <a:t>485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dirty="0" smtClean="0"/>
              <a:t>Petr </a:t>
            </a:r>
            <a:r>
              <a:rPr lang="cs-CZ" sz="2000" dirty="0" err="1"/>
              <a:t>Janál</a:t>
            </a:r>
            <a:r>
              <a:rPr lang="cs-CZ" sz="2000" dirty="0"/>
              <a:t> 	724 </a:t>
            </a:r>
            <a:r>
              <a:rPr lang="cs-CZ" sz="2000" dirty="0" smtClean="0"/>
              <a:t>185 619</a:t>
            </a:r>
            <a:endParaRPr lang="cs-CZ" sz="200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427538" y="1765300"/>
            <a:ext cx="3600450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dirty="0" err="1">
                <a:latin typeface="+mn-lt"/>
                <a:cs typeface="+mn-cs"/>
              </a:rPr>
              <a:t>Meteoprognóza</a:t>
            </a:r>
            <a:endParaRPr lang="cs-CZ" sz="2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cs-CZ" sz="2000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2000" dirty="0">
                <a:latin typeface="+mn-lt"/>
                <a:cs typeface="+mn-cs"/>
              </a:rPr>
              <a:t>Petr Münster      724 185 618</a:t>
            </a:r>
          </a:p>
        </p:txBody>
      </p:sp>
      <p:sp>
        <p:nvSpPr>
          <p:cNvPr id="41988" name="Obdélník 4"/>
          <p:cNvSpPr>
            <a:spLocks noChangeArrowheads="1"/>
          </p:cNvSpPr>
          <p:nvPr/>
        </p:nvSpPr>
        <p:spPr bwMode="auto">
          <a:xfrm>
            <a:off x="395288" y="5157788"/>
            <a:ext cx="41767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cs-CZ" sz="2000">
                <a:latin typeface="Calibri" pitchFamily="34" charset="0"/>
              </a:rPr>
              <a:t>Hydrolog ve službě        244 032 315</a:t>
            </a:r>
          </a:p>
        </p:txBody>
      </p:sp>
      <p:sp>
        <p:nvSpPr>
          <p:cNvPr id="6" name="Obdélník 5"/>
          <p:cNvSpPr/>
          <p:nvPr/>
        </p:nvSpPr>
        <p:spPr>
          <a:xfrm>
            <a:off x="358775" y="1693863"/>
            <a:ext cx="3960813" cy="2232025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4427538" y="1700213"/>
            <a:ext cx="3960812" cy="2233612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1991" name="TextovéPole 7"/>
          <p:cNvSpPr txBox="1">
            <a:spLocks noChangeArrowheads="1"/>
          </p:cNvSpPr>
          <p:nvPr/>
        </p:nvSpPr>
        <p:spPr bwMode="auto">
          <a:xfrm>
            <a:off x="392113" y="1317625"/>
            <a:ext cx="169862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latin typeface="Calibri" pitchFamily="34" charset="0"/>
              </a:rPr>
              <a:t>ČHMÚ - BRNO</a:t>
            </a:r>
          </a:p>
        </p:txBody>
      </p:sp>
      <p:sp>
        <p:nvSpPr>
          <p:cNvPr id="41992" name="TextovéPole 8"/>
          <p:cNvSpPr txBox="1">
            <a:spLocks noChangeArrowheads="1"/>
          </p:cNvSpPr>
          <p:nvPr/>
        </p:nvSpPr>
        <p:spPr bwMode="auto">
          <a:xfrm>
            <a:off x="438150" y="4773613"/>
            <a:ext cx="22875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>
                <a:latin typeface="Calibri" pitchFamily="34" charset="0"/>
              </a:rPr>
              <a:t>ČHMÚ - CPP PRAHA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30213" y="5121275"/>
            <a:ext cx="4357687" cy="649288"/>
          </a:xfrm>
          <a:prstGeom prst="rect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ovéPole 4"/>
          <p:cNvSpPr txBox="1">
            <a:spLocks noChangeArrowheads="1"/>
          </p:cNvSpPr>
          <p:nvPr/>
        </p:nvSpPr>
        <p:spPr bwMode="auto">
          <a:xfrm>
            <a:off x="2339975" y="5226050"/>
            <a:ext cx="467995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600" b="1">
                <a:latin typeface="Calibri" pitchFamily="34" charset="0"/>
              </a:rPr>
              <a:t>Děkujeme za pozornost</a:t>
            </a:r>
          </a:p>
          <a:p>
            <a:endParaRPr lang="cs-CZ" sz="1400" b="1">
              <a:latin typeface="Calibri" pitchFamily="34" charset="0"/>
            </a:endParaRPr>
          </a:p>
          <a:p>
            <a:r>
              <a:rPr lang="cs-CZ" sz="1400" b="1">
                <a:latin typeface="Calibri" pitchFamily="34" charset="0"/>
              </a:rPr>
              <a:t>Petr Janál                                                                    Petr Münster</a:t>
            </a:r>
          </a:p>
          <a:p>
            <a:r>
              <a:rPr lang="cs-CZ" sz="1400" b="1">
                <a:latin typeface="Calibri" pitchFamily="34" charset="0"/>
              </a:rPr>
              <a:t>petr.janal@chmi.cz                                          munster</a:t>
            </a:r>
            <a:r>
              <a:rPr lang="en-US" sz="1400" b="1">
                <a:latin typeface="Calibri" pitchFamily="34" charset="0"/>
              </a:rPr>
              <a:t>@</a:t>
            </a:r>
            <a:r>
              <a:rPr lang="cs-CZ" sz="1400" b="1">
                <a:latin typeface="Calibri" pitchFamily="34" charset="0"/>
              </a:rPr>
              <a:t>chmi.cz               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95536" y="692696"/>
            <a:ext cx="8352928" cy="46044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Nadpis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9036050" cy="1143000"/>
          </a:xfrm>
        </p:spPr>
        <p:txBody>
          <a:bodyPr/>
          <a:lstStyle/>
          <a:p>
            <a:r>
              <a:rPr lang="cs-CZ" sz="3600" smtClean="0"/>
              <a:t>Příklady produktů</a:t>
            </a:r>
            <a:r>
              <a:rPr lang="en-US" sz="3600" smtClean="0"/>
              <a:t> </a:t>
            </a:r>
            <a:r>
              <a:rPr lang="cs-CZ" sz="3600" smtClean="0"/>
              <a:t>– dostupné na </a:t>
            </a:r>
            <a:r>
              <a:rPr lang="cs-CZ" sz="3600" smtClean="0">
                <a:solidFill>
                  <a:schemeClr val="tx2"/>
                </a:solidFill>
              </a:rPr>
              <a:t>www.chmi.cz</a:t>
            </a:r>
          </a:p>
        </p:txBody>
      </p:sp>
      <p:pic>
        <p:nvPicPr>
          <p:cNvPr id="22530" name="Obrázek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425" y="1409700"/>
            <a:ext cx="2233613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Obrázek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963" y="1412875"/>
            <a:ext cx="223202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Obrázek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3938" y="1412875"/>
            <a:ext cx="2941637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Obrázek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763" y="4149725"/>
            <a:ext cx="267493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Obrázek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5825" y="4217988"/>
            <a:ext cx="25812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Obrázek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75" y="4217988"/>
            <a:ext cx="2462213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ovéPole 15"/>
          <p:cNvSpPr txBox="1">
            <a:spLocks noChangeArrowheads="1"/>
          </p:cNvSpPr>
          <p:nvPr/>
        </p:nvSpPr>
        <p:spPr bwMode="auto">
          <a:xfrm>
            <a:off x="441325" y="3213100"/>
            <a:ext cx="2309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libri" pitchFamily="34" charset="0"/>
              </a:rPr>
              <a:t>Meteorologické radary</a:t>
            </a:r>
          </a:p>
        </p:txBody>
      </p:sp>
      <p:sp>
        <p:nvSpPr>
          <p:cNvPr id="22537" name="TextovéPole 16"/>
          <p:cNvSpPr txBox="1">
            <a:spLocks noChangeArrowheads="1"/>
          </p:cNvSpPr>
          <p:nvPr/>
        </p:nvSpPr>
        <p:spPr bwMode="auto">
          <a:xfrm>
            <a:off x="4183063" y="3213100"/>
            <a:ext cx="885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libri" pitchFamily="34" charset="0"/>
              </a:rPr>
              <a:t>Družice</a:t>
            </a:r>
          </a:p>
        </p:txBody>
      </p:sp>
      <p:sp>
        <p:nvSpPr>
          <p:cNvPr id="22538" name="TextovéPole 17"/>
          <p:cNvSpPr txBox="1">
            <a:spLocks noChangeArrowheads="1"/>
          </p:cNvSpPr>
          <p:nvPr/>
        </p:nvSpPr>
        <p:spPr bwMode="auto">
          <a:xfrm>
            <a:off x="6761163" y="3213100"/>
            <a:ext cx="1530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libri" pitchFamily="34" charset="0"/>
              </a:rPr>
              <a:t>Aktuální mapy</a:t>
            </a:r>
          </a:p>
        </p:txBody>
      </p:sp>
      <p:sp>
        <p:nvSpPr>
          <p:cNvPr id="22539" name="TextovéPole 18"/>
          <p:cNvSpPr txBox="1">
            <a:spLocks noChangeArrowheads="1"/>
          </p:cNvSpPr>
          <p:nvPr/>
        </p:nvSpPr>
        <p:spPr bwMode="auto">
          <a:xfrm>
            <a:off x="657225" y="5949950"/>
            <a:ext cx="18780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libri" pitchFamily="34" charset="0"/>
              </a:rPr>
              <a:t>Znečištění ovzduší</a:t>
            </a:r>
          </a:p>
        </p:txBody>
      </p:sp>
      <p:sp>
        <p:nvSpPr>
          <p:cNvPr id="22540" name="TextovéPole 19"/>
          <p:cNvSpPr txBox="1">
            <a:spLocks noChangeArrowheads="1"/>
          </p:cNvSpPr>
          <p:nvPr/>
        </p:nvSpPr>
        <p:spPr bwMode="auto">
          <a:xfrm>
            <a:off x="3998913" y="5980113"/>
            <a:ext cx="42687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alibri" pitchFamily="34" charset="0"/>
              </a:rPr>
              <a:t>Meteorologické a hydrologické předpovědi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smtClean="0"/>
              <a:t>Hlásná a předpovědní povodňová služba HPPS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691063" cy="4525963"/>
          </a:xfrm>
        </p:spPr>
        <p:txBody>
          <a:bodyPr/>
          <a:lstStyle/>
          <a:p>
            <a:r>
              <a:rPr lang="cs-CZ" altLang="cs-CZ" sz="2400" smtClean="0"/>
              <a:t>ČHMÚ z</a:t>
            </a:r>
            <a:r>
              <a:rPr lang="en-US" altLang="cs-CZ" sz="2400" smtClean="0"/>
              <a:t>ajišťuje předpovědní </a:t>
            </a:r>
            <a:r>
              <a:rPr lang="cs-CZ" altLang="cs-CZ" sz="2400" smtClean="0"/>
              <a:t>p</a:t>
            </a:r>
            <a:r>
              <a:rPr lang="en-US" altLang="cs-CZ" sz="2400" smtClean="0"/>
              <a:t>ovodňovou službu ve spolupráci se správci povodí</a:t>
            </a:r>
            <a:r>
              <a:rPr lang="cs-CZ" altLang="cs-CZ" sz="2400" smtClean="0"/>
              <a:t> </a:t>
            </a:r>
          </a:p>
          <a:p>
            <a:pPr>
              <a:buFont typeface="Wingdings" pitchFamily="2" charset="2"/>
              <a:buNone/>
            </a:pPr>
            <a:r>
              <a:rPr lang="cs-CZ" altLang="cs-CZ" sz="2400" b="1" smtClean="0"/>
              <a:t>   </a:t>
            </a:r>
            <a:r>
              <a:rPr lang="cs-CZ" altLang="cs-CZ" sz="2400" i="1" smtClean="0"/>
              <a:t>Novelizace zákona 254/2001 Sb. v roce 2010</a:t>
            </a:r>
            <a:r>
              <a:rPr lang="cs-CZ" altLang="cs-CZ" sz="2400" smtClean="0"/>
              <a:t>)</a:t>
            </a:r>
          </a:p>
        </p:txBody>
      </p:sp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063" y="1581150"/>
            <a:ext cx="3141662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7363" y="4256088"/>
            <a:ext cx="3108325" cy="212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Aktuální informace</a:t>
            </a:r>
          </a:p>
        </p:txBody>
      </p:sp>
      <p:pic>
        <p:nvPicPr>
          <p:cNvPr id="2457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932040" y="3501008"/>
            <a:ext cx="4127500" cy="3095625"/>
          </a:xfrm>
          <a:effectLst>
            <a:glow>
              <a:schemeClr val="accent1">
                <a:alpha val="40000"/>
              </a:schemeClr>
            </a:glow>
            <a:softEdge rad="228600"/>
          </a:effectLst>
        </p:spPr>
      </p:pic>
      <p:sp>
        <p:nvSpPr>
          <p:cNvPr id="5" name="Obdélník 4"/>
          <p:cNvSpPr/>
          <p:nvPr/>
        </p:nvSpPr>
        <p:spPr>
          <a:xfrm>
            <a:off x="468313" y="1557338"/>
            <a:ext cx="4963667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400" dirty="0">
                <a:latin typeface="+mn-lt"/>
                <a:cs typeface="+mn-cs"/>
              </a:rPr>
              <a:t>Zásoba vody ve sněhu </a:t>
            </a:r>
            <a:r>
              <a:rPr lang="cs-CZ" altLang="cs-CZ" sz="2400" b="1" dirty="0">
                <a:latin typeface="+mn-lt"/>
                <a:cs typeface="+mn-cs"/>
              </a:rPr>
              <a:t>v kraji Vysočina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altLang="cs-CZ" sz="2400" b="1" dirty="0" smtClean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 smtClean="0">
                <a:latin typeface="+mn-lt"/>
                <a:cs typeface="+mn-cs"/>
              </a:rPr>
              <a:t>26</a:t>
            </a:r>
            <a:r>
              <a:rPr lang="pt-BR" altLang="cs-CZ" sz="2400" b="1" dirty="0" smtClean="0">
                <a:latin typeface="+mn-lt"/>
                <a:cs typeface="+mn-cs"/>
              </a:rPr>
              <a:t>.1.201</a:t>
            </a:r>
            <a:r>
              <a:rPr lang="cs-CZ" altLang="cs-CZ" sz="2400" b="1" dirty="0" smtClean="0">
                <a:latin typeface="+mn-lt"/>
                <a:cs typeface="+mn-cs"/>
              </a:rPr>
              <a:t>5</a:t>
            </a:r>
            <a:r>
              <a:rPr lang="pt-BR" altLang="cs-CZ" sz="2400" b="1" dirty="0">
                <a:latin typeface="+mn-lt"/>
                <a:cs typeface="+mn-cs"/>
              </a:rPr>
              <a:t>		</a:t>
            </a:r>
            <a:r>
              <a:rPr lang="cs-CZ" altLang="cs-CZ" sz="2400" b="1" dirty="0">
                <a:latin typeface="+mn-lt"/>
                <a:cs typeface="+mn-cs"/>
              </a:rPr>
              <a:t>9</a:t>
            </a:r>
            <a:r>
              <a:rPr lang="pt-BR" altLang="cs-CZ" sz="2400" b="1" dirty="0" smtClean="0">
                <a:latin typeface="+mn-lt"/>
                <a:cs typeface="+mn-cs"/>
              </a:rPr>
              <a:t> </a:t>
            </a:r>
            <a:r>
              <a:rPr lang="pt-BR" altLang="cs-CZ" sz="2400" b="1" dirty="0">
                <a:latin typeface="+mn-lt"/>
                <a:cs typeface="+mn-cs"/>
              </a:rPr>
              <a:t>mil. m3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latin typeface="+mn-lt"/>
                <a:cs typeface="+mn-cs"/>
              </a:rPr>
              <a:t>2</a:t>
            </a:r>
            <a:r>
              <a:rPr lang="pt-BR" altLang="cs-CZ" sz="2400" b="1" dirty="0" smtClean="0">
                <a:latin typeface="+mn-lt"/>
                <a:cs typeface="+mn-cs"/>
              </a:rPr>
              <a:t>.</a:t>
            </a:r>
            <a:r>
              <a:rPr lang="cs-CZ" altLang="cs-CZ" sz="2400" b="1" dirty="0" smtClean="0">
                <a:latin typeface="+mn-lt"/>
                <a:cs typeface="+mn-cs"/>
              </a:rPr>
              <a:t>2</a:t>
            </a:r>
            <a:r>
              <a:rPr lang="pt-BR" altLang="cs-CZ" sz="2400" b="1" dirty="0" smtClean="0">
                <a:latin typeface="+mn-lt"/>
                <a:cs typeface="+mn-cs"/>
              </a:rPr>
              <a:t>.201</a:t>
            </a:r>
            <a:r>
              <a:rPr lang="cs-CZ" altLang="cs-CZ" sz="2400" b="1" dirty="0" smtClean="0">
                <a:latin typeface="+mn-lt"/>
                <a:cs typeface="+mn-cs"/>
              </a:rPr>
              <a:t>5</a:t>
            </a:r>
            <a:r>
              <a:rPr lang="pt-BR" altLang="cs-CZ" sz="2400" b="1" dirty="0">
                <a:latin typeface="+mn-lt"/>
                <a:cs typeface="+mn-cs"/>
              </a:rPr>
              <a:t>		</a:t>
            </a:r>
            <a:r>
              <a:rPr lang="cs-CZ" altLang="cs-CZ" sz="2400" b="1" dirty="0" smtClean="0">
                <a:latin typeface="+mn-lt"/>
                <a:cs typeface="+mn-cs"/>
              </a:rPr>
              <a:t>64,4</a:t>
            </a:r>
            <a:r>
              <a:rPr lang="pt-BR" altLang="cs-CZ" sz="2400" b="1" dirty="0" smtClean="0">
                <a:latin typeface="+mn-lt"/>
                <a:cs typeface="+mn-cs"/>
              </a:rPr>
              <a:t> </a:t>
            </a:r>
            <a:r>
              <a:rPr lang="pt-BR" altLang="cs-CZ" sz="2400" b="1" dirty="0">
                <a:latin typeface="+mn-lt"/>
                <a:cs typeface="+mn-cs"/>
              </a:rPr>
              <a:t>mil m3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latin typeface="+mn-lt"/>
                <a:cs typeface="+mn-cs"/>
              </a:rPr>
              <a:t>9</a:t>
            </a:r>
            <a:r>
              <a:rPr lang="pt-BR" altLang="cs-CZ" sz="2400" b="1" dirty="0" smtClean="0">
                <a:latin typeface="+mn-lt"/>
                <a:cs typeface="+mn-cs"/>
              </a:rPr>
              <a:t>.</a:t>
            </a:r>
            <a:r>
              <a:rPr lang="cs-CZ" altLang="cs-CZ" sz="2400" b="1" dirty="0" smtClean="0">
                <a:latin typeface="+mn-lt"/>
                <a:cs typeface="+mn-cs"/>
              </a:rPr>
              <a:t>2</a:t>
            </a:r>
            <a:r>
              <a:rPr lang="pt-BR" altLang="cs-CZ" sz="2400" b="1" dirty="0" smtClean="0">
                <a:latin typeface="+mn-lt"/>
                <a:cs typeface="+mn-cs"/>
              </a:rPr>
              <a:t>.201</a:t>
            </a:r>
            <a:r>
              <a:rPr lang="cs-CZ" altLang="cs-CZ" sz="2400" b="1" dirty="0" smtClean="0">
                <a:latin typeface="+mn-lt"/>
                <a:cs typeface="+mn-cs"/>
              </a:rPr>
              <a:t>5</a:t>
            </a:r>
            <a:r>
              <a:rPr lang="pt-BR" altLang="cs-CZ" sz="2400" b="1" dirty="0">
                <a:latin typeface="+mn-lt"/>
                <a:cs typeface="+mn-cs"/>
              </a:rPr>
              <a:t>		</a:t>
            </a:r>
            <a:r>
              <a:rPr lang="cs-CZ" altLang="cs-CZ" sz="2400" b="1" dirty="0" smtClean="0">
                <a:latin typeface="+mn-lt"/>
                <a:cs typeface="+mn-cs"/>
              </a:rPr>
              <a:t>97,7</a:t>
            </a:r>
            <a:r>
              <a:rPr lang="pt-BR" altLang="cs-CZ" sz="2400" b="1" dirty="0" smtClean="0">
                <a:latin typeface="+mn-lt"/>
                <a:cs typeface="+mn-cs"/>
              </a:rPr>
              <a:t> </a:t>
            </a:r>
            <a:r>
              <a:rPr lang="pt-BR" altLang="cs-CZ" sz="2400" b="1" dirty="0">
                <a:latin typeface="+mn-lt"/>
                <a:cs typeface="+mn-cs"/>
              </a:rPr>
              <a:t>mil. m3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altLang="cs-CZ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Vodní hodnota sněhu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64" y="1256518"/>
            <a:ext cx="7578080" cy="536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76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229117"/>
              </p:ext>
            </p:extLst>
          </p:nvPr>
        </p:nvGraphicFramePr>
        <p:xfrm>
          <a:off x="0" y="404664"/>
          <a:ext cx="9108504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8684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23846"/>
              </p:ext>
            </p:extLst>
          </p:nvPr>
        </p:nvGraphicFramePr>
        <p:xfrm>
          <a:off x="1" y="404664"/>
          <a:ext cx="9108504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8940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2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2436</TotalTime>
  <Words>792</Words>
  <Application>Microsoft Office PowerPoint</Application>
  <PresentationFormat>Předvádění na obrazovce (4:3)</PresentationFormat>
  <Paragraphs>164</Paragraphs>
  <Slides>31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Motiv2</vt:lpstr>
      <vt:lpstr> Předpovědní povodňová služba Jihlava -  12. února 2015</vt:lpstr>
      <vt:lpstr>ČHMÚ</vt:lpstr>
      <vt:lpstr>ČHMÚ – organizační struktura</vt:lpstr>
      <vt:lpstr>Příklady produktů – dostupné na www.chmi.cz</vt:lpstr>
      <vt:lpstr>Hlásná a předpovědní povodňová služba HPPS</vt:lpstr>
      <vt:lpstr>Aktuální informace</vt:lpstr>
      <vt:lpstr>Vodní hodnota sněhu</vt:lpstr>
      <vt:lpstr>Prezentace aplikace PowerPoint</vt:lpstr>
      <vt:lpstr>Prezentace aplikace PowerPoint</vt:lpstr>
      <vt:lpstr>Prezentace aplikace PowerPoint</vt:lpstr>
      <vt:lpstr>Systém integrované výstražné služby SIVS</vt:lpstr>
      <vt:lpstr>Systém integrované výstražné služby SIVS</vt:lpstr>
      <vt:lpstr>Distribuce výstrah a informací</vt:lpstr>
      <vt:lpstr>Prezentace aplikace PowerPoint</vt:lpstr>
      <vt:lpstr>Změny v SIVS v roce 2015</vt:lpstr>
      <vt:lpstr>Systém integrované výstražné služby </vt:lpstr>
      <vt:lpstr>HPPS Hlásná a předpovědní povodňová služba</vt:lpstr>
      <vt:lpstr>HPPS – Sněhové zpravodajství</vt:lpstr>
      <vt:lpstr>HPPS - Mapa nasycenosti půdy v ČR</vt:lpstr>
      <vt:lpstr>HPPS – vyhodnocení vodnosti </vt:lpstr>
      <vt:lpstr>Nowcasting webportal</vt:lpstr>
      <vt:lpstr>Územní působnost poboček ČHMÚ</vt:lpstr>
      <vt:lpstr>Předpověď průtoků pro kraj Vysočina</vt:lpstr>
      <vt:lpstr>Informace ze stanic Fiedler</vt:lpstr>
      <vt:lpstr>Informace ze stanic Fiedler – mobilní přístup</vt:lpstr>
      <vt:lpstr>Automatické zasílání zpráv při překročení limitů</vt:lpstr>
      <vt:lpstr>Pravděpodobnostní předpověď průtoků</vt:lpstr>
      <vt:lpstr>Pravděpodobnostní předpověď průtoků</vt:lpstr>
      <vt:lpstr>Pravděpodobnostní předpověď průtoků</vt:lpstr>
      <vt:lpstr>Telefonické kontakty</vt:lpstr>
      <vt:lpstr>Prezentace aplikace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Předpovědní povodňová služba Jihlava -  19. února 2014</dc:title>
  <dc:creator>Janál</dc:creator>
  <cp:lastModifiedBy>tvlasak</cp:lastModifiedBy>
  <cp:revision>179</cp:revision>
  <dcterms:created xsi:type="dcterms:W3CDTF">2013-04-29T11:45:06Z</dcterms:created>
  <dcterms:modified xsi:type="dcterms:W3CDTF">2015-10-14T06:01:09Z</dcterms:modified>
</cp:coreProperties>
</file>