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5" r:id="rId2"/>
    <p:sldId id="266" r:id="rId3"/>
    <p:sldId id="267" r:id="rId4"/>
    <p:sldId id="268" r:id="rId5"/>
    <p:sldId id="269" r:id="rId6"/>
    <p:sldId id="270" r:id="rId7"/>
    <p:sldId id="291" r:id="rId8"/>
    <p:sldId id="271" r:id="rId9"/>
    <p:sldId id="272" r:id="rId10"/>
    <p:sldId id="273" r:id="rId11"/>
    <p:sldId id="276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5" r:id="rId24"/>
    <p:sldId id="296" r:id="rId25"/>
    <p:sldId id="297" r:id="rId26"/>
    <p:sldId id="292" r:id="rId27"/>
    <p:sldId id="293" r:id="rId28"/>
    <p:sldId id="286" r:id="rId29"/>
    <p:sldId id="288" r:id="rId30"/>
    <p:sldId id="289" r:id="rId31"/>
    <p:sldId id="290" r:id="rId32"/>
    <p:sldId id="294" r:id="rId33"/>
    <p:sldId id="298" r:id="rId34"/>
    <p:sldId id="256" r:id="rId35"/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4AE5-25B1-4595-B429-8F0ADB6021B6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83A20-1E0A-4D9B-A5A9-E63587180D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6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80481-6D3B-43B5-80AD-6B83A2F00DE0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B3E87-C37E-46B2-BAA9-7750B1D1BD2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79F91-C4F4-41A9-B860-BB05973364B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6FDB5-A308-4204-954A-3911D9AF589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42845-BB37-4ECC-B664-AD3B5A030CE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CDDC2-3C8E-4CB4-BB62-1AC774FD3C4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F2D4C-CC44-4C3A-93E6-1724BCE41B3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928A8-A27D-4B4E-8155-3093F994A126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CF8E80-E444-462A-AE4F-33EAEDCB5FD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E9176-68A0-4B9F-B986-E2BCC2DEE86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9311B-F270-41B8-82C5-E662AB064DD5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7D351-C604-49F2-928B-F55BA99F2D8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F01B4-D053-401D-8A4C-79B44A27313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3D2E7-209E-4EEC-84FF-835B2464089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95E0A1-4D2A-41E6-9FE0-99DC441871C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2B1C8-822D-4AAC-856B-47B60CBB1C9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D7E89-7BD9-4BD5-9C9E-09F661EE6215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98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56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14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82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88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5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8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5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82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49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5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6DA2-5192-4CC6-8094-6341E138CAB2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009A-B67D-4682-854A-A37CF1FEE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ydro.chmi.cz/hpps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8313" y="2535238"/>
            <a:ext cx="820737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Hlásná předpovědní a povodňová služba ČHMÚ</a:t>
            </a:r>
            <a:endParaRPr lang="cs-CZ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403350" y="48688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1800" b="1" i="1" smtClean="0">
                <a:latin typeface="Arial" pitchFamily="34" charset="0"/>
                <a:cs typeface="Arial" pitchFamily="34" charset="0"/>
              </a:rPr>
              <a:t>Tomáš Vlasák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1800" b="1" i="1" smtClean="0">
                <a:latin typeface="Arial" pitchFamily="34" charset="0"/>
                <a:cs typeface="Arial" pitchFamily="34" charset="0"/>
              </a:rPr>
              <a:t>Regionální předpovědní pracoviště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1800" b="1" i="1" smtClean="0">
                <a:latin typeface="Arial" pitchFamily="34" charset="0"/>
                <a:cs typeface="Arial" pitchFamily="34" charset="0"/>
              </a:rPr>
              <a:t>ČHMÚ, pobočka České Budějovice</a:t>
            </a:r>
            <a:endParaRPr lang="cs-CZ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5612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21507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Hlásné profily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pic>
        <p:nvPicPr>
          <p:cNvPr id="2150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pic>
        <p:nvPicPr>
          <p:cNvPr id="25603" name="Picture 2" descr="http://t3.gstatic.com/images?q=tbn:ANd9GcQ5U5OfvU7yt-P2bQhXDRtjG8d3h6XNdnJrXsEncXUefglYT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476875"/>
            <a:ext cx="6365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Hlásná povodňová služba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pic>
        <p:nvPicPr>
          <p:cNvPr id="25605" name="Picture 4" descr="http://t3.gstatic.com/images?q=tbn:ANd9GcQ89xnjffTJQtx7wDnt0VZKXXXYkdDYnHj3So7zJpW3pr682rhF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956050"/>
            <a:ext cx="5540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://t1.gstatic.com/images?q=tbn:ANd9GcT3-QZYhoaY3uZSUIrw0ilqzgbE-pA_AC6sCuBEvTxQhyfWDNC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5400"/>
            <a:ext cx="7080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ovéPole 6"/>
          <p:cNvSpPr txBox="1">
            <a:spLocks noChangeArrowheads="1"/>
          </p:cNvSpPr>
          <p:nvPr/>
        </p:nvSpPr>
        <p:spPr bwMode="auto">
          <a:xfrm>
            <a:off x="1427163" y="5389563"/>
            <a:ext cx="6897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altLang="cs-CZ"/>
              <a:t>hydrologické předpovědní pracoviště ČHMÚ České Budějovice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/>
              <a:t>vodohospodářský dispečink Povodí Vltavy s.p.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568450" y="2565400"/>
            <a:ext cx="3511550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/>
              <a:t>www.chmi.cz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cs-CZ" dirty="0"/>
              <a:t>hydro.chmi.cz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/>
              <a:t>voda.gov.cz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cs-CZ" dirty="0"/>
              <a:t>www.pvl.cz/portal/sap/cz/</a:t>
            </a: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cs-CZ" dirty="0"/>
              <a:t>www.hladiny.cz</a:t>
            </a:r>
          </a:p>
        </p:txBody>
      </p:sp>
      <p:sp>
        <p:nvSpPr>
          <p:cNvPr id="25609" name="TextovéPole 13"/>
          <p:cNvSpPr txBox="1">
            <a:spLocks noChangeArrowheads="1"/>
          </p:cNvSpPr>
          <p:nvPr/>
        </p:nvSpPr>
        <p:spPr bwMode="auto">
          <a:xfrm>
            <a:off x="1457325" y="4365625"/>
            <a:ext cx="26495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cs-CZ" altLang="cs-CZ"/>
              <a:t>www.hladiny.cz/mobil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/>
              <a:t>wap.pvl.cz</a:t>
            </a:r>
          </a:p>
          <a:p>
            <a:pPr lvl="1" eaLnBrk="1" hangingPunct="1">
              <a:buFont typeface="Arial" charset="0"/>
              <a:buChar char="•"/>
            </a:pPr>
            <a:endParaRPr lang="cs-CZ" altLang="cs-CZ"/>
          </a:p>
        </p:txBody>
      </p:sp>
      <p:sp>
        <p:nvSpPr>
          <p:cNvPr id="25610" name="Obdélník 9"/>
          <p:cNvSpPr>
            <a:spLocks noChangeArrowheads="1"/>
          </p:cNvSpPr>
          <p:nvPr/>
        </p:nvSpPr>
        <p:spPr bwMode="auto">
          <a:xfrm>
            <a:off x="720725" y="1782763"/>
            <a:ext cx="7712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cs-CZ" altLang="cs-CZ" b="1">
                <a:cs typeface="Arial" charset="0"/>
              </a:rPr>
              <a:t>Kde najít aktuální hydrologické údaje</a:t>
            </a:r>
          </a:p>
        </p:txBody>
      </p:sp>
    </p:spTree>
    <p:extLst>
      <p:ext uri="{BB962C8B-B14F-4D97-AF65-F5344CB8AC3E}">
        <p14:creationId xmlns:p14="http://schemas.microsoft.com/office/powerpoint/2010/main" val="38314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Stupně povodňové aktivity (SPA)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solidFill>
                  <a:srgbClr val="33CC33"/>
                </a:solidFill>
                <a:latin typeface="Arial" charset="0"/>
                <a:cs typeface="Arial" charset="0"/>
              </a:rPr>
              <a:t>1. SPA = BDĚLOST</a:t>
            </a:r>
          </a:p>
          <a:p>
            <a:pPr lvl="1" algn="just" eaLnBrk="1" hangingPunct="1"/>
            <a:r>
              <a:rPr lang="cs-CZ" altLang="cs-CZ" sz="1200" b="1" smtClean="0">
                <a:latin typeface="Arial" charset="0"/>
                <a:cs typeface="Arial" charset="0"/>
              </a:rPr>
              <a:t>nastává</a:t>
            </a:r>
            <a:r>
              <a:rPr lang="cs-CZ" altLang="cs-CZ" sz="1200" smtClean="0">
                <a:latin typeface="Arial" charset="0"/>
                <a:cs typeface="Arial" charset="0"/>
              </a:rPr>
              <a:t> při nebezpečí přirozené povodně</a:t>
            </a:r>
          </a:p>
          <a:p>
            <a:pPr lvl="1" algn="just" eaLnBrk="1" hangingPunct="1"/>
            <a:r>
              <a:rPr lang="cs-CZ" altLang="cs-CZ" sz="1200" b="1" smtClean="0">
                <a:latin typeface="Arial" charset="0"/>
                <a:cs typeface="Arial" charset="0"/>
              </a:rPr>
              <a:t>zaniká</a:t>
            </a:r>
            <a:r>
              <a:rPr lang="cs-CZ" altLang="cs-CZ" sz="1200" smtClean="0">
                <a:latin typeface="Arial" charset="0"/>
                <a:cs typeface="Arial" charset="0"/>
              </a:rPr>
              <a:t>, pominou-li příčiny nebezpečí 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je třeba věnovat zvýšenou pozornost danému vodnímu toku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zahájení činnosti hlásné povodňové a hlídkové služby</a:t>
            </a:r>
          </a:p>
          <a:p>
            <a:pPr lvl="1" algn="just" eaLnBrk="1" hangingPunct="1"/>
            <a:endParaRPr lang="cs-CZ" altLang="cs-CZ" sz="12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2. SPA = POHOTOVOST</a:t>
            </a:r>
          </a:p>
          <a:p>
            <a:pPr lvl="1" algn="just" eaLnBrk="1" hangingPunct="1"/>
            <a:r>
              <a:rPr lang="cs-CZ" altLang="cs-CZ" sz="1200" b="1" smtClean="0">
                <a:latin typeface="Arial" charset="0"/>
                <a:cs typeface="Arial" charset="0"/>
              </a:rPr>
              <a:t>vyhlašuje</a:t>
            </a:r>
            <a:r>
              <a:rPr lang="cs-CZ" altLang="cs-CZ" sz="1200" smtClean="0">
                <a:latin typeface="Arial" charset="0"/>
                <a:cs typeface="Arial" charset="0"/>
              </a:rPr>
              <a:t> / </a:t>
            </a:r>
            <a:r>
              <a:rPr lang="cs-CZ" altLang="cs-CZ" sz="1200" b="1" smtClean="0">
                <a:latin typeface="Arial" charset="0"/>
                <a:cs typeface="Arial" charset="0"/>
              </a:rPr>
              <a:t>odvolává</a:t>
            </a:r>
            <a:r>
              <a:rPr lang="cs-CZ" altLang="cs-CZ" sz="1200" smtClean="0">
                <a:latin typeface="Arial" charset="0"/>
                <a:cs typeface="Arial" charset="0"/>
              </a:rPr>
              <a:t> příslušný povodňový orgán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nedochází k větším rozlivům a škodám mimi koryto toku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je třeba pečlivě sledovat vývoj situace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aktivizace povodňových orgánů a dalších složek povodňové služby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pohotovost prostředků na zabezpečovací práce / ke zmírnění průběhu povodně</a:t>
            </a:r>
          </a:p>
          <a:p>
            <a:pPr lvl="1" algn="just" eaLnBrk="1" hangingPunct="1"/>
            <a:endParaRPr lang="cs-CZ" altLang="cs-CZ" sz="12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3. SPA = OHROŽENÍ</a:t>
            </a:r>
          </a:p>
          <a:p>
            <a:pPr lvl="1" algn="just" eaLnBrk="1" hangingPunct="1"/>
            <a:r>
              <a:rPr lang="cs-CZ" altLang="cs-CZ" sz="1200" b="1" smtClean="0">
                <a:latin typeface="Arial" charset="0"/>
                <a:cs typeface="Arial" charset="0"/>
              </a:rPr>
              <a:t>vyhlašuje </a:t>
            </a:r>
            <a:r>
              <a:rPr lang="cs-CZ" altLang="cs-CZ" sz="1200" smtClean="0">
                <a:latin typeface="Arial" charset="0"/>
                <a:cs typeface="Arial" charset="0"/>
              </a:rPr>
              <a:t>/ </a:t>
            </a:r>
            <a:r>
              <a:rPr lang="cs-CZ" altLang="cs-CZ" sz="1200" b="1" smtClean="0">
                <a:latin typeface="Arial" charset="0"/>
                <a:cs typeface="Arial" charset="0"/>
              </a:rPr>
              <a:t>odvolává</a:t>
            </a:r>
            <a:r>
              <a:rPr lang="cs-CZ" altLang="cs-CZ" sz="1200" smtClean="0">
                <a:latin typeface="Arial" charset="0"/>
                <a:cs typeface="Arial" charset="0"/>
              </a:rPr>
              <a:t> příslušný povodňový orgán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dochází k bezprostřednímu nebezpečí a ke vzniku větších škod, </a:t>
            </a:r>
          </a:p>
          <a:p>
            <a:pPr lvl="1" algn="just" eaLnBrk="1" hangingPunct="1">
              <a:buFont typeface="Arial" charset="0"/>
              <a:buNone/>
            </a:pPr>
            <a:r>
              <a:rPr lang="cs-CZ" altLang="cs-CZ" sz="1200" smtClean="0">
                <a:latin typeface="Arial" charset="0"/>
                <a:cs typeface="Arial" charset="0"/>
              </a:rPr>
              <a:t>	ohrožení majetku a životů v záplavovém území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zabezpečovací práce podle povodňových plánů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nepřetržité sledovaní situace</a:t>
            </a:r>
          </a:p>
          <a:p>
            <a:pPr lvl="1" algn="just" eaLnBrk="1" hangingPunct="1"/>
            <a:endParaRPr lang="cs-CZ" altLang="cs-CZ" sz="12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200" smtClean="0">
              <a:latin typeface="Arial" charset="0"/>
              <a:cs typeface="Arial" charset="0"/>
              <a:sym typeface="Symbol" pitchFamily="18" charset="2"/>
            </a:endParaRPr>
          </a:p>
        </p:txBody>
      </p:sp>
      <p:pic>
        <p:nvPicPr>
          <p:cNvPr id="23556" name="Obrázek 22" descr="SP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31686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Obrázek 23" descr="SP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375025"/>
            <a:ext cx="31591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Obrázek 24" descr="SPA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5041900"/>
            <a:ext cx="3159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20019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Stupně povodňové aktivity (SPA)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3. SPA = EXTRÉMNÍ OHROŽENÍ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extrémní ohrožení nebo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extrémní povodeň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situace je krajně nebezpečná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Q50 (tzv. 50letá voda)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– průtoky, jenž jsou dosaženy nebo překročeny jednou za 50 let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pravděpodobnost – může se stát, že průtoky budou překročeny 2 roky po sobě a potom 100 let ani jednou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24580" name="Obrázek 35" descr="Jicin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ovéPole 11"/>
          <p:cNvSpPr txBox="1">
            <a:spLocks noChangeArrowheads="1"/>
          </p:cNvSpPr>
          <p:nvPr/>
        </p:nvSpPr>
        <p:spPr bwMode="auto">
          <a:xfrm>
            <a:off x="509588" y="3943350"/>
            <a:ext cx="842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1200">
                <a:solidFill>
                  <a:srgbClr val="CC0000"/>
                </a:solidFill>
              </a:rPr>
              <a:t>3. SPA = </a:t>
            </a:r>
            <a:r>
              <a:rPr lang="en-US" altLang="cs-CZ" sz="1200">
                <a:solidFill>
                  <a:srgbClr val="CC0000"/>
                </a:solidFill>
              </a:rPr>
              <a:t>EXTR</a:t>
            </a:r>
            <a:r>
              <a:rPr lang="cs-CZ" altLang="cs-CZ" sz="1200">
                <a:solidFill>
                  <a:srgbClr val="CC0000"/>
                </a:solidFill>
              </a:rPr>
              <a:t>ÉMNÍ OHROŽENÍ</a:t>
            </a:r>
          </a:p>
        </p:txBody>
      </p:sp>
    </p:spTree>
    <p:extLst>
      <p:ext uri="{BB962C8B-B14F-4D97-AF65-F5344CB8AC3E}">
        <p14:creationId xmlns:p14="http://schemas.microsoft.com/office/powerpoint/2010/main" val="2156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26627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Předpovědní povodňová služba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26628" name="Obdélník 1"/>
          <p:cNvSpPr>
            <a:spLocks noChangeArrowheads="1"/>
          </p:cNvSpPr>
          <p:nvPr/>
        </p:nvSpPr>
        <p:spPr bwMode="auto">
          <a:xfrm>
            <a:off x="250825" y="1212850"/>
            <a:ext cx="835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cs typeface="Arial" charset="0"/>
              </a:rPr>
              <a:t>Předpovědní povodňová služba informuje povodňové orgány, popřípadě další účastníky ochrany před povodněmi, o možnosti vzniku povodně a o dalším nebezpečném vývoji.</a:t>
            </a:r>
            <a:endParaRPr lang="cs-CZ" altLang="cs-CZ"/>
          </a:p>
        </p:txBody>
      </p:sp>
      <p:sp>
        <p:nvSpPr>
          <p:cNvPr id="26629" name="Obdélník 11"/>
          <p:cNvSpPr>
            <a:spLocks noChangeArrowheads="1"/>
          </p:cNvSpPr>
          <p:nvPr/>
        </p:nvSpPr>
        <p:spPr bwMode="auto">
          <a:xfrm>
            <a:off x="323850" y="2636838"/>
            <a:ext cx="8351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>
                <a:cs typeface="Arial" charset="0"/>
              </a:rPr>
              <a:t>výskytu bouřek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>
                <a:cs typeface="Arial" charset="0"/>
              </a:rPr>
              <a:t>vydatných srážek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>
                <a:cs typeface="Arial" charset="0"/>
              </a:rPr>
              <a:t>průtoků a vodních stavů</a:t>
            </a:r>
          </a:p>
        </p:txBody>
      </p:sp>
      <p:sp>
        <p:nvSpPr>
          <p:cNvPr id="26630" name="TextovéPole 2"/>
          <p:cNvSpPr txBox="1">
            <a:spLocks noChangeArrowheads="1"/>
          </p:cNvSpPr>
          <p:nvPr/>
        </p:nvSpPr>
        <p:spPr bwMode="auto">
          <a:xfrm>
            <a:off x="355600" y="2349500"/>
            <a:ext cx="137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Předpověď:</a:t>
            </a:r>
          </a:p>
        </p:txBody>
      </p:sp>
    </p:spTree>
    <p:extLst>
      <p:ext uri="{BB962C8B-B14F-4D97-AF65-F5344CB8AC3E}">
        <p14:creationId xmlns:p14="http://schemas.microsoft.com/office/powerpoint/2010/main" val="11884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Systém Integrované Výstražné Služby 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algn="just" eaLnBrk="1" hangingPunct="1"/>
            <a:r>
              <a:rPr lang="cs-CZ" altLang="cs-CZ" sz="1600" smtClean="0">
                <a:latin typeface="Arial" charset="0"/>
                <a:cs typeface="Arial" charset="0"/>
              </a:rPr>
              <a:t>Koncipován jednotně pro všechny typy nebezpečných </a:t>
            </a:r>
            <a:r>
              <a:rPr lang="cs-CZ" altLang="cs-CZ" sz="1600" b="1" smtClean="0">
                <a:latin typeface="Arial" charset="0"/>
                <a:cs typeface="Arial" charset="0"/>
              </a:rPr>
              <a:t>meteorologických</a:t>
            </a:r>
            <a:r>
              <a:rPr lang="cs-CZ" altLang="cs-CZ" sz="1600" smtClean="0">
                <a:latin typeface="Arial" charset="0"/>
                <a:cs typeface="Arial" charset="0"/>
              </a:rPr>
              <a:t> a </a:t>
            </a:r>
            <a:r>
              <a:rPr lang="cs-CZ" altLang="cs-CZ" sz="1600" b="1" smtClean="0">
                <a:latin typeface="Arial" charset="0"/>
                <a:cs typeface="Arial" charset="0"/>
              </a:rPr>
              <a:t>hydrologických jevů</a:t>
            </a:r>
          </a:p>
          <a:p>
            <a:pPr algn="just" eaLnBrk="1" hangingPunct="1"/>
            <a:r>
              <a:rPr lang="cs-CZ" altLang="cs-CZ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Nebezpečné jevy rozděleny do </a:t>
            </a:r>
            <a:r>
              <a:rPr lang="cs-CZ" altLang="cs-CZ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8 skupin</a:t>
            </a:r>
            <a:r>
              <a:rPr lang="cs-CZ" altLang="cs-CZ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, z nichž povodní se týkají</a:t>
            </a:r>
          </a:p>
          <a:p>
            <a:pPr lvl="1" algn="just" eaLnBrk="1" hangingPunct="1"/>
            <a:r>
              <a:rPr lang="cs-CZ" altLang="cs-CZ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skupina V bouřkové jevy</a:t>
            </a:r>
          </a:p>
          <a:p>
            <a:pPr lvl="1" algn="just" eaLnBrk="1" hangingPunct="1"/>
            <a:r>
              <a:rPr lang="cs-CZ" altLang="cs-CZ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skupina VI dešťové srážky</a:t>
            </a:r>
          </a:p>
          <a:p>
            <a:pPr lvl="1" algn="just" eaLnBrk="1" hangingPunct="1"/>
            <a:r>
              <a:rPr lang="cs-CZ" altLang="cs-CZ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skupina VII povodňové jevy</a:t>
            </a:r>
            <a:r>
              <a:rPr lang="pl-PL" altLang="cs-CZ" sz="1200" smtClean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</a:p>
          <a:p>
            <a:pPr algn="just" eaLnBrk="1" hangingPunct="1"/>
            <a:endParaRPr lang="cs-CZ" altLang="cs-CZ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cs-CZ" altLang="cs-CZ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Předpovědní výstražné informace (PVI)</a:t>
            </a:r>
          </a:p>
          <a:p>
            <a:pPr lvl="1" algn="just" eaLnBrk="1" hangingPunct="1"/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dělí se podle stupně očekávaného nebezpečí na tři úrovně</a:t>
            </a:r>
            <a:endParaRPr lang="cs-CZ" altLang="cs-CZ" sz="1200" smtClean="0">
              <a:latin typeface="Arial" charset="0"/>
              <a:cs typeface="Arial" charset="0"/>
            </a:endParaRPr>
          </a:p>
          <a:p>
            <a:pPr lvl="1" algn="just" eaLnBrk="1" hangingPunct="1"/>
            <a:r>
              <a:rPr lang="pl-PL" altLang="cs-CZ" sz="1200" smtClean="0">
                <a:latin typeface="Arial" charset="0"/>
                <a:cs typeface="Arial" charset="0"/>
              </a:rPr>
              <a:t>v provozním předpisu SIVS stanovena kritéria pro vydání 	</a:t>
            </a:r>
            <a:r>
              <a:rPr lang="pl-PL" altLang="cs-CZ" sz="1200" smtClean="0">
                <a:solidFill>
                  <a:srgbClr val="C00000"/>
                </a:solidFill>
                <a:latin typeface="Arial" charset="0"/>
                <a:cs typeface="Arial" charset="0"/>
              </a:rPr>
              <a:t>				</a:t>
            </a:r>
            <a:endParaRPr lang="cs-CZ" altLang="cs-CZ" sz="120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None/>
            </a:pPr>
            <a:endParaRPr lang="cs-CZ" altLang="cs-CZ" sz="1200" smtClean="0"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None/>
            </a:pPr>
            <a:endParaRPr lang="cs-CZ" altLang="cs-CZ" sz="1200" b="1" smtClean="0">
              <a:latin typeface="Arial" charset="0"/>
              <a:cs typeface="Arial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08413"/>
            <a:ext cx="4611688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9335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5834063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5834063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ovéPole 6"/>
          <p:cNvSpPr txBox="1">
            <a:spLocks noChangeArrowheads="1"/>
          </p:cNvSpPr>
          <p:nvPr/>
        </p:nvSpPr>
        <p:spPr bwMode="auto">
          <a:xfrm>
            <a:off x="1692275" y="833438"/>
            <a:ext cx="5349875" cy="6324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WOCZ70 RPCB 140900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REGION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INFORMAČN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ZPR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VA HL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SN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 PŘEDPOVĚDN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POVODŇOV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SLUŽBY ČHM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Ú</a:t>
            </a: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Č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slo: HRIZ_RPCB_04/11</a:t>
            </a:r>
          </a:p>
          <a:p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Vydan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p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tek, 14.1.2011, 10.00 hod. (09.00 UTC)</a:t>
            </a:r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 kraje: Jihočeský (CB, CK, JH, PI, PT, ST, TA), Plzeňský (KT) </a:t>
            </a:r>
          </a:p>
          <a:p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Meteorologick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situace a vývoj: Od jihoz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padu k n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proud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teplý vzduchu. </a:t>
            </a:r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Dnes oček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 slab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sr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žky nebo přeh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ňky do 5 mm s postupným sl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bnut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m. </a:t>
            </a:r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Teploty vzduchu budou dnes mezi 8 a 11°C. Z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tra zpoč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tku slab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přeh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ňky </a:t>
            </a:r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nad 1000 m n.m. sněhov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odpoledne beze sr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žek. Teploty vzduchu 6 až 9°C.</a:t>
            </a:r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Hydrologick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situace: Vlivem de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ťových sr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žek a t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sněhu nastoupaly v </a:t>
            </a:r>
            <a:endParaRPr lang="cs-CZ" altLang="cs-CZ" sz="900" i="1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noci na dne</a:t>
            </a:r>
            <a:r>
              <a:rPr lang="cs-CZ" altLang="cs-CZ" sz="900" i="1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 i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ek hladiny řek na 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četných 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stech nad povodňov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stupně. Stav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ohrožen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byl kr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tkodobě překročen pouze na horn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ú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seku Skalice. Hladiny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 2. SPA byly překročeny na men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toc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na P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secku, T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borsku. Vět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ina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řek v povod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Otavy, a Vltavy po Týn nad Vltavou již výrazněji nestoup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Lužnici a na Skalici jsou hladiny st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le je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tě na vzestupu.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endParaRPr lang="cs-CZ" altLang="cs-CZ" sz="90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Profily s dosaženým 2.SPA - p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tek, 14.1.2011, 09.00 hod. :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profil  tok   stav  průtok   SPA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Božetice      Smutn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253  25    2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Rataje        Smutn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240  24,7  2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Bechyně       Lužnice  292  142   2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D. Ostrovec   Lomnice  191  25,7  2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Z.Poř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č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Skalice  181  30    2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Varvažov      Skalice  239  58    2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endParaRPr lang="cs-CZ" altLang="cs-CZ" sz="90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Předpokl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daný vývoj: De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ťov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sr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žky do vývoje na řek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již př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li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nezas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hnou, ale předpokl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me, že zejm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ve středních poloh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bude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vlivem vysokých teplot vzduchu pokračovat t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sněhu. Toky, odvodňuj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umavu a Novohradsk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hory  (Otava, Vltava na Lipnem, Mal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e) budou během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dne sp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 klesat nebo jen 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rně kol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sat kolem aktu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stavů, dosažen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vy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šší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povodňových stupňů zde neoček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me. Středn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 doln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ú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sek Otavy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hne během dne sv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ho maxima a d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 bude tak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rně klesat. Pozvolna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klesat by měla i cel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Skalice. Hladina Lomnice by je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tě během dne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ho dne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měla j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 nahoru, překročen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3.SPA se 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zd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 pravděpodobn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Výrazněj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vzestup vodn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stavů lze čekat po cel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ú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seku Než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rky, na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středn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 doln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Lužnici. V těchto 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stech budou během dne překročeny 2.SPA,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doln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Lužnici v Bechyni se hladiny pravděpodobně velmi přibl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ú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rovni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3.SPA - stavu ohrožen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Hladina Než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rky a Lužnice bude kulminovat až během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soboty. 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Předpokl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daný čas vyd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dal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ší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zpr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vy: 14.1.2011, 19:00 hod. :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Vydalo: RPP ČHM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Ú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Č. Budějovice/Vlas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á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== ČHM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Ú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RPP Česk</a:t>
            </a:r>
            <a:r>
              <a:rPr lang="cs-CZ" altLang="cs-CZ" sz="900">
                <a:ea typeface="Times New Roman" pitchFamily="18" charset="0"/>
                <a:cs typeface="Courier New" pitchFamily="49" charset="0"/>
              </a:rPr>
              <a:t>é</a:t>
            </a:r>
            <a:r>
              <a:rPr lang="cs-CZ" altLang="cs-CZ" sz="9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Budějovice / VL ==</a:t>
            </a:r>
            <a:endParaRPr lang="cs-CZ" altLang="cs-CZ" sz="900">
              <a:ea typeface="Times New Roman" pitchFamily="18" charset="0"/>
              <a:cs typeface="Courier New" pitchFamily="49" charset="0"/>
            </a:endParaRPr>
          </a:p>
          <a:p>
            <a:pPr eaLnBrk="1" hangingPunct="1"/>
            <a:endParaRPr lang="cs-CZ" altLang="cs-CZ" sz="900"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Systém Integrované Výstražné Služby 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Informace o výskytu nebezpečného jevu (IVNJ)</a:t>
            </a:r>
          </a:p>
          <a:p>
            <a:pPr lvl="1" algn="just" eaLnBrk="1" hangingPunct="1"/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vydává se</a:t>
            </a:r>
            <a:r>
              <a:rPr lang="pl-PL" altLang="cs-CZ" sz="1200" smtClean="0">
                <a:latin typeface="Arial" charset="0"/>
                <a:cs typeface="Arial" charset="0"/>
              </a:rPr>
              <a:t> při zjištění skutečného výskytu nebezpečného jevu podle údajů z měřících sítí nebo jiného hlášení</a:t>
            </a:r>
          </a:p>
          <a:p>
            <a:pPr lvl="1" algn="just" eaLnBrk="1" hangingPunct="1"/>
            <a:r>
              <a:rPr lang="pl-PL" altLang="cs-CZ" sz="1200" smtClean="0">
                <a:latin typeface="Arial" charset="0"/>
                <a:cs typeface="Arial" charset="0"/>
              </a:rPr>
              <a:t>v provozním předpisu SIVS stanovena kritéria pro vydání </a:t>
            </a:r>
          </a:p>
          <a:p>
            <a:pPr lvl="1" algn="just" eaLnBrk="1" hangingPunct="1">
              <a:buFont typeface="Arial" charset="0"/>
              <a:buNone/>
            </a:pPr>
            <a:r>
              <a:rPr lang="pl-PL" altLang="cs-CZ" sz="1200" smtClean="0">
                <a:solidFill>
                  <a:srgbClr val="C00000"/>
                </a:solidFill>
                <a:latin typeface="Arial" charset="0"/>
                <a:cs typeface="Arial" charset="0"/>
              </a:rPr>
              <a:t>				</a:t>
            </a:r>
            <a:endParaRPr lang="cs-CZ" altLang="cs-CZ" sz="120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None/>
            </a:pPr>
            <a:endParaRPr lang="cs-CZ" altLang="cs-CZ" sz="1200" smtClean="0"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None/>
            </a:pPr>
            <a:endParaRPr lang="cs-CZ" altLang="cs-CZ" sz="1200" b="1" smtClean="0">
              <a:latin typeface="Arial" charset="0"/>
              <a:cs typeface="Arial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40322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2" descr="Analýza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230688"/>
            <a:ext cx="3154362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obráze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1163"/>
            <a:ext cx="3273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28559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36789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700338" y="1541463"/>
            <a:ext cx="1727200" cy="384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OPIS GŘ HZS</a:t>
            </a:r>
            <a:endParaRPr lang="en-US" altLang="cs-CZ">
              <a:cs typeface="Arial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843213" y="2332038"/>
            <a:ext cx="1441450" cy="38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KOPIS HZS</a:t>
            </a:r>
            <a:endParaRPr lang="en-US" altLang="cs-CZ">
              <a:cs typeface="Arial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116013" y="1395413"/>
            <a:ext cx="1149350" cy="660400"/>
          </a:xfrm>
          <a:prstGeom prst="rect">
            <a:avLst/>
          </a:prstGeom>
          <a:solidFill>
            <a:srgbClr val="FF0000">
              <a:alpha val="45097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>
                <a:cs typeface="Arial" charset="0"/>
              </a:rPr>
              <a:t>CPP ČHMÚ</a:t>
            </a:r>
            <a:endParaRPr lang="en-US" altLang="cs-CZ">
              <a:cs typeface="Arial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716463" y="2906713"/>
            <a:ext cx="1438275" cy="38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KRAJ</a:t>
            </a:r>
            <a:endParaRPr lang="en-US" altLang="cs-CZ">
              <a:cs typeface="Arial" charset="0"/>
            </a:endParaRP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875463" y="2906713"/>
            <a:ext cx="1079500" cy="38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ORP</a:t>
            </a:r>
            <a:endParaRPr lang="en-US" altLang="cs-CZ">
              <a:cs typeface="Arial" charset="0"/>
            </a:endParaRP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875463" y="3773488"/>
            <a:ext cx="1079500" cy="384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OBEC</a:t>
            </a:r>
            <a:endParaRPr lang="en-US" altLang="cs-CZ">
              <a:cs typeface="Arial" charset="0"/>
            </a:endParaRP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6875463" y="4827588"/>
            <a:ext cx="1079500" cy="384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OBEC</a:t>
            </a:r>
            <a:endParaRPr lang="en-US" altLang="cs-CZ">
              <a:cs typeface="Arial" charset="0"/>
            </a:endParaRP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6875463" y="4275138"/>
            <a:ext cx="1079500" cy="38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OBEC</a:t>
            </a:r>
            <a:endParaRPr lang="en-US" altLang="cs-CZ">
              <a:cs typeface="Arial" charset="0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6875463" y="5357813"/>
            <a:ext cx="1079500" cy="384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OBEC</a:t>
            </a:r>
            <a:endParaRPr lang="en-US" altLang="cs-CZ">
              <a:cs typeface="Arial" charset="0"/>
            </a:endParaRP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7091363" y="519113"/>
            <a:ext cx="1298575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Ústřední orgány</a:t>
            </a:r>
            <a:endParaRPr lang="en-US" altLang="cs-CZ">
              <a:cs typeface="Arial" charset="0"/>
            </a:endParaRPr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2268538" y="17573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563938" y="1900238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4284663" y="2620963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4284663" y="2474913"/>
            <a:ext cx="3095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7380288" y="2474913"/>
            <a:ext cx="0" cy="434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5437188" y="2620963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1116013" y="3773488"/>
            <a:ext cx="1222375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VHD POVODÍ</a:t>
            </a:r>
            <a:endParaRPr lang="en-US" altLang="cs-CZ">
              <a:cs typeface="Arial" charset="0"/>
            </a:endParaRPr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1620838" y="2043113"/>
            <a:ext cx="0" cy="1730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>
            <a:off x="7958138" y="3125788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 flipH="1">
            <a:off x="8459788" y="3125788"/>
            <a:ext cx="0" cy="2374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7" name="Line 22"/>
          <p:cNvSpPr>
            <a:spLocks noChangeShapeType="1"/>
          </p:cNvSpPr>
          <p:nvPr/>
        </p:nvSpPr>
        <p:spPr bwMode="auto">
          <a:xfrm flipH="1">
            <a:off x="7958138" y="3989388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8" name="Line 23"/>
          <p:cNvSpPr>
            <a:spLocks noChangeShapeType="1"/>
          </p:cNvSpPr>
          <p:nvPr/>
        </p:nvSpPr>
        <p:spPr bwMode="auto">
          <a:xfrm flipH="1">
            <a:off x="7958138" y="4995863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9" name="Line 24"/>
          <p:cNvSpPr>
            <a:spLocks noChangeShapeType="1"/>
          </p:cNvSpPr>
          <p:nvPr/>
        </p:nvSpPr>
        <p:spPr bwMode="auto">
          <a:xfrm flipH="1">
            <a:off x="7958138" y="4491038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0" name="Line 25"/>
          <p:cNvSpPr>
            <a:spLocks noChangeShapeType="1"/>
          </p:cNvSpPr>
          <p:nvPr/>
        </p:nvSpPr>
        <p:spPr bwMode="auto">
          <a:xfrm flipH="1">
            <a:off x="7958138" y="5500688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1" name="Text Box 26"/>
          <p:cNvSpPr txBox="1">
            <a:spLocks noChangeArrowheads="1"/>
          </p:cNvSpPr>
          <p:nvPr/>
        </p:nvSpPr>
        <p:spPr bwMode="auto">
          <a:xfrm>
            <a:off x="754063" y="4706938"/>
            <a:ext cx="61214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>
                <a:cs typeface="Arial" charset="0"/>
              </a:rPr>
              <a:t>Schéma přenosu výstražných informací (PVI, IVNJ),</a:t>
            </a:r>
          </a:p>
          <a:p>
            <a:pPr eaLnBrk="1" hangingPunct="1"/>
            <a:r>
              <a:rPr lang="cs-CZ" altLang="cs-CZ" sz="1600" b="1">
                <a:cs typeface="Arial" charset="0"/>
              </a:rPr>
              <a:t>které vydává centrální předpovědní pracoviště ČHMÚ</a:t>
            </a:r>
          </a:p>
          <a:p>
            <a:pPr eaLnBrk="1" hangingPunct="1"/>
            <a:r>
              <a:rPr lang="cs-CZ" altLang="cs-CZ" sz="1400">
                <a:cs typeface="Arial" charset="0"/>
              </a:rPr>
              <a:t>	předání informace z CPP ČHMÚ</a:t>
            </a:r>
          </a:p>
          <a:p>
            <a:pPr eaLnBrk="1" hangingPunct="1"/>
            <a:r>
              <a:rPr lang="cs-CZ" altLang="cs-CZ" sz="1400">
                <a:cs typeface="Arial" charset="0"/>
              </a:rPr>
              <a:t>	záložní předání informace ČHMÚ</a:t>
            </a:r>
          </a:p>
          <a:p>
            <a:pPr eaLnBrk="1" hangingPunct="1"/>
            <a:r>
              <a:rPr lang="cs-CZ" altLang="cs-CZ" sz="1400">
                <a:cs typeface="Arial" charset="0"/>
              </a:rPr>
              <a:t>	přenos plného textu informace HZS</a:t>
            </a:r>
          </a:p>
          <a:p>
            <a:pPr eaLnBrk="1" hangingPunct="1"/>
            <a:r>
              <a:rPr lang="cs-CZ" altLang="cs-CZ" sz="1400">
                <a:cs typeface="Arial" charset="0"/>
              </a:rPr>
              <a:t>	oznámení o vydání informace HZS (při dohodě obce s KOPIS)</a:t>
            </a:r>
          </a:p>
          <a:p>
            <a:pPr eaLnBrk="1" hangingPunct="1"/>
            <a:r>
              <a:rPr lang="cs-CZ" altLang="cs-CZ" sz="1400">
                <a:cs typeface="Arial" charset="0"/>
              </a:rPr>
              <a:t>	postoupení informace podle rozhodnutí ORP</a:t>
            </a:r>
            <a:endParaRPr lang="en-US" altLang="cs-CZ" sz="1400">
              <a:cs typeface="Arial" charset="0"/>
            </a:endParaRPr>
          </a:p>
        </p:txBody>
      </p:sp>
      <p:sp>
        <p:nvSpPr>
          <p:cNvPr id="31772" name="Text Box 27"/>
          <p:cNvSpPr txBox="1">
            <a:spLocks noChangeArrowheads="1"/>
          </p:cNvSpPr>
          <p:nvPr/>
        </p:nvSpPr>
        <p:spPr bwMode="auto">
          <a:xfrm>
            <a:off x="5434013" y="531813"/>
            <a:ext cx="1298575" cy="38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MŽP</a:t>
            </a:r>
            <a:endParaRPr lang="en-US" altLang="cs-CZ">
              <a:cs typeface="Arial" charset="0"/>
            </a:endParaRPr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>
            <a:off x="3563938" y="2690813"/>
            <a:ext cx="0" cy="65087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>
            <a:off x="3563938" y="3341688"/>
            <a:ext cx="2590800" cy="6477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>
            <a:off x="6154738" y="3989388"/>
            <a:ext cx="0" cy="15843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6" name="Line 31"/>
          <p:cNvSpPr>
            <a:spLocks noChangeShapeType="1"/>
          </p:cNvSpPr>
          <p:nvPr/>
        </p:nvSpPr>
        <p:spPr bwMode="auto">
          <a:xfrm>
            <a:off x="6157913" y="3989388"/>
            <a:ext cx="7175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6157913" y="4491038"/>
            <a:ext cx="7175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>
            <a:off x="6157913" y="4995863"/>
            <a:ext cx="7175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9" name="Line 34"/>
          <p:cNvSpPr>
            <a:spLocks noChangeShapeType="1"/>
          </p:cNvSpPr>
          <p:nvPr/>
        </p:nvSpPr>
        <p:spPr bwMode="auto">
          <a:xfrm>
            <a:off x="6157913" y="5573713"/>
            <a:ext cx="7175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0" name="Line 35"/>
          <p:cNvSpPr>
            <a:spLocks noChangeShapeType="1"/>
          </p:cNvSpPr>
          <p:nvPr/>
        </p:nvSpPr>
        <p:spPr bwMode="auto">
          <a:xfrm flipH="1">
            <a:off x="827088" y="53578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1" name="Line 36"/>
          <p:cNvSpPr>
            <a:spLocks noChangeShapeType="1"/>
          </p:cNvSpPr>
          <p:nvPr/>
        </p:nvSpPr>
        <p:spPr bwMode="auto">
          <a:xfrm flipH="1">
            <a:off x="827088" y="5789613"/>
            <a:ext cx="793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2" name="Line 37"/>
          <p:cNvSpPr>
            <a:spLocks noChangeShapeType="1"/>
          </p:cNvSpPr>
          <p:nvPr/>
        </p:nvSpPr>
        <p:spPr bwMode="auto">
          <a:xfrm flipH="1">
            <a:off x="827088" y="6005513"/>
            <a:ext cx="7937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3" name="Line 38"/>
          <p:cNvSpPr>
            <a:spLocks noChangeShapeType="1"/>
          </p:cNvSpPr>
          <p:nvPr/>
        </p:nvSpPr>
        <p:spPr bwMode="auto">
          <a:xfrm flipH="1">
            <a:off x="827088" y="62214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4" name="Line 39"/>
          <p:cNvSpPr>
            <a:spLocks noChangeShapeType="1"/>
          </p:cNvSpPr>
          <p:nvPr/>
        </p:nvSpPr>
        <p:spPr bwMode="auto">
          <a:xfrm>
            <a:off x="1836738" y="2043113"/>
            <a:ext cx="0" cy="10826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5" name="Line 40"/>
          <p:cNvSpPr>
            <a:spLocks noChangeShapeType="1"/>
          </p:cNvSpPr>
          <p:nvPr/>
        </p:nvSpPr>
        <p:spPr bwMode="auto">
          <a:xfrm>
            <a:off x="1836738" y="3125788"/>
            <a:ext cx="2879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6" name="Line 41"/>
          <p:cNvSpPr>
            <a:spLocks noChangeShapeType="1"/>
          </p:cNvSpPr>
          <p:nvPr/>
        </p:nvSpPr>
        <p:spPr bwMode="auto">
          <a:xfrm flipV="1">
            <a:off x="1836738" y="11795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7" name="Line 42"/>
          <p:cNvSpPr>
            <a:spLocks noChangeShapeType="1"/>
          </p:cNvSpPr>
          <p:nvPr/>
        </p:nvSpPr>
        <p:spPr bwMode="auto">
          <a:xfrm>
            <a:off x="1836738" y="1179513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8" name="Line 43"/>
          <p:cNvSpPr>
            <a:spLocks noChangeShapeType="1"/>
          </p:cNvSpPr>
          <p:nvPr/>
        </p:nvSpPr>
        <p:spPr bwMode="auto">
          <a:xfrm>
            <a:off x="4427538" y="1757363"/>
            <a:ext cx="3314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9" name="Line 44"/>
          <p:cNvSpPr>
            <a:spLocks noChangeShapeType="1"/>
          </p:cNvSpPr>
          <p:nvPr/>
        </p:nvSpPr>
        <p:spPr bwMode="auto">
          <a:xfrm flipV="1">
            <a:off x="7739063" y="1179513"/>
            <a:ext cx="0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0" name="Line 45"/>
          <p:cNvSpPr>
            <a:spLocks noChangeShapeType="1"/>
          </p:cNvSpPr>
          <p:nvPr/>
        </p:nvSpPr>
        <p:spPr bwMode="auto">
          <a:xfrm flipV="1">
            <a:off x="6300788" y="890588"/>
            <a:ext cx="0" cy="866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1" name="Text Box 46"/>
          <p:cNvSpPr txBox="1">
            <a:spLocks noChangeArrowheads="1"/>
          </p:cNvSpPr>
          <p:nvPr/>
        </p:nvSpPr>
        <p:spPr bwMode="auto">
          <a:xfrm>
            <a:off x="1116013" y="506413"/>
            <a:ext cx="2374900" cy="384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>
                <a:cs typeface="Arial" charset="0"/>
              </a:rPr>
              <a:t>Prezentace na WEB</a:t>
            </a:r>
            <a:endParaRPr lang="en-US" altLang="cs-CZ">
              <a:cs typeface="Arial" charset="0"/>
            </a:endParaRPr>
          </a:p>
        </p:txBody>
      </p:sp>
      <p:sp>
        <p:nvSpPr>
          <p:cNvPr id="31792" name="Line 47"/>
          <p:cNvSpPr>
            <a:spLocks noChangeShapeType="1"/>
          </p:cNvSpPr>
          <p:nvPr/>
        </p:nvSpPr>
        <p:spPr bwMode="auto">
          <a:xfrm flipV="1">
            <a:off x="5868988" y="89058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3" name="Line 48"/>
          <p:cNvSpPr>
            <a:spLocks noChangeShapeType="1"/>
          </p:cNvSpPr>
          <p:nvPr/>
        </p:nvSpPr>
        <p:spPr bwMode="auto">
          <a:xfrm flipV="1">
            <a:off x="1620838" y="89058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4" name="Line 49"/>
          <p:cNvSpPr>
            <a:spLocks noChangeShapeType="1"/>
          </p:cNvSpPr>
          <p:nvPr/>
        </p:nvSpPr>
        <p:spPr bwMode="auto">
          <a:xfrm flipH="1">
            <a:off x="827088" y="5573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6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Právní předpisy ochrany před povodněmi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Systém hlásné a předpovědní povodňové služby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v České republice je prováděn podle zákona č.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254/2001 Sb.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o vodách a o změně některých zákonů (vodní zákon), ve znění pozdějších předpisů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Vodní zákon (254/2001 Sb., §73), článek 1: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		Předpovědní povodňová služba informuje povodňové orgány, popřípadě další účastníky ochrany před povodněmi, o možnosti vzniku povodně a o dalším nebezpečném vývoji …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		…předpovědní povodňovou službu zajišťuje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Český hydrometeorologický ústav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ve spolupráci se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správcem povodí.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Vodní zákon (254/2001 Sb., §73), článek 2: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		Hlásná povodňová služba zabezpečuje informace povodňovým orgánům pro varování obyvatelstva …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		Hlásnou povodňovou službu organizují povodňové orgány obcí a povodňové orgány pro správní obvody obcí s rozšířenou působností a podílení se na ní ostatní účastníci ochrany před povodněmi. K zabezpečení HPS organizují povodňové orgány v případě potřeby hlídkovou službu.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9778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Informace HPPS ČHMÚ pro povodňové orgány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cs-CZ" sz="1800" b="1" dirty="0" smtClean="0">
                <a:latin typeface="Arial" charset="0"/>
                <a:cs typeface="Arial" charset="0"/>
              </a:rPr>
              <a:t>Výstrahy ČHMÚ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cs-CZ" sz="1800" b="1" dirty="0" smtClean="0">
              <a:latin typeface="Arial" charset="0"/>
              <a:cs typeface="Arial" charset="0"/>
            </a:endParaRPr>
          </a:p>
          <a:p>
            <a:pPr marL="457200" lvl="1" indent="0" algn="just" eaLnBrk="1" hangingPunct="1">
              <a:buFont typeface="Arial" charset="0"/>
              <a:buNone/>
              <a:defRPr/>
            </a:pPr>
            <a:r>
              <a:rPr lang="pl-PL" sz="1600" b="1" dirty="0" smtClean="0">
                <a:latin typeface="Arial" charset="0"/>
                <a:cs typeface="Arial" charset="0"/>
              </a:rPr>
              <a:t>ČHMÚ </a:t>
            </a:r>
            <a:r>
              <a:rPr lang="pl-PL" sz="1600" dirty="0" smtClean="0">
                <a:latin typeface="Arial" charset="0"/>
                <a:cs typeface="Arial" charset="0"/>
              </a:rPr>
              <a:t>– vstupní stránka portálu ČHMÚ   	</a:t>
            </a:r>
            <a:r>
              <a:rPr lang="pl-PL" sz="1600" u="sng" dirty="0" smtClean="0">
                <a:latin typeface="Arial" charset="0"/>
                <a:cs typeface="Arial" charset="0"/>
              </a:rPr>
              <a:t>www.chmi.cz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pl-PL" sz="1600" b="1" dirty="0" smtClean="0">
                <a:latin typeface="Arial" charset="0"/>
                <a:cs typeface="Arial" charset="0"/>
              </a:rPr>
              <a:t>SIVS </a:t>
            </a:r>
            <a:r>
              <a:rPr lang="pl-PL" sz="1600" dirty="0" smtClean="0">
                <a:latin typeface="Arial" charset="0"/>
                <a:cs typeface="Arial" charset="0"/>
              </a:rPr>
              <a:t>– stránky Systému Integrované Výstražné 	</a:t>
            </a:r>
            <a:r>
              <a:rPr lang="pl-PL" sz="1600" u="sng" dirty="0" smtClean="0">
                <a:latin typeface="Arial" charset="0"/>
                <a:cs typeface="Arial" charset="0"/>
              </a:rPr>
              <a:t>pocasi.chmi.cz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pl-PL" sz="1600" b="1" dirty="0" smtClean="0">
                <a:latin typeface="Arial" charset="0"/>
                <a:cs typeface="Arial" charset="0"/>
              </a:rPr>
              <a:t>Meteoalarm</a:t>
            </a:r>
            <a:r>
              <a:rPr lang="pl-PL" sz="1600" dirty="0" smtClean="0">
                <a:latin typeface="Arial" charset="0"/>
                <a:cs typeface="Arial" charset="0"/>
              </a:rPr>
              <a:t> – zveřejňování výstrah evropských států i ČR   </a:t>
            </a:r>
            <a:r>
              <a:rPr lang="pl-PL" sz="1600" u="sng" dirty="0" smtClean="0">
                <a:latin typeface="Arial" charset="0"/>
                <a:cs typeface="Arial" charset="0"/>
              </a:rPr>
              <a:t>www.meteoalarm.cz</a:t>
            </a:r>
            <a:r>
              <a:rPr lang="pl-PL" sz="1600" dirty="0" smtClean="0">
                <a:latin typeface="Arial" charset="0"/>
                <a:cs typeface="Arial" charset="0"/>
              </a:rPr>
              <a:t> 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pl-PL" sz="1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					</a:t>
            </a:r>
            <a:endParaRPr lang="cs-CZ" sz="12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None/>
              <a:defRPr/>
            </a:pPr>
            <a:endParaRPr lang="cs-CZ" sz="1200" dirty="0" smtClean="0"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None/>
              <a:defRPr/>
            </a:pPr>
            <a:endParaRPr lang="cs-CZ" sz="1200" b="1" dirty="0" smtClean="0">
              <a:latin typeface="Arial" charset="0"/>
              <a:cs typeface="Arial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71925"/>
            <a:ext cx="31686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71925"/>
            <a:ext cx="25923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4363"/>
            <a:ext cx="5761037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42384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33795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Hydrologické předpovědi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33796" name="Nadpis 1"/>
          <p:cNvSpPr txBox="1">
            <a:spLocks/>
          </p:cNvSpPr>
          <p:nvPr/>
        </p:nvSpPr>
        <p:spPr bwMode="auto">
          <a:xfrm>
            <a:off x="250825" y="1277938"/>
            <a:ext cx="82296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počítané koncepčním modelem pro 34 vodoměrných stanic (14 volně na internetu)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model je navržen pro předpovědi povodní způsobených velkoprostorovými srážkami nebo táním sněhu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předpovědi průtoků mají předstih 48 hodin a hodinový krok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při běžné situace se vydávají jednou denně kolem 10:00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při povodni mohou být aktualizována až 4 krát denně </a:t>
            </a:r>
          </a:p>
        </p:txBody>
      </p:sp>
      <p:pic>
        <p:nvPicPr>
          <p:cNvPr id="33797" name="Picture 8" descr="http://www.chmi.cz/files/portal/docs/poboc/CB/pruvodce/vyhodnoceni/predpovedi2009/2009_5_Lenora_part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6488"/>
            <a:ext cx="705326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Hydrologické předpovědi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321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ovací šipka 24"/>
          <p:cNvCxnSpPr/>
          <p:nvPr/>
        </p:nvCxnSpPr>
        <p:spPr>
          <a:xfrm>
            <a:off x="4611688" y="3386138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482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5838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9608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cs-CZ" altLang="cs-CZ" sz="1600" smtClean="0">
              <a:latin typeface="Arial" charset="0"/>
              <a:cs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							</a:t>
            </a:r>
            <a:r>
              <a:rPr lang="cs-CZ" altLang="cs-CZ" sz="1600" smtClean="0">
                <a:latin typeface="Arial" charset="0"/>
                <a:cs typeface="Arial" charset="0"/>
                <a:hlinkClick r:id="rId6"/>
              </a:rPr>
              <a:t>http://hydro.chmi.cz/hpps/</a:t>
            </a:r>
            <a:endParaRPr lang="cs-CZ" altLang="cs-CZ" sz="1600" smtClean="0">
              <a:latin typeface="Arial" charset="0"/>
              <a:cs typeface="Arial" charset="0"/>
            </a:endParaRPr>
          </a:p>
          <a:p>
            <a:pPr algn="r" eaLnBrk="1" hangingPunct="1">
              <a:buFont typeface="Arial" charset="0"/>
              <a:buNone/>
            </a:pPr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cs-CZ" altLang="cs-CZ" sz="1200" smtClean="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14780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2267744" y="1949414"/>
            <a:ext cx="2952328" cy="216024"/>
            <a:chOff x="1115616" y="692696"/>
            <a:chExt cx="2952328" cy="216024"/>
          </a:xfrm>
        </p:grpSpPr>
        <p:sp>
          <p:nvSpPr>
            <p:cNvPr id="4" name="Obdélník 3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2" name="Přímá spojnice 11"/>
            <p:cNvCxnSpPr>
              <a:stCxn id="4" idx="0"/>
              <a:endCxn id="4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5220072" y="1949414"/>
            <a:ext cx="2952328" cy="216024"/>
            <a:chOff x="1115616" y="692696"/>
            <a:chExt cx="2952328" cy="216024"/>
          </a:xfrm>
        </p:grpSpPr>
        <p:sp>
          <p:nvSpPr>
            <p:cNvPr id="20" name="Obdélník 19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1" name="Přímá spojnice 20"/>
            <p:cNvCxnSpPr>
              <a:stCxn id="20" idx="0"/>
              <a:endCxn id="20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-684584" y="1949414"/>
            <a:ext cx="2952328" cy="216024"/>
            <a:chOff x="1115616" y="692696"/>
            <a:chExt cx="2952328" cy="216024"/>
          </a:xfrm>
        </p:grpSpPr>
        <p:sp>
          <p:nvSpPr>
            <p:cNvPr id="25" name="Obdélník 24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6" name="Přímá spojnice 25"/>
            <p:cNvCxnSpPr>
              <a:stCxn id="25" idx="0"/>
              <a:endCxn id="25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Čárový popisek 2 29"/>
          <p:cNvSpPr/>
          <p:nvPr/>
        </p:nvSpPr>
        <p:spPr>
          <a:xfrm>
            <a:off x="7452320" y="1085318"/>
            <a:ext cx="1224136" cy="504056"/>
          </a:xfrm>
          <a:prstGeom prst="borderCallout2">
            <a:avLst>
              <a:gd name="adj1" fmla="val 104874"/>
              <a:gd name="adj2" fmla="val 52084"/>
              <a:gd name="adj3" fmla="val 131675"/>
              <a:gd name="adj4" fmla="val 60547"/>
              <a:gd name="adj5" fmla="val 171480"/>
              <a:gd name="adj6" fmla="val 5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/>
              <a:t>Kulminace</a:t>
            </a:r>
            <a:endParaRPr lang="cs-CZ" b="1"/>
          </a:p>
        </p:txBody>
      </p:sp>
      <p:sp>
        <p:nvSpPr>
          <p:cNvPr id="31" name="Čárový popisek 2 30"/>
          <p:cNvSpPr/>
          <p:nvPr/>
        </p:nvSpPr>
        <p:spPr>
          <a:xfrm>
            <a:off x="6012160" y="1085318"/>
            <a:ext cx="1224136" cy="504056"/>
          </a:xfrm>
          <a:prstGeom prst="borderCallout2">
            <a:avLst>
              <a:gd name="adj1" fmla="val 101352"/>
              <a:gd name="adj2" fmla="val 80367"/>
              <a:gd name="adj3" fmla="val 131676"/>
              <a:gd name="adj4" fmla="val 88106"/>
              <a:gd name="adj5" fmla="val 194729"/>
              <a:gd name="adj6" fmla="val 87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/>
              <a:t>Dosažení 3.SPA</a:t>
            </a:r>
            <a:endParaRPr lang="cs-CZ" b="1"/>
          </a:p>
        </p:txBody>
      </p:sp>
      <p:sp>
        <p:nvSpPr>
          <p:cNvPr id="32" name="TextovéPole 31"/>
          <p:cNvSpPr txBox="1"/>
          <p:nvPr/>
        </p:nvSpPr>
        <p:spPr>
          <a:xfrm>
            <a:off x="638794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-12h</a:t>
            </a:r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180032" y="158049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-6h</a:t>
            </a:r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566786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-18h</a:t>
            </a:r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494778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-24h</a:t>
            </a:r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1923448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-48h</a:t>
            </a:r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1259632" y="2294650"/>
            <a:ext cx="4680520" cy="720080"/>
          </a:xfrm>
          <a:prstGeom prst="rect">
            <a:avLst/>
          </a:prstGeom>
          <a:gradFill flip="none" rotWithShape="1">
            <a:gsLst>
              <a:gs pos="0">
                <a:srgbClr val="FF9999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chemeClr val="tx1"/>
                </a:solidFill>
              </a:rPr>
              <a:t>Výstraha ČHMÚ</a:t>
            </a:r>
          </a:p>
          <a:p>
            <a:pPr algn="ctr"/>
            <a:r>
              <a:rPr lang="cs-CZ" sz="1600" i="1" smtClean="0">
                <a:solidFill>
                  <a:schemeClr val="tx1"/>
                </a:solidFill>
              </a:rPr>
              <a:t>Spolehlivosti:</a:t>
            </a:r>
          </a:p>
          <a:p>
            <a:pPr algn="ctr"/>
            <a:r>
              <a:rPr lang="cs-CZ" sz="1600" i="1" smtClean="0">
                <a:solidFill>
                  <a:schemeClr val="tx1"/>
                </a:solidFill>
              </a:rPr>
              <a:t> malá                                 střední                                 velká  </a:t>
            </a:r>
            <a:endParaRPr lang="cs-CZ" sz="1600" i="1">
              <a:solidFill>
                <a:schemeClr val="tx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339752" y="3302762"/>
            <a:ext cx="3888432" cy="1296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chemeClr val="tx1"/>
                </a:solidFill>
              </a:rPr>
              <a:t>Předpověď signalizující překročení 3.SPA v konkrétním profilu</a:t>
            </a:r>
          </a:p>
          <a:p>
            <a:pPr algn="ctr"/>
            <a:r>
              <a:rPr lang="cs-CZ" i="1">
                <a:solidFill>
                  <a:schemeClr val="tx1"/>
                </a:solidFill>
              </a:rPr>
              <a:t>Spolehlivosti:</a:t>
            </a:r>
          </a:p>
          <a:p>
            <a:pPr algn="ctr"/>
            <a:r>
              <a:rPr lang="cs-CZ" i="1">
                <a:solidFill>
                  <a:schemeClr val="tx1"/>
                </a:solidFill>
              </a:rPr>
              <a:t> </a:t>
            </a:r>
            <a:r>
              <a:rPr lang="cs-CZ" i="1" smtClean="0">
                <a:solidFill>
                  <a:schemeClr val="tx1"/>
                </a:solidFill>
              </a:rPr>
              <a:t>malá                   střední                 velká  </a:t>
            </a:r>
            <a:endParaRPr lang="cs-CZ" i="1">
              <a:solidFill>
                <a:schemeClr val="tx1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788024" y="4958946"/>
            <a:ext cx="2592288" cy="129614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chemeClr val="tx1"/>
                </a:solidFill>
              </a:rPr>
              <a:t>Informace o výskytu nebezpečního jevu (IVNJ)</a:t>
            </a:r>
          </a:p>
          <a:p>
            <a:pPr algn="ctr"/>
            <a:r>
              <a:rPr lang="cs-CZ" i="1" smtClean="0">
                <a:solidFill>
                  <a:schemeClr val="tx1"/>
                </a:solidFill>
              </a:rPr>
              <a:t>Spolehlivosti:      velká  </a:t>
            </a:r>
            <a:endParaRPr lang="cs-CZ" i="1">
              <a:solidFill>
                <a:schemeClr val="tx1"/>
              </a:solidFill>
            </a:endParaRPr>
          </a:p>
        </p:txBody>
      </p:sp>
      <p:cxnSp>
        <p:nvCxnSpPr>
          <p:cNvPr id="48" name="Pravoúhlá spojnice 47"/>
          <p:cNvCxnSpPr/>
          <p:nvPr/>
        </p:nvCxnSpPr>
        <p:spPr>
          <a:xfrm rot="5400000" flipH="1" flipV="1">
            <a:off x="5004048" y="3014730"/>
            <a:ext cx="2880320" cy="1008112"/>
          </a:xfrm>
          <a:prstGeom prst="bentConnector3">
            <a:avLst>
              <a:gd name="adj1" fmla="val 7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179512" y="836712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Velká povodí s plochou nad 5000 km</a:t>
            </a:r>
            <a:r>
              <a:rPr lang="cs-CZ" baseline="30000" smtClean="0"/>
              <a:t>2</a:t>
            </a:r>
            <a:endParaRPr lang="cs-CZ" baseline="30000"/>
          </a:p>
        </p:txBody>
      </p:sp>
      <p:sp>
        <p:nvSpPr>
          <p:cNvPr id="52" name="TextovéPole 51"/>
          <p:cNvSpPr txBox="1"/>
          <p:nvPr/>
        </p:nvSpPr>
        <p:spPr>
          <a:xfrm>
            <a:off x="107504" y="188640"/>
            <a:ext cx="891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Organizace protipovodňové ochrany s ohledem na možnosti předpovědní povodňové služby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04140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2267744" y="1949414"/>
            <a:ext cx="2952328" cy="216024"/>
            <a:chOff x="1115616" y="692696"/>
            <a:chExt cx="2952328" cy="216024"/>
          </a:xfrm>
        </p:grpSpPr>
        <p:sp>
          <p:nvSpPr>
            <p:cNvPr id="4" name="Obdélník 3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2" name="Přímá spojnice 11"/>
            <p:cNvCxnSpPr>
              <a:stCxn id="4" idx="0"/>
              <a:endCxn id="4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5220072" y="1949414"/>
            <a:ext cx="2952328" cy="216024"/>
            <a:chOff x="1115616" y="692696"/>
            <a:chExt cx="2952328" cy="216024"/>
          </a:xfrm>
        </p:grpSpPr>
        <p:sp>
          <p:nvSpPr>
            <p:cNvPr id="20" name="Obdélník 19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1" name="Přímá spojnice 20"/>
            <p:cNvCxnSpPr>
              <a:stCxn id="20" idx="0"/>
              <a:endCxn id="20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-684584" y="1949414"/>
            <a:ext cx="2952328" cy="216024"/>
            <a:chOff x="1115616" y="692696"/>
            <a:chExt cx="2952328" cy="216024"/>
          </a:xfrm>
        </p:grpSpPr>
        <p:sp>
          <p:nvSpPr>
            <p:cNvPr id="25" name="Obdélník 24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6" name="Přímá spojnice 25"/>
            <p:cNvCxnSpPr>
              <a:stCxn id="25" idx="0"/>
              <a:endCxn id="25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Čárový popisek 2 29"/>
          <p:cNvSpPr/>
          <p:nvPr/>
        </p:nvSpPr>
        <p:spPr>
          <a:xfrm>
            <a:off x="7452320" y="1085318"/>
            <a:ext cx="1224136" cy="504056"/>
          </a:xfrm>
          <a:prstGeom prst="borderCallout2">
            <a:avLst>
              <a:gd name="adj1" fmla="val 104874"/>
              <a:gd name="adj2" fmla="val 52084"/>
              <a:gd name="adj3" fmla="val 131675"/>
              <a:gd name="adj4" fmla="val 60547"/>
              <a:gd name="adj5" fmla="val 171480"/>
              <a:gd name="adj6" fmla="val 5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/>
              <a:t>Kulminace</a:t>
            </a:r>
            <a:endParaRPr lang="cs-CZ" b="1"/>
          </a:p>
        </p:txBody>
      </p:sp>
      <p:sp>
        <p:nvSpPr>
          <p:cNvPr id="31" name="Čárový popisek 2 30"/>
          <p:cNvSpPr/>
          <p:nvPr/>
        </p:nvSpPr>
        <p:spPr>
          <a:xfrm>
            <a:off x="6012160" y="1085318"/>
            <a:ext cx="1224136" cy="504056"/>
          </a:xfrm>
          <a:prstGeom prst="borderCallout2">
            <a:avLst>
              <a:gd name="adj1" fmla="val 101352"/>
              <a:gd name="adj2" fmla="val 80367"/>
              <a:gd name="adj3" fmla="val 131676"/>
              <a:gd name="adj4" fmla="val 88106"/>
              <a:gd name="adj5" fmla="val 194729"/>
              <a:gd name="adj6" fmla="val 87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/>
              <a:t>Dosažení 3.SPA</a:t>
            </a:r>
            <a:endParaRPr lang="cs-CZ" b="1"/>
          </a:p>
        </p:txBody>
      </p:sp>
      <p:sp>
        <p:nvSpPr>
          <p:cNvPr id="32" name="TextovéPole 31"/>
          <p:cNvSpPr txBox="1"/>
          <p:nvPr/>
        </p:nvSpPr>
        <p:spPr>
          <a:xfrm>
            <a:off x="638794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-12h</a:t>
            </a:r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180032" y="158049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-6h</a:t>
            </a:r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566786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-18h</a:t>
            </a:r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494778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-24h</a:t>
            </a:r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1923448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-48h</a:t>
            </a:r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3059832" y="2294650"/>
            <a:ext cx="3672408" cy="720080"/>
          </a:xfrm>
          <a:prstGeom prst="rect">
            <a:avLst/>
          </a:prstGeom>
          <a:gradFill flip="none" rotWithShape="1">
            <a:gsLst>
              <a:gs pos="0">
                <a:srgbClr val="FF9999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chemeClr val="tx1"/>
                </a:solidFill>
              </a:rPr>
              <a:t>Výstraha ČHMÚ</a:t>
            </a:r>
          </a:p>
          <a:p>
            <a:pPr algn="ctr"/>
            <a:r>
              <a:rPr lang="cs-CZ" sz="1600" i="1" smtClean="0">
                <a:solidFill>
                  <a:schemeClr val="tx1"/>
                </a:solidFill>
              </a:rPr>
              <a:t>Spolehlivosti:</a:t>
            </a:r>
          </a:p>
          <a:p>
            <a:pPr algn="ctr"/>
            <a:r>
              <a:rPr lang="cs-CZ" sz="1600" i="1" smtClean="0">
                <a:solidFill>
                  <a:schemeClr val="tx1"/>
                </a:solidFill>
              </a:rPr>
              <a:t> malá                     střední                       velká  </a:t>
            </a:r>
            <a:endParaRPr lang="cs-CZ" sz="1600" i="1">
              <a:solidFill>
                <a:schemeClr val="tx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707904" y="3284984"/>
            <a:ext cx="3096344" cy="1296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smtClean="0">
                <a:solidFill>
                  <a:schemeClr val="tx1"/>
                </a:solidFill>
              </a:rPr>
              <a:t>Předpověď signalizující překročení 3.SPA v konkrétním profilu</a:t>
            </a:r>
          </a:p>
          <a:p>
            <a:pPr algn="ctr"/>
            <a:r>
              <a:rPr lang="cs-CZ" i="1">
                <a:solidFill>
                  <a:schemeClr val="tx1"/>
                </a:solidFill>
              </a:rPr>
              <a:t>Spolehlivosti:</a:t>
            </a:r>
          </a:p>
          <a:p>
            <a:pPr algn="ctr"/>
            <a:r>
              <a:rPr lang="cs-CZ" i="1">
                <a:solidFill>
                  <a:schemeClr val="tx1"/>
                </a:solidFill>
              </a:rPr>
              <a:t> </a:t>
            </a:r>
            <a:r>
              <a:rPr lang="cs-CZ" i="1" smtClean="0">
                <a:solidFill>
                  <a:schemeClr val="tx1"/>
                </a:solidFill>
              </a:rPr>
              <a:t>malá             střední           velká  </a:t>
            </a:r>
            <a:endParaRPr lang="cs-CZ" i="1">
              <a:solidFill>
                <a:schemeClr val="tx1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788024" y="4958946"/>
            <a:ext cx="2592288" cy="129614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chemeClr val="tx1"/>
                </a:solidFill>
              </a:rPr>
              <a:t>Informace o výskytu nebezpečního jevu (IVNJ)</a:t>
            </a:r>
          </a:p>
          <a:p>
            <a:pPr algn="ctr"/>
            <a:r>
              <a:rPr lang="cs-CZ" i="1" smtClean="0">
                <a:solidFill>
                  <a:schemeClr val="tx1"/>
                </a:solidFill>
              </a:rPr>
              <a:t>Spolehlivosti:      velká  </a:t>
            </a:r>
            <a:endParaRPr lang="cs-CZ" i="1">
              <a:solidFill>
                <a:schemeClr val="tx1"/>
              </a:solidFill>
            </a:endParaRPr>
          </a:p>
        </p:txBody>
      </p:sp>
      <p:cxnSp>
        <p:nvCxnSpPr>
          <p:cNvPr id="48" name="Pravoúhlá spojnice 47"/>
          <p:cNvCxnSpPr/>
          <p:nvPr/>
        </p:nvCxnSpPr>
        <p:spPr>
          <a:xfrm rot="5400000" flipH="1" flipV="1">
            <a:off x="5148064" y="2996952"/>
            <a:ext cx="2880320" cy="1008112"/>
          </a:xfrm>
          <a:prstGeom prst="bentConnector3">
            <a:avLst>
              <a:gd name="adj1" fmla="val 7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179512" y="836712"/>
            <a:ext cx="415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Střední povodí s plochou 200 až 5000 km</a:t>
            </a:r>
            <a:r>
              <a:rPr lang="cs-CZ" baseline="30000" smtClean="0"/>
              <a:t>2</a:t>
            </a:r>
            <a:endParaRPr lang="cs-CZ" baseline="30000"/>
          </a:p>
        </p:txBody>
      </p:sp>
      <p:sp>
        <p:nvSpPr>
          <p:cNvPr id="52" name="TextovéPole 51"/>
          <p:cNvSpPr txBox="1"/>
          <p:nvPr/>
        </p:nvSpPr>
        <p:spPr>
          <a:xfrm>
            <a:off x="107504" y="188640"/>
            <a:ext cx="891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Organizace protipovodňové ochrany s ohledem na možnosti předpovědní povodňové služby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43424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2267744" y="1949414"/>
            <a:ext cx="2952328" cy="216024"/>
            <a:chOff x="1115616" y="692696"/>
            <a:chExt cx="2952328" cy="216024"/>
          </a:xfrm>
        </p:grpSpPr>
        <p:sp>
          <p:nvSpPr>
            <p:cNvPr id="4" name="Obdélník 3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2" name="Přímá spojnice 11"/>
            <p:cNvCxnSpPr>
              <a:stCxn id="4" idx="0"/>
              <a:endCxn id="4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5220072" y="1949414"/>
            <a:ext cx="2952328" cy="216024"/>
            <a:chOff x="1115616" y="692696"/>
            <a:chExt cx="2952328" cy="216024"/>
          </a:xfrm>
        </p:grpSpPr>
        <p:sp>
          <p:nvSpPr>
            <p:cNvPr id="20" name="Obdélník 19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1" name="Přímá spojnice 20"/>
            <p:cNvCxnSpPr>
              <a:stCxn id="20" idx="0"/>
              <a:endCxn id="20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-684584" y="1949414"/>
            <a:ext cx="2952328" cy="216024"/>
            <a:chOff x="1115616" y="692696"/>
            <a:chExt cx="2952328" cy="216024"/>
          </a:xfrm>
        </p:grpSpPr>
        <p:sp>
          <p:nvSpPr>
            <p:cNvPr id="25" name="Obdélník 24"/>
            <p:cNvSpPr/>
            <p:nvPr/>
          </p:nvSpPr>
          <p:spPr>
            <a:xfrm>
              <a:off x="1115616" y="692696"/>
              <a:ext cx="2952328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6" name="Přímá spojnice 25"/>
            <p:cNvCxnSpPr>
              <a:stCxn id="25" idx="0"/>
              <a:endCxn id="25" idx="2"/>
            </p:cNvCxnSpPr>
            <p:nvPr/>
          </p:nvCxnSpPr>
          <p:spPr>
            <a:xfrm>
              <a:off x="2591780" y="692696"/>
              <a:ext cx="0" cy="2160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3347864" y="755826"/>
              <a:ext cx="0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1835696" y="755826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Čárový popisek 2 29"/>
          <p:cNvSpPr/>
          <p:nvPr/>
        </p:nvSpPr>
        <p:spPr>
          <a:xfrm>
            <a:off x="7452320" y="1085318"/>
            <a:ext cx="1224136" cy="504056"/>
          </a:xfrm>
          <a:prstGeom prst="borderCallout2">
            <a:avLst>
              <a:gd name="adj1" fmla="val 104874"/>
              <a:gd name="adj2" fmla="val 52084"/>
              <a:gd name="adj3" fmla="val 131675"/>
              <a:gd name="adj4" fmla="val 60547"/>
              <a:gd name="adj5" fmla="val 171480"/>
              <a:gd name="adj6" fmla="val 5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/>
              <a:t>Kulminace</a:t>
            </a:r>
            <a:endParaRPr lang="cs-CZ" b="1"/>
          </a:p>
        </p:txBody>
      </p:sp>
      <p:sp>
        <p:nvSpPr>
          <p:cNvPr id="31" name="Čárový popisek 2 30"/>
          <p:cNvSpPr/>
          <p:nvPr/>
        </p:nvSpPr>
        <p:spPr>
          <a:xfrm>
            <a:off x="6012160" y="1085318"/>
            <a:ext cx="1224136" cy="504056"/>
          </a:xfrm>
          <a:prstGeom prst="borderCallout2">
            <a:avLst>
              <a:gd name="adj1" fmla="val 101352"/>
              <a:gd name="adj2" fmla="val 80367"/>
              <a:gd name="adj3" fmla="val 131676"/>
              <a:gd name="adj4" fmla="val 88106"/>
              <a:gd name="adj5" fmla="val 194729"/>
              <a:gd name="adj6" fmla="val 87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/>
              <a:t>Dosažení 3.SPA</a:t>
            </a:r>
            <a:endParaRPr lang="cs-CZ" b="1"/>
          </a:p>
        </p:txBody>
      </p:sp>
      <p:sp>
        <p:nvSpPr>
          <p:cNvPr id="32" name="TextovéPole 31"/>
          <p:cNvSpPr txBox="1"/>
          <p:nvPr/>
        </p:nvSpPr>
        <p:spPr>
          <a:xfrm>
            <a:off x="638794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-12h</a:t>
            </a:r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180032" y="158049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-6h</a:t>
            </a:r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566786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-18h</a:t>
            </a:r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4947784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-24h</a:t>
            </a:r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1923448" y="15804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-48h</a:t>
            </a:r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3059832" y="2294650"/>
            <a:ext cx="3960440" cy="720080"/>
          </a:xfrm>
          <a:prstGeom prst="rect">
            <a:avLst/>
          </a:prstGeom>
          <a:gradFill flip="none" rotWithShape="1">
            <a:gsLst>
              <a:gs pos="0">
                <a:srgbClr val="FF9999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chemeClr val="tx1"/>
                </a:solidFill>
              </a:rPr>
              <a:t>Výstraha ČHMÚ na bouřky</a:t>
            </a:r>
          </a:p>
          <a:p>
            <a:pPr algn="ctr"/>
            <a:r>
              <a:rPr lang="cs-CZ" sz="1600" i="1" smtClean="0">
                <a:solidFill>
                  <a:schemeClr val="tx1"/>
                </a:solidFill>
              </a:rPr>
              <a:t>Spolehlivosti:</a:t>
            </a:r>
          </a:p>
          <a:p>
            <a:pPr algn="ctr"/>
            <a:r>
              <a:rPr lang="cs-CZ" sz="1600" i="1" smtClean="0">
                <a:solidFill>
                  <a:schemeClr val="tx1"/>
                </a:solidFill>
              </a:rPr>
              <a:t> minimální                                               malá </a:t>
            </a:r>
            <a:endParaRPr lang="cs-CZ" sz="1600" i="1">
              <a:solidFill>
                <a:schemeClr val="tx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707904" y="3284984"/>
            <a:ext cx="3096344" cy="1296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smtClean="0">
                <a:solidFill>
                  <a:schemeClr val="bg1">
                    <a:lumMod val="85000"/>
                  </a:schemeClr>
                </a:solidFill>
              </a:rPr>
              <a:t>Předpověď signalizující překročení 3.SPA v konkrétním profilu</a:t>
            </a:r>
          </a:p>
          <a:p>
            <a:pPr algn="ctr"/>
            <a:r>
              <a:rPr lang="cs-CZ" i="1">
                <a:solidFill>
                  <a:schemeClr val="bg1">
                    <a:lumMod val="85000"/>
                  </a:schemeClr>
                </a:solidFill>
              </a:rPr>
              <a:t>Spolehlivosti:</a:t>
            </a:r>
          </a:p>
          <a:p>
            <a:pPr algn="ctr"/>
            <a:r>
              <a:rPr lang="cs-CZ" i="1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cs-CZ" i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788024" y="4958946"/>
            <a:ext cx="2592288" cy="129614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chemeClr val="tx1"/>
                </a:solidFill>
              </a:rPr>
              <a:t>Informace o výskytu nebezpečního jevu (IVNJ)</a:t>
            </a:r>
          </a:p>
          <a:p>
            <a:pPr algn="ctr"/>
            <a:r>
              <a:rPr lang="cs-CZ" i="1" smtClean="0">
                <a:solidFill>
                  <a:schemeClr val="tx1"/>
                </a:solidFill>
              </a:rPr>
              <a:t>Spolehlivosti</a:t>
            </a:r>
            <a:r>
              <a:rPr lang="cs-CZ" i="1">
                <a:solidFill>
                  <a:schemeClr val="tx1"/>
                </a:solidFill>
              </a:rPr>
              <a:t>:      </a:t>
            </a:r>
            <a:r>
              <a:rPr lang="cs-CZ" i="1" smtClean="0">
                <a:solidFill>
                  <a:schemeClr val="tx1"/>
                </a:solidFill>
              </a:rPr>
              <a:t>malá  </a:t>
            </a:r>
            <a:endParaRPr lang="cs-CZ" i="1">
              <a:solidFill>
                <a:schemeClr val="tx1"/>
              </a:solidFill>
            </a:endParaRPr>
          </a:p>
        </p:txBody>
      </p:sp>
      <p:cxnSp>
        <p:nvCxnSpPr>
          <p:cNvPr id="48" name="Pravoúhlá spojnice 47"/>
          <p:cNvCxnSpPr/>
          <p:nvPr/>
        </p:nvCxnSpPr>
        <p:spPr>
          <a:xfrm rot="5400000" flipH="1" flipV="1">
            <a:off x="5148064" y="2996952"/>
            <a:ext cx="2880320" cy="1008112"/>
          </a:xfrm>
          <a:prstGeom prst="bentConnector3">
            <a:avLst>
              <a:gd name="adj1" fmla="val 7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179512" y="836712"/>
            <a:ext cx="346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Malá povodí s plochou do 100 km2</a:t>
            </a:r>
            <a:endParaRPr lang="cs-CZ" baseline="30000"/>
          </a:p>
        </p:txBody>
      </p:sp>
      <p:sp>
        <p:nvSpPr>
          <p:cNvPr id="52" name="TextovéPole 51"/>
          <p:cNvSpPr txBox="1"/>
          <p:nvPr/>
        </p:nvSpPr>
        <p:spPr>
          <a:xfrm>
            <a:off x="107504" y="188640"/>
            <a:ext cx="891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Organizace protipovodňové ochrany s ohledem na možnosti předpovědní povodňové služby</a:t>
            </a:r>
            <a:endParaRPr lang="cs-CZ" b="1"/>
          </a:p>
        </p:txBody>
      </p:sp>
      <p:cxnSp>
        <p:nvCxnSpPr>
          <p:cNvPr id="3" name="Přímá spojnice 2"/>
          <p:cNvCxnSpPr/>
          <p:nvPr/>
        </p:nvCxnSpPr>
        <p:spPr>
          <a:xfrm>
            <a:off x="3707904" y="3284984"/>
            <a:ext cx="3096344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3707904" y="3284984"/>
            <a:ext cx="3096344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0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92696"/>
            <a:ext cx="8538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Protipovodňová opaření prováděná na základě </a:t>
            </a:r>
            <a:r>
              <a:rPr lang="cs-CZ" sz="2000" b="1" dirty="0" smtClean="0"/>
              <a:t>předpovědní povodňové služby</a:t>
            </a:r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539552" y="2276872"/>
            <a:ext cx="3456384" cy="3240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VÝSTRAHA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r>
              <a:rPr lang="cs-CZ" dirty="0" smtClean="0"/>
              <a:t>-    předstih hodiny a dny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dosažení SPA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omezená prostorová a časová specifikace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788024" y="2276872"/>
            <a:ext cx="388843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PŘEDPOVĚĎ</a:t>
            </a:r>
          </a:p>
          <a:p>
            <a:pPr algn="ctr"/>
            <a:r>
              <a:rPr lang="cs-CZ" sz="3200" dirty="0" smtClean="0"/>
              <a:t>(informační zpráva)</a:t>
            </a:r>
          </a:p>
          <a:p>
            <a:pPr algn="ctr"/>
            <a:endParaRPr lang="cs-CZ" dirty="0"/>
          </a:p>
          <a:p>
            <a:r>
              <a:rPr lang="cs-CZ" dirty="0" smtClean="0"/>
              <a:t>-    předstih hodiny až desítky hodin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dosažení SPA, odhad kulminace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lepší prostorová a časová specifikace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4139952" y="357301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340768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stupně: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9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51520" y="3212976"/>
            <a:ext cx="8712968" cy="3456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51520" y="188640"/>
            <a:ext cx="8712968" cy="2808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95536" y="620688"/>
            <a:ext cx="84249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minimum dosažených SPA, kterým by nepředcházela výstraha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u povodní z tání sněhu předstih až v řádu dnů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u povodní z dlouhotrvajících dešťů předstih 24 až 48 hodin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u přívalových povodní výstraha omezená na riziko bouřek s velmi hrubou prostorovou lokalizací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260648"/>
            <a:ext cx="397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  Povodňové výstražné služby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64502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Časově jsou limitované maximálním předstihem 48 hodin.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Největším zdrojem nejistoty je předpověď srážek </a:t>
            </a:r>
            <a:r>
              <a:rPr lang="cs-CZ" dirty="0" smtClean="0">
                <a:sym typeface="Wingdings"/>
              </a:rPr>
              <a:t> </a:t>
            </a:r>
            <a:r>
              <a:rPr lang="cs-CZ" dirty="0" smtClean="0"/>
              <a:t>výrazně vyšší spolehlivost v okamžiku, kdy většina srážek již spadla na povodí (předstih je pak omezen doběhovou dobou povodí).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Pouze ve vodoměrných profilech, které jsou součástí hydrologického modelu (chybí malá povodí ohrožená přívalovými povodněmi).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3284984"/>
            <a:ext cx="420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PŘEDPOVĚDI  Povodňové výstražné služby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279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35843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Předpovědi přívalových povodní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35844" name="Nadpis 1"/>
          <p:cNvSpPr txBox="1">
            <a:spLocks/>
          </p:cNvSpPr>
          <p:nvPr/>
        </p:nvSpPr>
        <p:spPr bwMode="auto">
          <a:xfrm>
            <a:off x="250825" y="1277938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b="1">
                <a:cs typeface="Arial" charset="0"/>
              </a:rPr>
              <a:t>Přívalové (bleskové) povodně -</a:t>
            </a:r>
            <a:r>
              <a:rPr lang="cs-CZ" altLang="cs-CZ" sz="1600">
                <a:cs typeface="Arial" charset="0"/>
              </a:rPr>
              <a:t> vyvolané lokální přívalovou srážkou na malém až velmi malém povodí.</a:t>
            </a:r>
          </a:p>
        </p:txBody>
      </p:sp>
      <p:sp>
        <p:nvSpPr>
          <p:cNvPr id="35845" name="Nadpis 1"/>
          <p:cNvSpPr txBox="1">
            <a:spLocks/>
          </p:cNvSpPr>
          <p:nvPr/>
        </p:nvSpPr>
        <p:spPr bwMode="auto">
          <a:xfrm>
            <a:off x="323850" y="2070100"/>
            <a:ext cx="82296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Mají malou pravděpodobnost výskytu (většinou více než N50).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Jsou velmi rizikové z hlediska možných ztrát na životech.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Významné škody vznikají z důvodu povrchového odtoku i mimo koryta toku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79512" y="3429000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b="1">
                <a:cs typeface="Arial" charset="0"/>
              </a:rPr>
              <a:t>Přívalové (bleskové) povodně –</a:t>
            </a:r>
            <a:r>
              <a:rPr lang="cs-CZ" altLang="cs-CZ" sz="1600">
                <a:cs typeface="Arial" charset="0"/>
              </a:rPr>
              <a:t> </a:t>
            </a:r>
            <a:r>
              <a:rPr lang="cs-CZ" altLang="cs-CZ">
                <a:cs typeface="Arial" charset="0"/>
              </a:rPr>
              <a:t>předpovědní možnosti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252537" y="4067175"/>
            <a:ext cx="8229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Plnou ochranu není možné je založit na vodoměrném pozorování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>
                <a:cs typeface="Arial" charset="0"/>
              </a:rPr>
              <a:t>Meteorologické předpovědi nejsou a v dohledné době nebudou schopné dostatečně přesně předpovědět přívalovou srážku.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sz="1600" b="1">
                <a:cs typeface="Arial" charset="0"/>
              </a:rPr>
              <a:t>Předpověď přívalové povodně s určitým předstihem je možná pouze na základě pozorování srážek</a:t>
            </a:r>
          </a:p>
        </p:txBody>
      </p:sp>
    </p:spTree>
    <p:extLst>
      <p:ext uri="{BB962C8B-B14F-4D97-AF65-F5344CB8AC3E}">
        <p14:creationId xmlns:p14="http://schemas.microsoft.com/office/powerpoint/2010/main" val="42494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Aktuální srážky veřejně dostupné informace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pic>
        <p:nvPicPr>
          <p:cNvPr id="378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6672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50673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50990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65389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5582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4451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36506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Organizace povodňové ochrany v České republice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9538"/>
            <a:ext cx="4392612" cy="525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520825"/>
            <a:ext cx="4548188" cy="5122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38915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Hlásná a předpovědní povodňová služba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00213"/>
            <a:ext cx="4451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HPPS-FFG srazky 3 h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852738"/>
            <a:ext cx="45227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Předpovědní povodňová služba ČHMÚ</a:t>
            </a:r>
            <a:br>
              <a:rPr lang="cs-CZ" altLang="cs-CZ" sz="2400" b="1" u="sng" smtClean="0">
                <a:latin typeface="Arial" charset="0"/>
                <a:cs typeface="Arial" charset="0"/>
              </a:rPr>
            </a:br>
            <a:r>
              <a:rPr lang="cs-CZ" altLang="cs-CZ" sz="1800" smtClean="0">
                <a:latin typeface="Arial" charset="0"/>
                <a:cs typeface="Arial" charset="0"/>
              </a:rPr>
              <a:t>komunikace s našimi uživateli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6624637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3635375" y="3357563"/>
            <a:ext cx="1223963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3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99792" y="836712"/>
            <a:ext cx="326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Povodeň na Otavě v březnu 2015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267744" y="1916832"/>
            <a:ext cx="436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Jak funguje hydrologická předpovědní služba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134076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aneb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2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509"/>
            <a:ext cx="4427984" cy="33209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04"/>
            <a:ext cx="4679762" cy="32788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54" y="3356992"/>
            <a:ext cx="4116646" cy="35010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00404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611560" y="178778"/>
            <a:ext cx="7335938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291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6</a:t>
            </a:r>
            <a:r>
              <a:rPr lang="cs-CZ" smtClean="0"/>
              <a:t> dní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700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potenciálně nebezpečná situace s velmi malým rizkem překročení 3.SPA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2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63688" y="178778"/>
            <a:ext cx="6183810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291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5</a:t>
            </a:r>
            <a:r>
              <a:rPr lang="cs-CZ" smtClean="0"/>
              <a:t> dní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700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potenciálně nebezpečná situace s velmi malým rizkem překročení 3.SPA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2987824" y="178778"/>
            <a:ext cx="4959674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296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4</a:t>
            </a:r>
            <a:r>
              <a:rPr lang="cs-CZ" smtClean="0"/>
              <a:t> dny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700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potenciálně nebezpečná situace s velmi malým rizkem překročení 3.SPA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6021288"/>
            <a:ext cx="483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kontinuita předpovědí zvyšuje jejich spolehlivost</a:t>
            </a:r>
          </a:p>
        </p:txBody>
      </p:sp>
    </p:spTree>
    <p:extLst>
      <p:ext uri="{BB962C8B-B14F-4D97-AF65-F5344CB8AC3E}">
        <p14:creationId xmlns:p14="http://schemas.microsoft.com/office/powerpoint/2010/main" val="10218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4283968" y="178778"/>
            <a:ext cx="3663530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296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3</a:t>
            </a:r>
            <a:r>
              <a:rPr lang="cs-CZ" smtClean="0"/>
              <a:t> dny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700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potenciálně nebezpečná situace s velmi malým rizkem překročení 3.SPA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6021288"/>
            <a:ext cx="483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kontinuita předpovědí zvyšuje jejich spolehlivost</a:t>
            </a:r>
          </a:p>
        </p:txBody>
      </p:sp>
    </p:spTree>
    <p:extLst>
      <p:ext uri="{BB962C8B-B14F-4D97-AF65-F5344CB8AC3E}">
        <p14:creationId xmlns:p14="http://schemas.microsoft.com/office/powerpoint/2010/main" val="29628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5436096" y="178778"/>
            <a:ext cx="2511402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48 hodin</a:t>
            </a:r>
            <a:r>
              <a:rPr lang="cs-CZ" smtClean="0"/>
              <a:t>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- krátkodobá předpověď  směřuje k překročení SPA – rozhodnutí o vydání výstrahy odloženo na další den</a:t>
            </a:r>
          </a:p>
        </p:txBody>
      </p:sp>
    </p:spTree>
    <p:extLst>
      <p:ext uri="{BB962C8B-B14F-4D97-AF65-F5344CB8AC3E}">
        <p14:creationId xmlns:p14="http://schemas.microsoft.com/office/powerpoint/2010/main" val="26043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6588224" y="178778"/>
            <a:ext cx="1359274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24 hodin</a:t>
            </a:r>
            <a:r>
              <a:rPr lang="cs-CZ" smtClean="0"/>
              <a:t>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576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snížení rizika překročení SPA - výstraha se vydávát nebude</a:t>
            </a:r>
          </a:p>
        </p:txBody>
      </p:sp>
    </p:spTree>
    <p:extLst>
      <p:ext uri="{BB962C8B-B14F-4D97-AF65-F5344CB8AC3E}">
        <p14:creationId xmlns:p14="http://schemas.microsoft.com/office/powerpoint/2010/main" val="19386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Organizace povodňové ochrany v České republice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just" eaLnBrk="1" hangingPunct="1"/>
            <a:r>
              <a:rPr lang="cs-CZ" altLang="cs-CZ" sz="1600" smtClean="0">
                <a:latin typeface="Arial" charset="0"/>
                <a:cs typeface="Arial" charset="0"/>
              </a:rPr>
              <a:t>Řízení ochrany před povodněmi zabezpečují </a:t>
            </a:r>
            <a:r>
              <a:rPr lang="cs-CZ" altLang="cs-CZ" sz="1600" b="1" smtClean="0">
                <a:latin typeface="Arial" charset="0"/>
                <a:cs typeface="Arial" charset="0"/>
              </a:rPr>
              <a:t>povodňové orgány</a:t>
            </a:r>
          </a:p>
          <a:p>
            <a:pPr algn="just" eaLnBrk="1" hangingPunct="1"/>
            <a:r>
              <a:rPr lang="cs-CZ" altLang="cs-CZ" sz="1600" smtClean="0">
                <a:latin typeface="Arial" charset="0"/>
                <a:cs typeface="Arial" charset="0"/>
              </a:rPr>
              <a:t>Zahrnuje</a:t>
            </a:r>
            <a:r>
              <a:rPr lang="en-US" altLang="cs-CZ" sz="1200" smtClean="0"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cs-CZ" altLang="cs-CZ" sz="120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altLang="cs-CZ" sz="120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altLang="cs-CZ" sz="1200" b="1" smtClean="0">
                <a:latin typeface="Arial" charset="0"/>
                <a:cs typeface="Arial" charset="0"/>
                <a:sym typeface="Wingdings" pitchFamily="2" charset="2"/>
              </a:rPr>
              <a:t>přípravu</a:t>
            </a:r>
            <a:r>
              <a:rPr lang="cs-CZ" altLang="cs-CZ" sz="1200" smtClean="0">
                <a:latin typeface="Arial" charset="0"/>
                <a:cs typeface="Arial" charset="0"/>
                <a:sym typeface="Wingdings" pitchFamily="2" charset="2"/>
              </a:rPr>
              <a:t> na povodňové situace</a:t>
            </a:r>
          </a:p>
          <a:p>
            <a:pPr algn="just" eaLnBrk="1" hangingPunct="1">
              <a:buFont typeface="Arial" charset="0"/>
              <a:buNone/>
            </a:pPr>
            <a:r>
              <a:rPr lang="cs-CZ" altLang="cs-CZ" sz="1200" smtClean="0">
                <a:latin typeface="Arial" charset="0"/>
                <a:cs typeface="Arial" charset="0"/>
                <a:sym typeface="Wingdings" pitchFamily="2" charset="2"/>
              </a:rPr>
              <a:t>			</a:t>
            </a:r>
            <a:r>
              <a:rPr lang="en-US" altLang="cs-CZ" sz="120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altLang="cs-CZ" sz="1200" b="1" smtClean="0">
                <a:latin typeface="Arial" charset="0"/>
                <a:cs typeface="Arial" charset="0"/>
                <a:sym typeface="Wingdings" pitchFamily="2" charset="2"/>
              </a:rPr>
              <a:t>řízení</a:t>
            </a:r>
            <a:r>
              <a:rPr lang="cs-CZ" altLang="cs-CZ" sz="120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cs-CZ" altLang="cs-CZ" sz="1200" b="1" smtClean="0">
                <a:latin typeface="Arial" charset="0"/>
                <a:cs typeface="Arial" charset="0"/>
                <a:sym typeface="Wingdings" pitchFamily="2" charset="2"/>
              </a:rPr>
              <a:t>organizaci</a:t>
            </a:r>
            <a:r>
              <a:rPr lang="cs-CZ" altLang="cs-CZ" sz="1200" smtClean="0">
                <a:latin typeface="Arial" charset="0"/>
                <a:cs typeface="Arial" charset="0"/>
                <a:sym typeface="Wingdings" pitchFamily="2" charset="2"/>
              </a:rPr>
              <a:t> a </a:t>
            </a:r>
            <a:r>
              <a:rPr lang="cs-CZ" altLang="cs-CZ" sz="1200" b="1" smtClean="0">
                <a:latin typeface="Arial" charset="0"/>
                <a:cs typeface="Arial" charset="0"/>
                <a:sym typeface="Wingdings" pitchFamily="2" charset="2"/>
              </a:rPr>
              <a:t>kontrolu</a:t>
            </a:r>
            <a:r>
              <a:rPr lang="cs-CZ" altLang="cs-CZ" sz="1200" smtClean="0">
                <a:latin typeface="Arial" charset="0"/>
                <a:cs typeface="Arial" charset="0"/>
                <a:sym typeface="Wingdings" pitchFamily="2" charset="2"/>
              </a:rPr>
              <a:t> činností v průběhu povodně / bezprostředně po povodni</a:t>
            </a:r>
          </a:p>
          <a:p>
            <a:pPr algn="just" eaLnBrk="1" hangingPunct="1">
              <a:buFont typeface="Arial" charset="0"/>
              <a:buNone/>
            </a:pPr>
            <a:r>
              <a:rPr lang="cs-CZ" altLang="cs-CZ" sz="1200" b="1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			</a:t>
            </a:r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cs-CZ" altLang="cs-CZ" sz="1200" b="1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řízení</a:t>
            </a:r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cs-CZ" altLang="cs-CZ" sz="1200" b="1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organizaci</a:t>
            </a:r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a </a:t>
            </a:r>
            <a:r>
              <a:rPr lang="cs-CZ" altLang="cs-CZ" sz="1200" b="1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kontrolu</a:t>
            </a:r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činnosti ostatních účastníků ochrany před povodněmi</a:t>
            </a:r>
          </a:p>
          <a:p>
            <a:pPr algn="just" eaLnBrk="1" hangingPunct="1">
              <a:buFont typeface="Arial" charset="0"/>
              <a:buNone/>
            </a:pPr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			</a:t>
            </a:r>
            <a:endParaRPr lang="cs-CZ" altLang="cs-CZ" sz="12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cs-CZ" altLang="cs-CZ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Povodňové orgány se při své činnosti řídí </a:t>
            </a:r>
            <a:r>
              <a:rPr lang="cs-CZ" altLang="cs-CZ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povodňovými plány</a:t>
            </a:r>
          </a:p>
          <a:p>
            <a:pPr algn="just" eaLnBrk="1" hangingPunct="1">
              <a:buFont typeface="Arial" charset="0"/>
              <a:buNone/>
            </a:pPr>
            <a:endParaRPr lang="cs-CZ" altLang="cs-CZ" sz="16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cs-CZ" altLang="cs-CZ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Postavení a činnost povodňových orgánů ve dvou časových úrovních:</a:t>
            </a:r>
            <a:endParaRPr lang="cs-CZ" altLang="cs-CZ" sz="16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cs-CZ" altLang="cs-CZ" sz="1400" smtClean="0">
                <a:latin typeface="Arial" charset="0"/>
                <a:cs typeface="Arial" charset="0"/>
                <a:sym typeface="Symbol" pitchFamily="18" charset="2"/>
              </a:rPr>
              <a:t>	- Mimo povodeň jsou povodňovými orgány:</a:t>
            </a:r>
            <a:r>
              <a:rPr lang="cs-CZ" altLang="cs-CZ" sz="1600" b="1" smtClean="0">
                <a:solidFill>
                  <a:srgbClr val="CC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cs-CZ" altLang="cs-CZ" sz="1200" smtClean="0">
                <a:latin typeface="Arial" charset="0"/>
                <a:cs typeface="Arial" charset="0"/>
                <a:sym typeface="Symbol" pitchFamily="18" charset="2"/>
              </a:rPr>
              <a:t>orgány obcí, obecní úřady obcí s rozšířenou působností, krajské úřady, MŽP</a:t>
            </a:r>
            <a:r>
              <a:rPr lang="en-US" altLang="cs-CZ" sz="1200" smtClean="0">
                <a:latin typeface="Arial" charset="0"/>
                <a:cs typeface="Arial" charset="0"/>
                <a:sym typeface="Symbol" pitchFamily="18" charset="2"/>
              </a:rPr>
              <a:t>;</a:t>
            </a:r>
            <a:r>
              <a:rPr lang="cs-CZ" altLang="cs-CZ" sz="1200" smtClean="0">
                <a:latin typeface="Arial" charset="0"/>
                <a:cs typeface="Arial" charset="0"/>
                <a:sym typeface="Symbol" pitchFamily="18" charset="2"/>
              </a:rPr>
              <a:t> zabezpečení přípravy záchranných prací přísluší Ministerstvu vnitra</a:t>
            </a:r>
            <a:endParaRPr lang="en-US" altLang="cs-CZ" sz="1200" smtClean="0">
              <a:latin typeface="Arial" charset="0"/>
              <a:cs typeface="Arial" charset="0"/>
              <a:sym typeface="Symbol" pitchFamily="18" charset="2"/>
            </a:endParaRPr>
          </a:p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cs-CZ" altLang="cs-CZ" sz="1400" smtClean="0">
                <a:latin typeface="Arial" charset="0"/>
                <a:cs typeface="Arial" charset="0"/>
                <a:sym typeface="Symbol" pitchFamily="18" charset="2"/>
              </a:rPr>
              <a:t>- </a:t>
            </a:r>
            <a:r>
              <a:rPr lang="en-US" altLang="cs-CZ" sz="1400" smtClean="0">
                <a:latin typeface="Arial" charset="0"/>
                <a:cs typeface="Arial" charset="0"/>
                <a:sym typeface="Symbol" pitchFamily="18" charset="2"/>
              </a:rPr>
              <a:t>P</a:t>
            </a:r>
            <a:r>
              <a:rPr lang="cs-CZ" altLang="cs-CZ" sz="1400" smtClean="0">
                <a:latin typeface="Arial" charset="0"/>
                <a:cs typeface="Arial" charset="0"/>
                <a:sym typeface="Symbol" pitchFamily="18" charset="2"/>
              </a:rPr>
              <a:t>o dobu povodně jsou povodňovými orgány: </a:t>
            </a:r>
            <a:r>
              <a:rPr lang="cs-CZ" altLang="cs-CZ" sz="1200" smtClean="0">
                <a:latin typeface="Arial" charset="0"/>
                <a:cs typeface="Arial" charset="0"/>
                <a:sym typeface="Symbol" pitchFamily="18" charset="2"/>
              </a:rPr>
              <a:t>povodňové komise obcí, povodňové komise obcí s rozšířenou působností, povodňové komise krajů, Ústřední povodňová komise</a:t>
            </a:r>
          </a:p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cs-CZ" altLang="cs-CZ" sz="1400" smtClean="0">
                <a:latin typeface="Arial" charset="0"/>
                <a:cs typeface="Arial" charset="0"/>
                <a:sym typeface="Symbol" pitchFamily="18" charset="2"/>
              </a:rPr>
              <a:t> - Ostatní účastníci povodňové ochrany jsou zejména: </a:t>
            </a:r>
            <a:r>
              <a:rPr lang="cs-CZ" altLang="cs-CZ" sz="1200" smtClean="0">
                <a:latin typeface="Arial" charset="0"/>
                <a:cs typeface="Arial" charset="0"/>
                <a:sym typeface="Symbol" pitchFamily="18" charset="2"/>
              </a:rPr>
              <a:t>pracoviště předpovědní povodňové služby ČHMÚ, správci povodí (s.p. Povodí), správci vodních toků, vlastníci nebo správci vodních děl, vlastníci pozemků a staveb, které se nacházejí v záplavovém území nebo zhoršují průběh povodně, složky integrovaného záchranného systému (IZS)</a:t>
            </a:r>
          </a:p>
          <a:p>
            <a:pPr algn="just" eaLnBrk="1" hangingPunct="1">
              <a:buFont typeface="Arial" charset="0"/>
              <a:buNone/>
            </a:pPr>
            <a:endParaRPr lang="cs-CZ" altLang="cs-CZ" sz="1200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5153025" y="4714875"/>
            <a:ext cx="3455988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7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7236296" y="178778"/>
            <a:ext cx="711202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12 hodin</a:t>
            </a:r>
            <a:r>
              <a:rPr lang="cs-CZ" smtClean="0"/>
              <a:t>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801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opětovné zvýšení rizika překročení SPA – dosažení kritérií pro vydání žluté výstrahy</a:t>
            </a:r>
          </a:p>
          <a:p>
            <a:endParaRPr lang="cs-CZ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539553" y="60212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- výstraha se ovšem nevydala – (velká spolehlivost prognózy srážek a teplot vzduchu </a:t>
            </a:r>
            <a:r>
              <a:rPr lang="cs-CZ" smtClean="0">
                <a:latin typeface="Calibri"/>
              </a:rPr>
              <a:t>→ </a:t>
            </a:r>
            <a:r>
              <a:rPr lang="cs-CZ" smtClean="0"/>
              <a:t>malá riziko dosažení 3.SPA )</a:t>
            </a:r>
          </a:p>
        </p:txBody>
      </p:sp>
    </p:spTree>
    <p:extLst>
      <p:ext uri="{BB962C8B-B14F-4D97-AF65-F5344CB8AC3E}">
        <p14:creationId xmlns:p14="http://schemas.microsoft.com/office/powerpoint/2010/main" val="2824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7668344" y="178778"/>
            <a:ext cx="279154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6 hodin</a:t>
            </a:r>
            <a:r>
              <a:rPr lang="cs-CZ" smtClean="0"/>
              <a:t>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767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- zřetelné riziko dosažení stavu ohrožení – kritérium pro vydání červené výstrahy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3" y="60212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výstraha se i přesto nevydala – (pouze 1 profil, velmi mírné překročení 3.SPA , velká spolehlivost předpovědi, noční hodin)</a:t>
            </a:r>
          </a:p>
        </p:txBody>
      </p:sp>
    </p:spTree>
    <p:extLst>
      <p:ext uri="{BB962C8B-B14F-4D97-AF65-F5344CB8AC3E}">
        <p14:creationId xmlns:p14="http://schemas.microsoft.com/office/powerpoint/2010/main" val="31383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24.3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5656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25.3.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26.3.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23928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27.3.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28.3.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72200" y="476672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29.3.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47667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chemeClr val="tx1"/>
                </a:solidFill>
              </a:rPr>
              <a:t>30.3.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1196752"/>
            <a:ext cx="7848872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7812360" y="178778"/>
            <a:ext cx="135138" cy="288032"/>
            <a:chOff x="530674" y="116632"/>
            <a:chExt cx="7416824" cy="288032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39552" y="116632"/>
              <a:ext cx="0" cy="28803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30674" y="125510"/>
              <a:ext cx="74168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67544" y="764704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předstih </a:t>
            </a:r>
            <a:r>
              <a:rPr lang="cs-CZ" b="1" smtClean="0"/>
              <a:t>0 hodin</a:t>
            </a:r>
            <a:r>
              <a:rPr lang="cs-CZ" smtClean="0"/>
              <a:t> před kulminací</a:t>
            </a:r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39552" y="57332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- do statistiky ČHMÚ se tato povodeň zařadí do kategorie MISS (MINUTÍ) tedy chybějící výstraha</a:t>
            </a:r>
          </a:p>
        </p:txBody>
      </p:sp>
    </p:spTree>
    <p:extLst>
      <p:ext uri="{BB962C8B-B14F-4D97-AF65-F5344CB8AC3E}">
        <p14:creationId xmlns:p14="http://schemas.microsoft.com/office/powerpoint/2010/main" val="9769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Hlásná povodňová služba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Informace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pro povodňové orgány pro varování obyvatelstva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Informace potřebné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k vyhodnocování povodňové situace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Informace potřebné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k řízení opatření na ochranu před povodněmi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cs-CZ" sz="13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rganizují ji povodňové orgány a podílejí se ostatní účastníci ochrany před povodněmi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k jejímu zabezpečení organizují povodňové orgány obcí v případě potřeby hlídkovou službu</a:t>
            </a:r>
          </a:p>
          <a:p>
            <a:pPr lvl="1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Systém je decentralizovaný,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řídí se povodňovými plány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každý povodňový orgán organizuje hlásnou službu ve svém územním obvodu tak, aby měl k dispozici informace potřebné pro svoji činnost za povodní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předávání informací ostatním účastníkům ochrany před povodněmi</a:t>
            </a:r>
          </a:p>
          <a:p>
            <a:pPr lvl="1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lvl="1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Podrobnosti upravuje MP MŽP k zabezpečení hlásné a předpovědní povodňové služby</a:t>
            </a:r>
          </a:p>
          <a:p>
            <a:pPr marL="0" lvl="1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ČHMÚ a podniky Povodí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s.p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. zajišťují provoz vodoměrných stanic kategorií A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B</a:t>
            </a:r>
          </a:p>
          <a:p>
            <a:pPr marL="0" lvl="1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755576" y="2708920"/>
            <a:ext cx="676875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Hlásné profily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latin typeface="Arial" charset="0"/>
                <a:cs typeface="Arial" charset="0"/>
              </a:rPr>
              <a:t>Kategorie A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základní hlásné profily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zřizuje a provozuje je stát prostřednictvím ČHMÚ nebo s.p. Povodí</a:t>
            </a:r>
          </a:p>
          <a:p>
            <a:pPr lvl="1" algn="just" eaLnBrk="1" hangingPunct="1">
              <a:buFont typeface="Arial" charset="0"/>
              <a:buNone/>
            </a:pPr>
            <a:endParaRPr lang="cs-CZ" altLang="cs-CZ" sz="12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latin typeface="Arial" charset="0"/>
                <a:cs typeface="Arial" charset="0"/>
              </a:rPr>
              <a:t>Kategorie B 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doplňkové hlásné profily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zřizované krajskými úřady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většinu provozuje po dohodě ČHMÚ nebo s.p. Povodí</a:t>
            </a:r>
          </a:p>
          <a:p>
            <a:pPr lvl="1" algn="just" eaLnBrk="1" hangingPunct="1"/>
            <a:r>
              <a:rPr lang="cs-CZ" altLang="cs-CZ" sz="1200" smtClean="0">
                <a:latin typeface="Arial" charset="0"/>
                <a:cs typeface="Arial" charset="0"/>
              </a:rPr>
              <a:t>ostatní provozují místně příslušné obce</a:t>
            </a:r>
          </a:p>
          <a:p>
            <a:pPr lvl="1" algn="just" eaLnBrk="1" hangingPunct="1">
              <a:buFont typeface="Arial" charset="0"/>
              <a:buNone/>
            </a:pPr>
            <a:endParaRPr lang="cs-CZ" altLang="cs-CZ" sz="12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cs-CZ" altLang="cs-CZ" sz="1600" b="1" smtClean="0">
                <a:latin typeface="Arial" charset="0"/>
                <a:cs typeface="Arial" charset="0"/>
              </a:rPr>
              <a:t>Kategorie C </a:t>
            </a:r>
          </a:p>
          <a:p>
            <a:pPr lvl="1" algn="just" eaLnBrk="1" hangingPunct="1"/>
            <a:r>
              <a:rPr lang="cs-CZ" altLang="cs-CZ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cs-CZ" altLang="cs-CZ" sz="1200" smtClean="0">
                <a:latin typeface="Arial" charset="0"/>
                <a:cs typeface="Arial" charset="0"/>
              </a:rPr>
              <a:t>omocné hlásné profily, provozované účelově obcemi nebo vlastníky ohrožených nemovitostí</a:t>
            </a:r>
          </a:p>
          <a:p>
            <a:pPr algn="just" eaLnBrk="1" hangingPunct="1"/>
            <a:endParaRPr lang="cs-CZ" altLang="cs-CZ" sz="160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altLang="cs-CZ" sz="1200" smtClean="0">
              <a:latin typeface="Arial" charset="0"/>
              <a:cs typeface="Arial" charset="0"/>
              <a:sym typeface="Symbol" pitchFamily="18" charset="2"/>
            </a:endParaRPr>
          </a:p>
        </p:txBody>
      </p:sp>
      <p:pic>
        <p:nvPicPr>
          <p:cNvPr id="16388" name="Obrázek 14" descr="Fiedl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725988"/>
            <a:ext cx="14049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725988"/>
            <a:ext cx="9747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724400"/>
            <a:ext cx="14049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724400"/>
            <a:ext cx="14049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C:\Documents and Settings\ondra\Dokumenty\Zaloha_WD_320GB\Skola\diplomka\fotky\pristroje\Limnigraf+No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724400"/>
            <a:ext cx="14049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C:\Documents and Settings\ondra\Dokumenty\Zaloha_WD_320GB\Skola\diplomka\fotky\pristroje\Vodoč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724400"/>
            <a:ext cx="14049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6179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30801" cy="51523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Hlásné profily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18435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Hlásná povodňová služba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grpSp>
        <p:nvGrpSpPr>
          <p:cNvPr id="18436" name="Group 21"/>
          <p:cNvGrpSpPr>
            <a:grpSpLocks/>
          </p:cNvGrpSpPr>
          <p:nvPr/>
        </p:nvGrpSpPr>
        <p:grpSpPr bwMode="auto">
          <a:xfrm>
            <a:off x="976313" y="2849563"/>
            <a:ext cx="949325" cy="1389062"/>
            <a:chOff x="476" y="1648"/>
            <a:chExt cx="598" cy="875"/>
          </a:xfrm>
        </p:grpSpPr>
        <p:sp>
          <p:nvSpPr>
            <p:cNvPr id="18449" name="Rectangle 14"/>
            <p:cNvSpPr>
              <a:spLocks noChangeArrowheads="1"/>
            </p:cNvSpPr>
            <p:nvPr/>
          </p:nvSpPr>
          <p:spPr bwMode="auto">
            <a:xfrm>
              <a:off x="521" y="2115"/>
              <a:ext cx="227" cy="40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8450" name="Rectangle 15"/>
            <p:cNvSpPr>
              <a:spLocks noChangeArrowheads="1"/>
            </p:cNvSpPr>
            <p:nvPr/>
          </p:nvSpPr>
          <p:spPr bwMode="auto">
            <a:xfrm>
              <a:off x="476" y="2069"/>
              <a:ext cx="317" cy="4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8451" name="AutoShape 16"/>
            <p:cNvSpPr>
              <a:spLocks noChangeArrowheads="1"/>
            </p:cNvSpPr>
            <p:nvPr/>
          </p:nvSpPr>
          <p:spPr bwMode="auto">
            <a:xfrm>
              <a:off x="567" y="1888"/>
              <a:ext cx="45" cy="181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8452" name="Freeform 17"/>
            <p:cNvSpPr>
              <a:spLocks/>
            </p:cNvSpPr>
            <p:nvPr/>
          </p:nvSpPr>
          <p:spPr bwMode="auto">
            <a:xfrm rot="1768553">
              <a:off x="594" y="1797"/>
              <a:ext cx="136" cy="106"/>
            </a:xfrm>
            <a:custGeom>
              <a:avLst/>
              <a:gdLst>
                <a:gd name="T0" fmla="*/ 0 w 136"/>
                <a:gd name="T1" fmla="*/ 0 h 106"/>
                <a:gd name="T2" fmla="*/ 45 w 136"/>
                <a:gd name="T3" fmla="*/ 91 h 106"/>
                <a:gd name="T4" fmla="*/ 136 w 136"/>
                <a:gd name="T5" fmla="*/ 91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06">
                  <a:moveTo>
                    <a:pt x="0" y="0"/>
                  </a:moveTo>
                  <a:cubicBezTo>
                    <a:pt x="11" y="38"/>
                    <a:pt x="22" y="76"/>
                    <a:pt x="45" y="91"/>
                  </a:cubicBezTo>
                  <a:cubicBezTo>
                    <a:pt x="68" y="106"/>
                    <a:pt x="102" y="98"/>
                    <a:pt x="136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3" name="Freeform 18"/>
            <p:cNvSpPr>
              <a:spLocks/>
            </p:cNvSpPr>
            <p:nvPr/>
          </p:nvSpPr>
          <p:spPr bwMode="auto">
            <a:xfrm rot="1768553">
              <a:off x="643" y="1731"/>
              <a:ext cx="245" cy="151"/>
            </a:xfrm>
            <a:custGeom>
              <a:avLst/>
              <a:gdLst>
                <a:gd name="T0" fmla="*/ 0 w 136"/>
                <a:gd name="T1" fmla="*/ 0 h 106"/>
                <a:gd name="T2" fmla="*/ 263 w 136"/>
                <a:gd name="T3" fmla="*/ 264 h 106"/>
                <a:gd name="T4" fmla="*/ 794 w 136"/>
                <a:gd name="T5" fmla="*/ 264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06">
                  <a:moveTo>
                    <a:pt x="0" y="0"/>
                  </a:moveTo>
                  <a:cubicBezTo>
                    <a:pt x="11" y="38"/>
                    <a:pt x="22" y="76"/>
                    <a:pt x="45" y="91"/>
                  </a:cubicBezTo>
                  <a:cubicBezTo>
                    <a:pt x="68" y="106"/>
                    <a:pt x="102" y="98"/>
                    <a:pt x="136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4" name="Freeform 19"/>
            <p:cNvSpPr>
              <a:spLocks/>
            </p:cNvSpPr>
            <p:nvPr/>
          </p:nvSpPr>
          <p:spPr bwMode="auto">
            <a:xfrm rot="1768553">
              <a:off x="697" y="1648"/>
              <a:ext cx="377" cy="221"/>
            </a:xfrm>
            <a:custGeom>
              <a:avLst/>
              <a:gdLst>
                <a:gd name="T0" fmla="*/ 0 w 136"/>
                <a:gd name="T1" fmla="*/ 0 h 106"/>
                <a:gd name="T2" fmla="*/ 962 w 136"/>
                <a:gd name="T3" fmla="*/ 826 h 106"/>
                <a:gd name="T4" fmla="*/ 2897 w 136"/>
                <a:gd name="T5" fmla="*/ 826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06">
                  <a:moveTo>
                    <a:pt x="0" y="0"/>
                  </a:moveTo>
                  <a:cubicBezTo>
                    <a:pt x="11" y="38"/>
                    <a:pt x="22" y="76"/>
                    <a:pt x="45" y="91"/>
                  </a:cubicBezTo>
                  <a:cubicBezTo>
                    <a:pt x="68" y="106"/>
                    <a:pt x="102" y="98"/>
                    <a:pt x="136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5" name="Rectangle 20"/>
            <p:cNvSpPr>
              <a:spLocks noChangeArrowheads="1"/>
            </p:cNvSpPr>
            <p:nvPr/>
          </p:nvSpPr>
          <p:spPr bwMode="auto">
            <a:xfrm>
              <a:off x="612" y="2205"/>
              <a:ext cx="45" cy="91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pic>
        <p:nvPicPr>
          <p:cNvPr id="18437" name="Picture 22" descr="MC90043484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849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3" descr="MC90030358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992438"/>
            <a:ext cx="180816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4"/>
          <p:cNvSpPr>
            <a:spLocks noChangeArrowheads="1"/>
          </p:cNvSpPr>
          <p:nvPr/>
        </p:nvSpPr>
        <p:spPr bwMode="auto">
          <a:xfrm>
            <a:off x="3208338" y="5368925"/>
            <a:ext cx="2519362" cy="10080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Tahoma" pitchFamily="34" charset="0"/>
              </a:rPr>
              <a:t>Sběrná datová centra:</a:t>
            </a:r>
          </a:p>
          <a:p>
            <a:pPr eaLnBrk="1" hangingPunct="1"/>
            <a:r>
              <a:rPr lang="cs-CZ" altLang="cs-CZ" b="1">
                <a:latin typeface="Tahoma" pitchFamily="34" charset="0"/>
              </a:rPr>
              <a:t>Pobočky ČHMÚ</a:t>
            </a:r>
          </a:p>
          <a:p>
            <a:pPr eaLnBrk="1" hangingPunct="1"/>
            <a:r>
              <a:rPr lang="cs-CZ" altLang="cs-CZ" b="1">
                <a:latin typeface="Tahoma" pitchFamily="34" charset="0"/>
              </a:rPr>
              <a:t>Povodí Vltavy s.p.</a:t>
            </a: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6858000" y="3306763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chemeClr val="bg1"/>
                </a:solidFill>
              </a:rPr>
              <a:t>WEB</a:t>
            </a:r>
          </a:p>
        </p:txBody>
      </p:sp>
      <p:sp>
        <p:nvSpPr>
          <p:cNvPr id="18441" name="Text Box 28"/>
          <p:cNvSpPr txBox="1">
            <a:spLocks noChangeArrowheads="1"/>
          </p:cNvSpPr>
          <p:nvPr/>
        </p:nvSpPr>
        <p:spPr bwMode="auto">
          <a:xfrm>
            <a:off x="2038350" y="344328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Tahoma" pitchFamily="34" charset="0"/>
              </a:rPr>
              <a:t>GPRS</a:t>
            </a:r>
          </a:p>
        </p:txBody>
      </p:sp>
      <p:sp>
        <p:nvSpPr>
          <p:cNvPr id="18442" name="Text Box 29"/>
          <p:cNvSpPr txBox="1">
            <a:spLocks noChangeArrowheads="1"/>
          </p:cNvSpPr>
          <p:nvPr/>
        </p:nvSpPr>
        <p:spPr bwMode="auto">
          <a:xfrm>
            <a:off x="5151438" y="3352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Tahoma" pitchFamily="34" charset="0"/>
              </a:rPr>
              <a:t>Internet</a:t>
            </a:r>
          </a:p>
        </p:txBody>
      </p:sp>
      <p:sp>
        <p:nvSpPr>
          <p:cNvPr id="18443" name="Line 31"/>
          <p:cNvSpPr>
            <a:spLocks noChangeShapeType="1"/>
          </p:cNvSpPr>
          <p:nvPr/>
        </p:nvSpPr>
        <p:spPr bwMode="auto">
          <a:xfrm>
            <a:off x="1550988" y="4360863"/>
            <a:ext cx="1584325" cy="1223962"/>
          </a:xfrm>
          <a:prstGeom prst="line">
            <a:avLst/>
          </a:prstGeom>
          <a:noFill/>
          <a:ln w="1079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4" name="Line 32"/>
          <p:cNvSpPr>
            <a:spLocks noChangeShapeType="1"/>
          </p:cNvSpPr>
          <p:nvPr/>
        </p:nvSpPr>
        <p:spPr bwMode="auto">
          <a:xfrm>
            <a:off x="1550988" y="3857625"/>
            <a:ext cx="2017712" cy="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5" name="Line 33"/>
          <p:cNvSpPr>
            <a:spLocks noChangeShapeType="1"/>
          </p:cNvSpPr>
          <p:nvPr/>
        </p:nvSpPr>
        <p:spPr bwMode="auto">
          <a:xfrm>
            <a:off x="5008563" y="3784600"/>
            <a:ext cx="1727200" cy="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6" name="Line 34"/>
          <p:cNvSpPr>
            <a:spLocks noChangeShapeType="1"/>
          </p:cNvSpPr>
          <p:nvPr/>
        </p:nvSpPr>
        <p:spPr bwMode="auto">
          <a:xfrm flipV="1">
            <a:off x="5872163" y="4357688"/>
            <a:ext cx="1439862" cy="1296987"/>
          </a:xfrm>
          <a:prstGeom prst="line">
            <a:avLst/>
          </a:prstGeom>
          <a:noFill/>
          <a:ln w="1079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7" name="Text Box 28"/>
          <p:cNvSpPr txBox="1">
            <a:spLocks noChangeArrowheads="1"/>
          </p:cNvSpPr>
          <p:nvPr/>
        </p:nvSpPr>
        <p:spPr bwMode="auto">
          <a:xfrm rot="2285527">
            <a:off x="2081213" y="4603750"/>
            <a:ext cx="6461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Tahoma" pitchFamily="34" charset="0"/>
              </a:rPr>
              <a:t>GS</a:t>
            </a:r>
            <a:r>
              <a:rPr lang="en-US" altLang="cs-CZ">
                <a:latin typeface="Tahoma" pitchFamily="34" charset="0"/>
              </a:rPr>
              <a:t>M</a:t>
            </a:r>
            <a:endParaRPr lang="cs-CZ" altLang="cs-CZ">
              <a:latin typeface="Tahoma" pitchFamily="34" charset="0"/>
            </a:endParaRPr>
          </a:p>
        </p:txBody>
      </p:sp>
      <p:sp>
        <p:nvSpPr>
          <p:cNvPr id="18448" name="Obdélník 1"/>
          <p:cNvSpPr>
            <a:spLocks noChangeArrowheads="1"/>
          </p:cNvSpPr>
          <p:nvPr/>
        </p:nvSpPr>
        <p:spPr bwMode="auto">
          <a:xfrm>
            <a:off x="638175" y="1174750"/>
            <a:ext cx="78946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cs-CZ" altLang="cs-CZ">
                <a:cs typeface="Arial" charset="0"/>
                <a:sym typeface="Wingdings" pitchFamily="2" charset="2"/>
              </a:rPr>
              <a:t></a:t>
            </a:r>
            <a:r>
              <a:rPr lang="cs-CZ" altLang="cs-CZ">
                <a:cs typeface="Arial" charset="0"/>
              </a:rPr>
              <a:t> měření dat jednou ze 10 minut – aktualizace na internetu jednou za 30 minut až 1 hodinu</a:t>
            </a:r>
          </a:p>
          <a:p>
            <a:pPr algn="just" eaLnBrk="1" hangingPunct="1"/>
            <a:r>
              <a:rPr lang="cs-CZ" altLang="cs-CZ">
                <a:cs typeface="Arial" charset="0"/>
                <a:sym typeface="Wingdings" pitchFamily="2" charset="2"/>
              </a:rPr>
              <a:t> </a:t>
            </a:r>
            <a:r>
              <a:rPr lang="cs-CZ" altLang="cs-CZ">
                <a:cs typeface="Arial" charset="0"/>
              </a:rPr>
              <a:t>varovné SMS</a:t>
            </a:r>
          </a:p>
          <a:p>
            <a:pPr algn="just" eaLnBrk="1" hangingPunct="1"/>
            <a:r>
              <a:rPr lang="cs-CZ" altLang="cs-CZ">
                <a:cs typeface="Arial" charset="0"/>
                <a:sym typeface="Wingdings" pitchFamily="2" charset="2"/>
              </a:rPr>
              <a:t> </a:t>
            </a:r>
            <a:r>
              <a:rPr lang="cs-CZ" altLang="cs-CZ">
                <a:cs typeface="Arial" charset="0"/>
              </a:rPr>
              <a:t>nezávislost na zdroji elektrické sít</a:t>
            </a:r>
          </a:p>
          <a:p>
            <a:pPr algn="just" eaLnBrk="1" hangingPunct="1"/>
            <a:r>
              <a:rPr lang="cs-CZ" altLang="cs-CZ">
                <a:cs typeface="Arial" charset="0"/>
                <a:sym typeface="Wingdings" pitchFamily="2" charset="2"/>
              </a:rPr>
              <a:t> </a:t>
            </a:r>
            <a:r>
              <a:rPr lang="cs-CZ" altLang="cs-CZ">
                <a:cs typeface="Arial" charset="0"/>
              </a:rPr>
              <a:t>závislost na síti mobilních operátorů</a:t>
            </a:r>
          </a:p>
        </p:txBody>
      </p:sp>
    </p:spTree>
    <p:extLst>
      <p:ext uri="{BB962C8B-B14F-4D97-AF65-F5344CB8AC3E}">
        <p14:creationId xmlns:p14="http://schemas.microsoft.com/office/powerpoint/2010/main" val="773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 err="1">
                <a:solidFill>
                  <a:schemeClr val="bg1"/>
                </a:solidFill>
              </a:rPr>
              <a:t>Hydroprognózní</a:t>
            </a:r>
            <a:r>
              <a:rPr lang="cs-CZ" sz="1200" dirty="0">
                <a:solidFill>
                  <a:schemeClr val="bg1"/>
                </a:solidFill>
              </a:rPr>
              <a:t> služba ČHMÚ, Antala Staška 32, České Budějovice       			tel: 386 460 383 / hydro.okcb@chmi.cz   </a:t>
            </a:r>
          </a:p>
        </p:txBody>
      </p:sp>
      <p:sp>
        <p:nvSpPr>
          <p:cNvPr id="20483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cs-CZ" altLang="cs-CZ" sz="2400" b="1" u="sng" smtClean="0">
                <a:latin typeface="Arial" charset="0"/>
                <a:cs typeface="Arial" charset="0"/>
              </a:rPr>
              <a:t>Hlásné profily</a:t>
            </a:r>
            <a:endParaRPr lang="cs-CZ" altLang="cs-CZ" sz="2400" smtClean="0">
              <a:latin typeface="Arial" charset="0"/>
              <a:cs typeface="Arial" charset="0"/>
            </a:endParaRPr>
          </a:p>
        </p:txBody>
      </p:sp>
      <p:pic>
        <p:nvPicPr>
          <p:cNvPr id="2048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333500"/>
            <a:ext cx="9142412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165850"/>
            <a:ext cx="9144000" cy="368300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2123</Words>
  <Application>Microsoft Office PowerPoint</Application>
  <PresentationFormat>Předvádění na obrazovce (4:3)</PresentationFormat>
  <Paragraphs>436</Paragraphs>
  <Slides>42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Prezentace aplikace PowerPoint</vt:lpstr>
      <vt:lpstr>Právní předpisy ochrany před povodněmi</vt:lpstr>
      <vt:lpstr>Organizace povodňové ochrany v České republice</vt:lpstr>
      <vt:lpstr>Organizace povodňové ochrany v České republice</vt:lpstr>
      <vt:lpstr>Hlásná povodňová služba</vt:lpstr>
      <vt:lpstr>Hlásné profily</vt:lpstr>
      <vt:lpstr>Hlásné profily</vt:lpstr>
      <vt:lpstr>Hlásná povodňová služba</vt:lpstr>
      <vt:lpstr>Hlásné profily</vt:lpstr>
      <vt:lpstr>Hlásné profily</vt:lpstr>
      <vt:lpstr>Hlásná povodňová služba</vt:lpstr>
      <vt:lpstr>Stupně povodňové aktivity (SPA)</vt:lpstr>
      <vt:lpstr>Stupně povodňové aktivity (SPA)</vt:lpstr>
      <vt:lpstr>Předpovědní povodňová služba</vt:lpstr>
      <vt:lpstr>Systém Integrované Výstražné Služby </vt:lpstr>
      <vt:lpstr>Prezentace aplikace PowerPoint</vt:lpstr>
      <vt:lpstr>Prezentace aplikace PowerPoint</vt:lpstr>
      <vt:lpstr>Systém Integrované Výstražné Služby </vt:lpstr>
      <vt:lpstr>Prezentace aplikace PowerPoint</vt:lpstr>
      <vt:lpstr>Informace HPPS ČHMÚ pro povodňové orgány</vt:lpstr>
      <vt:lpstr>Hydrologické předpovědi</vt:lpstr>
      <vt:lpstr>Hydrologické předpovědi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Předpovědi přívalových povodní</vt:lpstr>
      <vt:lpstr>Aktuální srážky veřejně dostupné informace</vt:lpstr>
      <vt:lpstr>Hlásná a předpovědní povodňová služba</vt:lpstr>
      <vt:lpstr>Předpovědní povodňová služba ČHMÚ komunikace s našimi uživateli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tvlasak</dc:creator>
  <cp:lastModifiedBy>tvlasak</cp:lastModifiedBy>
  <cp:revision>15</cp:revision>
  <dcterms:created xsi:type="dcterms:W3CDTF">2015-04-23T11:42:37Z</dcterms:created>
  <dcterms:modified xsi:type="dcterms:W3CDTF">2015-05-04T12:54:57Z</dcterms:modified>
</cp:coreProperties>
</file>