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79" r:id="rId3"/>
    <p:sldId id="378" r:id="rId4"/>
    <p:sldId id="377" r:id="rId5"/>
    <p:sldId id="380" r:id="rId6"/>
    <p:sldId id="376" r:id="rId7"/>
    <p:sldId id="399" r:id="rId8"/>
    <p:sldId id="313" r:id="rId9"/>
    <p:sldId id="382" r:id="rId10"/>
    <p:sldId id="383" r:id="rId11"/>
    <p:sldId id="389" r:id="rId12"/>
    <p:sldId id="388" r:id="rId13"/>
    <p:sldId id="384" r:id="rId14"/>
    <p:sldId id="386" r:id="rId15"/>
    <p:sldId id="404" r:id="rId16"/>
    <p:sldId id="385" r:id="rId17"/>
    <p:sldId id="390" r:id="rId18"/>
    <p:sldId id="400" r:id="rId19"/>
    <p:sldId id="387" r:id="rId20"/>
    <p:sldId id="391" r:id="rId21"/>
    <p:sldId id="392" r:id="rId22"/>
    <p:sldId id="402" r:id="rId23"/>
    <p:sldId id="393" r:id="rId24"/>
    <p:sldId id="403" r:id="rId25"/>
    <p:sldId id="394" r:id="rId26"/>
    <p:sldId id="405" r:id="rId27"/>
    <p:sldId id="406" r:id="rId28"/>
    <p:sldId id="401" r:id="rId29"/>
    <p:sldId id="395" r:id="rId30"/>
    <p:sldId id="396" r:id="rId31"/>
    <p:sldId id="373" r:id="rId3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vlasak" initials="t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D"/>
    <a:srgbClr val="FFFFE5"/>
    <a:srgbClr val="FF9933"/>
    <a:srgbClr val="33CC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60"/>
  </p:normalViewPr>
  <p:slideViewPr>
    <p:cSldViewPr>
      <p:cViewPr>
        <p:scale>
          <a:sx n="110" d="100"/>
          <a:sy n="110" d="100"/>
        </p:scale>
        <p:origin x="-156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Vlastni\Prezentace_PowerPoint\konference%20&#268;SVH%20z&#225;&#345;&#237;%202014\grafy%20do%20prezentace%20konference%20&#268;SVH%20z&#225;&#345;&#237;%20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dirty="0"/>
              <a:t>Povodňové škody v ČR</a:t>
            </a:r>
            <a:r>
              <a:rPr lang="en-US" dirty="0"/>
              <a:t> [mld. Kč]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3275858420819499E-2"/>
          <c:y val="0.1076510938461636"/>
          <c:w val="0.8700178343091729"/>
          <c:h val="0.7908701279749252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'Škody v ČR'!$B$1</c:f>
              <c:strCache>
                <c:ptCount val="1"/>
                <c:pt idx="0">
                  <c:v>Celkové škody [mld. Kč]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effectLst>
              <a:glow rad="63500">
                <a:schemeClr val="accent2">
                  <a:satMod val="175000"/>
                  <a:alpha val="40000"/>
                </a:schemeClr>
              </a:glow>
              <a:outerShdw sx="1000" sy="1000" algn="ctr" rotWithShape="0">
                <a:srgbClr val="000000"/>
              </a:outerShdw>
              <a:softEdge rad="12700"/>
            </a:effectLst>
          </c:spPr>
          <c:invertIfNegative val="0"/>
          <c:cat>
            <c:numRef>
              <c:f>'Škody v ČR'!$A$2:$A$10</c:f>
              <c:numCache>
                <c:formatCode>General</c:formatCode>
                <c:ptCount val="9"/>
                <c:pt idx="0">
                  <c:v>1997</c:v>
                </c:pt>
                <c:pt idx="1">
                  <c:v>1998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2006</c:v>
                </c:pt>
                <c:pt idx="6">
                  <c:v>2009</c:v>
                </c:pt>
                <c:pt idx="7">
                  <c:v>2010</c:v>
                </c:pt>
                <c:pt idx="8">
                  <c:v>2013</c:v>
                </c:pt>
              </c:numCache>
            </c:numRef>
          </c:cat>
          <c:val>
            <c:numRef>
              <c:f>'Škody v ČR'!$B$2:$B$10</c:f>
              <c:numCache>
                <c:formatCode>General</c:formatCode>
                <c:ptCount val="9"/>
                <c:pt idx="0">
                  <c:v>63</c:v>
                </c:pt>
                <c:pt idx="1">
                  <c:v>2</c:v>
                </c:pt>
                <c:pt idx="2">
                  <c:v>3.8</c:v>
                </c:pt>
                <c:pt idx="3">
                  <c:v>1</c:v>
                </c:pt>
                <c:pt idx="4">
                  <c:v>78</c:v>
                </c:pt>
                <c:pt idx="5">
                  <c:v>6.2</c:v>
                </c:pt>
                <c:pt idx="6">
                  <c:v>8.6999999999999993</c:v>
                </c:pt>
                <c:pt idx="7">
                  <c:v>15</c:v>
                </c:pt>
                <c:pt idx="8">
                  <c:v>15.3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33996800"/>
        <c:axId val="33998336"/>
      </c:barChart>
      <c:catAx>
        <c:axId val="33996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cs-CZ"/>
          </a:p>
        </c:txPr>
        <c:crossAx val="33998336"/>
        <c:crosses val="autoZero"/>
        <c:auto val="1"/>
        <c:lblAlgn val="ctr"/>
        <c:lblOffset val="100"/>
        <c:noMultiLvlLbl val="0"/>
      </c:catAx>
      <c:valAx>
        <c:axId val="3399833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 dirty="0"/>
                  <a:t> 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cs-CZ"/>
          </a:p>
        </c:txPr>
        <c:crossAx val="339968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9-22T09:24:33.713" idx="1">
    <p:pos x="10" y="10"/>
    <p:text>Komplexnost protipovodňové ochrany
část opatření závislá na včasném varování
ZÁVĚR: Ekonomická potenciál včasného vrování leží právě v účinnosti operativních protipovodňových oipatření.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9-22T09:22:00.386" idx="2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61779AE-F216-4792-853E-27A3E94756EE}" type="datetimeFigureOut">
              <a:rPr lang="cs-CZ"/>
              <a:pPr>
                <a:defRPr/>
              </a:pPr>
              <a:t>30.3.2015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7A63973-2306-4180-BCEF-DEC0A3ADAD4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4860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 descr="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6104" y="2130425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6C05D-E6C0-4168-9654-68A51CF85168}" type="datetimeFigureOut">
              <a:rPr lang="cs-CZ"/>
              <a:pPr>
                <a:defRPr/>
              </a:pPr>
              <a:t>30.3.2015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4F31B-423F-4354-B957-7E14489DB41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9073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2FA3C-6B3E-4EA7-B8E8-A57D00288906}" type="datetimeFigureOut">
              <a:rPr lang="cs-CZ"/>
              <a:pPr>
                <a:defRPr/>
              </a:pPr>
              <a:t>30.3.2015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00D7B-043C-4BE1-A019-813449C443B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3225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0E68B-EA19-45E4-B717-807F5451186A}" type="datetimeFigureOut">
              <a:rPr lang="cs-CZ"/>
              <a:pPr>
                <a:defRPr/>
              </a:pPr>
              <a:t>30.3.2015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2ED0C-FC28-4130-B089-D686A4229B9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7995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 descr="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61604-2AA2-4C90-995F-DF18F32F04AE}" type="datetimeFigureOut">
              <a:rPr lang="cs-CZ"/>
              <a:pPr>
                <a:defRPr/>
              </a:pPr>
              <a:t>30.3.2015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316BF-98DE-4E3D-82DC-7139D6450FE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2721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 descr="8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1D8D4-3388-4601-9764-8CB73BBDDE78}" type="datetimeFigureOut">
              <a:rPr lang="cs-CZ"/>
              <a:pPr>
                <a:defRPr/>
              </a:pPr>
              <a:t>30.3.2015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D95E1-1A5A-4712-9BFD-69D4121EFF3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147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B16EE-2E40-4B24-BF5F-1120812BF39C}" type="datetimeFigureOut">
              <a:rPr lang="cs-CZ"/>
              <a:pPr>
                <a:defRPr/>
              </a:pPr>
              <a:t>30.3.2015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65C06-07A4-43FB-A8A3-6823D02F7EF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7807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AAD7C-2E0E-40C1-9E53-2161626649CB}" type="datetimeFigureOut">
              <a:rPr lang="cs-CZ"/>
              <a:pPr>
                <a:defRPr/>
              </a:pPr>
              <a:t>30.3.2015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B009-CB83-4BBA-B33D-56E558C855E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305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75A85-85FA-403E-A806-60CB02A05AFF}" type="datetimeFigureOut">
              <a:rPr lang="cs-CZ"/>
              <a:pPr>
                <a:defRPr/>
              </a:pPr>
              <a:t>30.3.2015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47576-5FD3-46D9-BDB2-CA7945EA29B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9620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6D5E2-07A0-44B4-A85C-7F91CFE4A3CC}" type="datetimeFigureOut">
              <a:rPr lang="cs-CZ"/>
              <a:pPr>
                <a:defRPr/>
              </a:pPr>
              <a:t>30.3.2015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FFC71-5A80-4361-91D0-3A1CC6D974B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2660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6AA9F-0EE9-434B-9EC1-6D0E9D8EB629}" type="datetimeFigureOut">
              <a:rPr lang="cs-CZ"/>
              <a:pPr>
                <a:defRPr/>
              </a:pPr>
              <a:t>30.3.2015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84420-E0E5-43CB-BB22-EB7EE7E4501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0359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dirty="0" smtClean="0"/>
              <a:t>Klepnutím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C3ADB-63A7-44BE-8448-59772A53563A}" type="datetimeFigureOut">
              <a:rPr lang="cs-CZ"/>
              <a:pPr>
                <a:defRPr/>
              </a:pPr>
              <a:t>30.3.2015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298C9-12FA-4C61-AE71-5AFBADD08C1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0757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7AC857-E292-4426-A179-3453289AA1EE}" type="datetimeFigureOut">
              <a:rPr lang="cs-CZ"/>
              <a:pPr>
                <a:defRPr/>
              </a:pPr>
              <a:t>30.3.2015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FA9E08-9D10-46A7-B207-DB04FD96FA1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4" r:id="rId1"/>
    <p:sldLayoutId id="2147484255" r:id="rId2"/>
    <p:sldLayoutId id="2147484256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8313" y="2420938"/>
            <a:ext cx="8207375" cy="147002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Povodňová prognostika</a:t>
            </a:r>
            <a:endParaRPr lang="cs-CZ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350" y="4868863"/>
            <a:ext cx="6400800" cy="17526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800" b="1" i="1" dirty="0" smtClean="0">
                <a:latin typeface="Arial" pitchFamily="34" charset="0"/>
                <a:cs typeface="Arial" pitchFamily="34" charset="0"/>
              </a:rPr>
              <a:t>Tomáš Vlasák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800" b="1" i="1" dirty="0" smtClean="0">
                <a:latin typeface="Arial" pitchFamily="34" charset="0"/>
                <a:cs typeface="Arial" pitchFamily="34" charset="0"/>
              </a:rPr>
              <a:t>Regionální předpovědní pracoviště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800" b="1" i="1" dirty="0" smtClean="0">
                <a:latin typeface="Arial" pitchFamily="34" charset="0"/>
                <a:cs typeface="Arial" pitchFamily="34" charset="0"/>
              </a:rPr>
              <a:t>ČHMÚ, pobočka České Budějovice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200" dirty="0">
                <a:solidFill>
                  <a:schemeClr val="bg1"/>
                </a:solidFill>
              </a:rPr>
              <a:t>Hydroprognózní služba ČHMÚ, Antala Staška 32, České Budějovice       			tel: 386 460 383 / hydro.okcb@chmi.cz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41688"/>
            <a:ext cx="4078287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740025" y="5302250"/>
            <a:ext cx="171450" cy="431800"/>
            <a:chOff x="391" y="3115"/>
            <a:chExt cx="213" cy="338"/>
          </a:xfrm>
        </p:grpSpPr>
        <p:sp>
          <p:nvSpPr>
            <p:cNvPr id="4" name="AutoShape 17"/>
            <p:cNvSpPr>
              <a:spLocks noChangeArrowheads="1"/>
            </p:cNvSpPr>
            <p:nvPr/>
          </p:nvSpPr>
          <p:spPr bwMode="auto">
            <a:xfrm>
              <a:off x="431" y="3181"/>
              <a:ext cx="136" cy="272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 dirty="0"/>
            </a:p>
          </p:txBody>
        </p:sp>
        <p:sp>
          <p:nvSpPr>
            <p:cNvPr id="5" name="AutoShape 18"/>
            <p:cNvSpPr>
              <a:spLocks noChangeArrowheads="1"/>
            </p:cNvSpPr>
            <p:nvPr/>
          </p:nvSpPr>
          <p:spPr bwMode="auto">
            <a:xfrm>
              <a:off x="391" y="3115"/>
              <a:ext cx="213" cy="101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 dirty="0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3603625" y="4437063"/>
            <a:ext cx="171450" cy="431800"/>
            <a:chOff x="391" y="3115"/>
            <a:chExt cx="213" cy="338"/>
          </a:xfrm>
        </p:grpSpPr>
        <p:sp>
          <p:nvSpPr>
            <p:cNvPr id="7" name="AutoShape 20"/>
            <p:cNvSpPr>
              <a:spLocks noChangeArrowheads="1"/>
            </p:cNvSpPr>
            <p:nvPr/>
          </p:nvSpPr>
          <p:spPr bwMode="auto">
            <a:xfrm>
              <a:off x="431" y="3181"/>
              <a:ext cx="136" cy="272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 dirty="0"/>
            </a:p>
          </p:txBody>
        </p:sp>
        <p:sp>
          <p:nvSpPr>
            <p:cNvPr id="8" name="AutoShape 21"/>
            <p:cNvSpPr>
              <a:spLocks noChangeArrowheads="1"/>
            </p:cNvSpPr>
            <p:nvPr/>
          </p:nvSpPr>
          <p:spPr bwMode="auto">
            <a:xfrm>
              <a:off x="391" y="3115"/>
              <a:ext cx="213" cy="101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 dirty="0"/>
            </a:p>
          </p:txBody>
        </p:sp>
      </p:grpSp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3063875" y="4113213"/>
            <a:ext cx="215900" cy="323850"/>
            <a:chOff x="363" y="2636"/>
            <a:chExt cx="576" cy="953"/>
          </a:xfrm>
        </p:grpSpPr>
        <p:sp>
          <p:nvSpPr>
            <p:cNvPr id="10" name="AutoShape 23"/>
            <p:cNvSpPr>
              <a:spLocks noChangeArrowheads="1"/>
            </p:cNvSpPr>
            <p:nvPr/>
          </p:nvSpPr>
          <p:spPr bwMode="auto">
            <a:xfrm>
              <a:off x="581" y="3317"/>
              <a:ext cx="136" cy="272"/>
            </a:xfrm>
            <a:prstGeom prst="flowChartMagneticDisk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 dirty="0"/>
            </a:p>
          </p:txBody>
        </p:sp>
        <p:sp>
          <p:nvSpPr>
            <p:cNvPr id="11" name="AutoShape 24"/>
            <p:cNvSpPr>
              <a:spLocks noChangeArrowheads="1"/>
            </p:cNvSpPr>
            <p:nvPr/>
          </p:nvSpPr>
          <p:spPr bwMode="auto">
            <a:xfrm>
              <a:off x="363" y="2636"/>
              <a:ext cx="576" cy="765"/>
            </a:xfrm>
            <a:prstGeom prst="can">
              <a:avLst>
                <a:gd name="adj" fmla="val 3320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 dirty="0"/>
            </a:p>
          </p:txBody>
        </p:sp>
      </p:grp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4468813" y="4005263"/>
            <a:ext cx="215900" cy="323850"/>
            <a:chOff x="363" y="2636"/>
            <a:chExt cx="576" cy="953"/>
          </a:xfrm>
        </p:grpSpPr>
        <p:sp>
          <p:nvSpPr>
            <p:cNvPr id="13" name="AutoShape 26"/>
            <p:cNvSpPr>
              <a:spLocks noChangeArrowheads="1"/>
            </p:cNvSpPr>
            <p:nvPr/>
          </p:nvSpPr>
          <p:spPr bwMode="auto">
            <a:xfrm>
              <a:off x="581" y="3317"/>
              <a:ext cx="136" cy="272"/>
            </a:xfrm>
            <a:prstGeom prst="flowChartMagneticDisk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 dirty="0"/>
            </a:p>
          </p:txBody>
        </p:sp>
        <p:sp>
          <p:nvSpPr>
            <p:cNvPr id="14" name="AutoShape 27"/>
            <p:cNvSpPr>
              <a:spLocks noChangeArrowheads="1"/>
            </p:cNvSpPr>
            <p:nvPr/>
          </p:nvSpPr>
          <p:spPr bwMode="auto">
            <a:xfrm>
              <a:off x="363" y="2636"/>
              <a:ext cx="576" cy="765"/>
            </a:xfrm>
            <a:prstGeom prst="can">
              <a:avLst>
                <a:gd name="adj" fmla="val 3320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 dirty="0"/>
            </a:p>
          </p:txBody>
        </p:sp>
      </p:grpSp>
      <p:grpSp>
        <p:nvGrpSpPr>
          <p:cNvPr id="15" name="Group 28"/>
          <p:cNvGrpSpPr>
            <a:grpSpLocks/>
          </p:cNvGrpSpPr>
          <p:nvPr/>
        </p:nvGrpSpPr>
        <p:grpSpPr bwMode="auto">
          <a:xfrm>
            <a:off x="2955925" y="4870450"/>
            <a:ext cx="215900" cy="323850"/>
            <a:chOff x="363" y="2636"/>
            <a:chExt cx="576" cy="953"/>
          </a:xfrm>
        </p:grpSpPr>
        <p:sp>
          <p:nvSpPr>
            <p:cNvPr id="16" name="AutoShape 29"/>
            <p:cNvSpPr>
              <a:spLocks noChangeArrowheads="1"/>
            </p:cNvSpPr>
            <p:nvPr/>
          </p:nvSpPr>
          <p:spPr bwMode="auto">
            <a:xfrm>
              <a:off x="581" y="3317"/>
              <a:ext cx="136" cy="272"/>
            </a:xfrm>
            <a:prstGeom prst="flowChartMagneticDisk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 dirty="0"/>
            </a:p>
          </p:txBody>
        </p:sp>
        <p:sp>
          <p:nvSpPr>
            <p:cNvPr id="17" name="AutoShape 30"/>
            <p:cNvSpPr>
              <a:spLocks noChangeArrowheads="1"/>
            </p:cNvSpPr>
            <p:nvPr/>
          </p:nvSpPr>
          <p:spPr bwMode="auto">
            <a:xfrm>
              <a:off x="363" y="2636"/>
              <a:ext cx="576" cy="765"/>
            </a:xfrm>
            <a:prstGeom prst="can">
              <a:avLst>
                <a:gd name="adj" fmla="val 3320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 dirty="0"/>
            </a:p>
          </p:txBody>
        </p:sp>
      </p:grpSp>
      <p:sp>
        <p:nvSpPr>
          <p:cNvPr id="18" name="TextovéPole 17"/>
          <p:cNvSpPr txBox="1"/>
          <p:nvPr/>
        </p:nvSpPr>
        <p:spPr>
          <a:xfrm>
            <a:off x="165870" y="476672"/>
            <a:ext cx="3294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Hydrologické předpovědi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611561" y="1044853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>
                <a:latin typeface="+mj-lt"/>
              </a:rPr>
              <a:t>existuje široká škála předpovědních technik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+mj-lt"/>
              </a:rPr>
              <a:t>většina hydrologických služeb používá koncepční modely pro různé procesy tvorby odtoku</a:t>
            </a:r>
            <a:endParaRPr lang="cs-CZ" dirty="0">
              <a:latin typeface="+mj-lt"/>
            </a:endParaRPr>
          </a:p>
        </p:txBody>
      </p:sp>
      <p:grpSp>
        <p:nvGrpSpPr>
          <p:cNvPr id="22" name="Skupina 21"/>
          <p:cNvGrpSpPr/>
          <p:nvPr/>
        </p:nvGrpSpPr>
        <p:grpSpPr>
          <a:xfrm>
            <a:off x="5194300" y="1844824"/>
            <a:ext cx="3785493" cy="2398371"/>
            <a:chOff x="5194300" y="1844824"/>
            <a:chExt cx="3785493" cy="2398371"/>
          </a:xfrm>
        </p:grpSpPr>
        <p:sp>
          <p:nvSpPr>
            <p:cNvPr id="21" name="Obdélník 20"/>
            <p:cNvSpPr/>
            <p:nvPr/>
          </p:nvSpPr>
          <p:spPr>
            <a:xfrm>
              <a:off x="5237430" y="3564390"/>
              <a:ext cx="3655050" cy="64807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0" name="Nadpis 1"/>
            <p:cNvSpPr txBox="1">
              <a:spLocks/>
            </p:cNvSpPr>
            <p:nvPr/>
          </p:nvSpPr>
          <p:spPr bwMode="auto">
            <a:xfrm>
              <a:off x="5194300" y="1844824"/>
              <a:ext cx="3785493" cy="2398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2857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indent="0" eaLnBrk="1" hangingPunct="1">
                <a:lnSpc>
                  <a:spcPct val="120000"/>
                </a:lnSpc>
              </a:pPr>
              <a:r>
                <a:rPr lang="cs-CZ" altLang="cs-CZ" b="1" i="1" dirty="0" smtClean="0">
                  <a:latin typeface="+mj-lt"/>
                  <a:cs typeface="Arial" charset="0"/>
                </a:rPr>
                <a:t>Srážko-odtokový proces</a:t>
              </a:r>
            </a:p>
            <a:p>
              <a:pPr eaLnBrk="1" hangingPunct="1">
                <a:lnSpc>
                  <a:spcPct val="120000"/>
                </a:lnSpc>
                <a:buFont typeface="Arial" charset="0"/>
                <a:buChar char="•"/>
              </a:pPr>
              <a:r>
                <a:rPr lang="cs-CZ" altLang="cs-CZ" i="1" dirty="0" smtClean="0">
                  <a:latin typeface="+mj-lt"/>
                  <a:cs typeface="Arial" charset="0"/>
                </a:rPr>
                <a:t>nutnost </a:t>
              </a:r>
              <a:r>
                <a:rPr lang="cs-CZ" altLang="cs-CZ" i="1" dirty="0">
                  <a:latin typeface="+mj-lt"/>
                  <a:cs typeface="Arial" charset="0"/>
                </a:rPr>
                <a:t>použití matematického hydrologického modelu</a:t>
              </a:r>
            </a:p>
            <a:p>
              <a:pPr eaLnBrk="1" hangingPunct="1">
                <a:lnSpc>
                  <a:spcPct val="120000"/>
                </a:lnSpc>
                <a:buFont typeface="Arial" charset="0"/>
                <a:buChar char="•"/>
              </a:pPr>
              <a:r>
                <a:rPr lang="cs-CZ" altLang="cs-CZ" i="1" dirty="0">
                  <a:latin typeface="+mj-lt"/>
                  <a:cs typeface="Arial" charset="0"/>
                </a:rPr>
                <a:t>časově i prostorově heterogenní </a:t>
              </a:r>
              <a:r>
                <a:rPr lang="cs-CZ" altLang="cs-CZ" i="1" dirty="0" smtClean="0">
                  <a:latin typeface="+mj-lt"/>
                  <a:cs typeface="Arial" charset="0"/>
                </a:rPr>
                <a:t>proces</a:t>
              </a:r>
            </a:p>
            <a:p>
              <a:pPr eaLnBrk="1" hangingPunct="1">
                <a:lnSpc>
                  <a:spcPct val="120000"/>
                </a:lnSpc>
                <a:buFont typeface="Arial" charset="0"/>
                <a:buChar char="•"/>
              </a:pPr>
              <a:r>
                <a:rPr lang="cs-CZ" altLang="cs-CZ" b="1" i="1" dirty="0">
                  <a:latin typeface="+mj-lt"/>
                  <a:cs typeface="Arial" charset="0"/>
                </a:rPr>
                <a:t>předpověď poskytuje příliš krátký časový předstih </a:t>
              </a:r>
              <a:r>
                <a:rPr lang="cs-CZ" altLang="cs-CZ" b="1" i="1" dirty="0" smtClean="0">
                  <a:latin typeface="+mj-lt"/>
                  <a:cs typeface="Arial" charset="0"/>
                </a:rPr>
                <a:t>předpovědi</a:t>
              </a:r>
              <a:r>
                <a:rPr lang="cs-CZ" altLang="cs-CZ" i="1" dirty="0" smtClean="0">
                  <a:latin typeface="+mj-lt"/>
                  <a:cs typeface="Arial" charset="0"/>
                </a:rPr>
                <a:t> </a:t>
              </a:r>
              <a:endParaRPr lang="cs-CZ" altLang="cs-CZ" i="1" dirty="0"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904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Nadpis 1"/>
          <p:cNvSpPr txBox="1">
            <a:spLocks/>
          </p:cNvSpPr>
          <p:nvPr/>
        </p:nvSpPr>
        <p:spPr bwMode="auto">
          <a:xfrm>
            <a:off x="185738" y="5732463"/>
            <a:ext cx="82073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cs-CZ" altLang="cs-CZ" i="1" dirty="0">
                <a:latin typeface="+mj-lt"/>
                <a:cs typeface="Arial" charset="0"/>
              </a:rPr>
              <a:t>nenáročné na výpočetní techniku</a:t>
            </a:r>
          </a:p>
          <a:p>
            <a:pPr eaLnBrk="1" hangingPunct="1">
              <a:buFont typeface="Arial" charset="0"/>
              <a:buChar char="•"/>
            </a:pPr>
            <a:r>
              <a:rPr lang="cs-CZ" altLang="cs-CZ" i="1" dirty="0">
                <a:latin typeface="+mj-lt"/>
                <a:cs typeface="Arial" charset="0"/>
              </a:rPr>
              <a:t>poměrně přesné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65870" y="476672"/>
            <a:ext cx="3294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Hydrologické předpovědi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19" descr="schema_sacrame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7128792" cy="482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Nadpis 1"/>
          <p:cNvSpPr txBox="1">
            <a:spLocks/>
          </p:cNvSpPr>
          <p:nvPr/>
        </p:nvSpPr>
        <p:spPr bwMode="auto">
          <a:xfrm>
            <a:off x="4054440" y="908720"/>
            <a:ext cx="511725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dirty="0" smtClean="0">
                <a:latin typeface="+mj-lt"/>
                <a:cs typeface="Arial" charset="0"/>
              </a:rPr>
              <a:t>Schéma koncepčního modelu Sacramento SMA</a:t>
            </a:r>
            <a:endParaRPr lang="cs-CZ" altLang="cs-CZ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54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916113"/>
            <a:ext cx="8599488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65870" y="476672"/>
            <a:ext cx="3294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Hydrologické předpovědi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323528" y="980728"/>
            <a:ext cx="7947446" cy="177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ct val="120000"/>
              </a:lnSpc>
            </a:pPr>
            <a:r>
              <a:rPr lang="cs-CZ" altLang="cs-CZ" b="1" i="1" dirty="0" smtClean="0">
                <a:latin typeface="+mj-lt"/>
                <a:cs typeface="Arial" charset="0"/>
              </a:rPr>
              <a:t>Zdroje nejistot srážko-odtokového modelu</a:t>
            </a:r>
          </a:p>
          <a:p>
            <a:pPr eaLnBrk="1" hangingPunct="1">
              <a:lnSpc>
                <a:spcPct val="120000"/>
              </a:lnSpc>
              <a:buFont typeface="Arial" charset="0"/>
              <a:buChar char="•"/>
            </a:pPr>
            <a:r>
              <a:rPr lang="cs-CZ" altLang="cs-CZ" i="1" dirty="0" smtClean="0">
                <a:latin typeface="+mj-lt"/>
                <a:cs typeface="Arial" charset="0"/>
              </a:rPr>
              <a:t>vstupy do modelu</a:t>
            </a:r>
          </a:p>
          <a:p>
            <a:pPr eaLnBrk="1" hangingPunct="1">
              <a:lnSpc>
                <a:spcPct val="120000"/>
              </a:lnSpc>
              <a:buFont typeface="Arial" charset="0"/>
              <a:buChar char="•"/>
            </a:pPr>
            <a:r>
              <a:rPr lang="cs-CZ" altLang="cs-CZ" i="1" dirty="0" smtClean="0">
                <a:latin typeface="+mj-lt"/>
                <a:cs typeface="Arial" charset="0"/>
              </a:rPr>
              <a:t>kvantifikace odtokových ztrát – vliv na počáteční podmínky výpočtu předpovědi</a:t>
            </a:r>
          </a:p>
          <a:p>
            <a:pPr eaLnBrk="1" hangingPunct="1">
              <a:lnSpc>
                <a:spcPct val="120000"/>
              </a:lnSpc>
              <a:buFont typeface="Arial" charset="0"/>
              <a:buChar char="•"/>
            </a:pPr>
            <a:r>
              <a:rPr lang="cs-CZ" altLang="cs-CZ" i="1" dirty="0" smtClean="0">
                <a:latin typeface="+mj-lt"/>
                <a:cs typeface="Arial" charset="0"/>
              </a:rPr>
              <a:t>schematizace a koncept modelu</a:t>
            </a:r>
          </a:p>
          <a:p>
            <a:pPr eaLnBrk="1" hangingPunct="1">
              <a:lnSpc>
                <a:spcPct val="120000"/>
              </a:lnSpc>
              <a:buFont typeface="Arial" charset="0"/>
              <a:buChar char="•"/>
            </a:pPr>
            <a:r>
              <a:rPr lang="cs-CZ" altLang="cs-CZ" i="1" dirty="0" smtClean="0">
                <a:latin typeface="+mj-lt"/>
                <a:cs typeface="Arial" charset="0"/>
              </a:rPr>
              <a:t>parametry modelu</a:t>
            </a:r>
            <a:endParaRPr lang="cs-CZ" altLang="cs-CZ" i="1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9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41688"/>
            <a:ext cx="4078287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740025" y="5302250"/>
            <a:ext cx="171450" cy="431800"/>
            <a:chOff x="391" y="3115"/>
            <a:chExt cx="213" cy="338"/>
          </a:xfrm>
        </p:grpSpPr>
        <p:sp>
          <p:nvSpPr>
            <p:cNvPr id="4" name="AutoShape 17"/>
            <p:cNvSpPr>
              <a:spLocks noChangeArrowheads="1"/>
            </p:cNvSpPr>
            <p:nvPr/>
          </p:nvSpPr>
          <p:spPr bwMode="auto">
            <a:xfrm>
              <a:off x="431" y="3181"/>
              <a:ext cx="136" cy="272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 dirty="0"/>
            </a:p>
          </p:txBody>
        </p:sp>
        <p:sp>
          <p:nvSpPr>
            <p:cNvPr id="5" name="AutoShape 18"/>
            <p:cNvSpPr>
              <a:spLocks noChangeArrowheads="1"/>
            </p:cNvSpPr>
            <p:nvPr/>
          </p:nvSpPr>
          <p:spPr bwMode="auto">
            <a:xfrm>
              <a:off x="391" y="3115"/>
              <a:ext cx="213" cy="101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 dirty="0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3603625" y="4437063"/>
            <a:ext cx="171450" cy="431800"/>
            <a:chOff x="391" y="3115"/>
            <a:chExt cx="213" cy="338"/>
          </a:xfrm>
        </p:grpSpPr>
        <p:sp>
          <p:nvSpPr>
            <p:cNvPr id="7" name="AutoShape 20"/>
            <p:cNvSpPr>
              <a:spLocks noChangeArrowheads="1"/>
            </p:cNvSpPr>
            <p:nvPr/>
          </p:nvSpPr>
          <p:spPr bwMode="auto">
            <a:xfrm>
              <a:off x="431" y="3181"/>
              <a:ext cx="136" cy="272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 dirty="0"/>
            </a:p>
          </p:txBody>
        </p:sp>
        <p:sp>
          <p:nvSpPr>
            <p:cNvPr id="8" name="AutoShape 21"/>
            <p:cNvSpPr>
              <a:spLocks noChangeArrowheads="1"/>
            </p:cNvSpPr>
            <p:nvPr/>
          </p:nvSpPr>
          <p:spPr bwMode="auto">
            <a:xfrm>
              <a:off x="391" y="3115"/>
              <a:ext cx="213" cy="101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 dirty="0"/>
            </a:p>
          </p:txBody>
        </p:sp>
      </p:grpSp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3063875" y="4113213"/>
            <a:ext cx="215900" cy="323850"/>
            <a:chOff x="363" y="2636"/>
            <a:chExt cx="576" cy="953"/>
          </a:xfrm>
        </p:grpSpPr>
        <p:sp>
          <p:nvSpPr>
            <p:cNvPr id="10" name="AutoShape 23"/>
            <p:cNvSpPr>
              <a:spLocks noChangeArrowheads="1"/>
            </p:cNvSpPr>
            <p:nvPr/>
          </p:nvSpPr>
          <p:spPr bwMode="auto">
            <a:xfrm>
              <a:off x="581" y="3317"/>
              <a:ext cx="136" cy="272"/>
            </a:xfrm>
            <a:prstGeom prst="flowChartMagneticDisk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 dirty="0"/>
            </a:p>
          </p:txBody>
        </p:sp>
        <p:sp>
          <p:nvSpPr>
            <p:cNvPr id="11" name="AutoShape 24"/>
            <p:cNvSpPr>
              <a:spLocks noChangeArrowheads="1"/>
            </p:cNvSpPr>
            <p:nvPr/>
          </p:nvSpPr>
          <p:spPr bwMode="auto">
            <a:xfrm>
              <a:off x="363" y="2636"/>
              <a:ext cx="576" cy="765"/>
            </a:xfrm>
            <a:prstGeom prst="can">
              <a:avLst>
                <a:gd name="adj" fmla="val 3320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 dirty="0"/>
            </a:p>
          </p:txBody>
        </p:sp>
      </p:grp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4468813" y="4005263"/>
            <a:ext cx="215900" cy="323850"/>
            <a:chOff x="363" y="2636"/>
            <a:chExt cx="576" cy="953"/>
          </a:xfrm>
        </p:grpSpPr>
        <p:sp>
          <p:nvSpPr>
            <p:cNvPr id="13" name="AutoShape 26"/>
            <p:cNvSpPr>
              <a:spLocks noChangeArrowheads="1"/>
            </p:cNvSpPr>
            <p:nvPr/>
          </p:nvSpPr>
          <p:spPr bwMode="auto">
            <a:xfrm>
              <a:off x="581" y="3317"/>
              <a:ext cx="136" cy="272"/>
            </a:xfrm>
            <a:prstGeom prst="flowChartMagneticDisk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 dirty="0"/>
            </a:p>
          </p:txBody>
        </p:sp>
        <p:sp>
          <p:nvSpPr>
            <p:cNvPr id="14" name="AutoShape 27"/>
            <p:cNvSpPr>
              <a:spLocks noChangeArrowheads="1"/>
            </p:cNvSpPr>
            <p:nvPr/>
          </p:nvSpPr>
          <p:spPr bwMode="auto">
            <a:xfrm>
              <a:off x="363" y="2636"/>
              <a:ext cx="576" cy="765"/>
            </a:xfrm>
            <a:prstGeom prst="can">
              <a:avLst>
                <a:gd name="adj" fmla="val 3320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 dirty="0"/>
            </a:p>
          </p:txBody>
        </p:sp>
      </p:grpSp>
      <p:grpSp>
        <p:nvGrpSpPr>
          <p:cNvPr id="15" name="Group 28"/>
          <p:cNvGrpSpPr>
            <a:grpSpLocks/>
          </p:cNvGrpSpPr>
          <p:nvPr/>
        </p:nvGrpSpPr>
        <p:grpSpPr bwMode="auto">
          <a:xfrm>
            <a:off x="2955925" y="4870450"/>
            <a:ext cx="215900" cy="323850"/>
            <a:chOff x="363" y="2636"/>
            <a:chExt cx="576" cy="953"/>
          </a:xfrm>
        </p:grpSpPr>
        <p:sp>
          <p:nvSpPr>
            <p:cNvPr id="16" name="AutoShape 29"/>
            <p:cNvSpPr>
              <a:spLocks noChangeArrowheads="1"/>
            </p:cNvSpPr>
            <p:nvPr/>
          </p:nvSpPr>
          <p:spPr bwMode="auto">
            <a:xfrm>
              <a:off x="581" y="3317"/>
              <a:ext cx="136" cy="272"/>
            </a:xfrm>
            <a:prstGeom prst="flowChartMagneticDisk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 dirty="0"/>
            </a:p>
          </p:txBody>
        </p:sp>
        <p:sp>
          <p:nvSpPr>
            <p:cNvPr id="17" name="AutoShape 30"/>
            <p:cNvSpPr>
              <a:spLocks noChangeArrowheads="1"/>
            </p:cNvSpPr>
            <p:nvPr/>
          </p:nvSpPr>
          <p:spPr bwMode="auto">
            <a:xfrm>
              <a:off x="363" y="2636"/>
              <a:ext cx="576" cy="765"/>
            </a:xfrm>
            <a:prstGeom prst="can">
              <a:avLst>
                <a:gd name="adj" fmla="val 3320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 dirty="0"/>
            </a:p>
          </p:txBody>
        </p:sp>
      </p:grpSp>
      <p:grpSp>
        <p:nvGrpSpPr>
          <p:cNvPr id="18" name="Group 31"/>
          <p:cNvGrpSpPr>
            <a:grpSpLocks/>
          </p:cNvGrpSpPr>
          <p:nvPr/>
        </p:nvGrpSpPr>
        <p:grpSpPr bwMode="auto">
          <a:xfrm>
            <a:off x="6084888" y="2997200"/>
            <a:ext cx="2047875" cy="1584325"/>
            <a:chOff x="3835" y="1911"/>
            <a:chExt cx="1290" cy="998"/>
          </a:xfrm>
        </p:grpSpPr>
        <p:pic>
          <p:nvPicPr>
            <p:cNvPr id="19" name="Picture 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2" y="2047"/>
              <a:ext cx="748" cy="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5" y="1911"/>
              <a:ext cx="477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Line 34"/>
            <p:cNvSpPr>
              <a:spLocks noChangeShapeType="1"/>
            </p:cNvSpPr>
            <p:nvPr/>
          </p:nvSpPr>
          <p:spPr bwMode="auto">
            <a:xfrm>
              <a:off x="3901" y="2296"/>
              <a:ext cx="204" cy="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22" name="Line 35"/>
            <p:cNvSpPr>
              <a:spLocks noChangeShapeType="1"/>
            </p:cNvSpPr>
            <p:nvPr/>
          </p:nvSpPr>
          <p:spPr bwMode="auto">
            <a:xfrm>
              <a:off x="4037" y="2296"/>
              <a:ext cx="204" cy="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23" name="Line 36"/>
            <p:cNvSpPr>
              <a:spLocks noChangeShapeType="1"/>
            </p:cNvSpPr>
            <p:nvPr/>
          </p:nvSpPr>
          <p:spPr bwMode="auto">
            <a:xfrm>
              <a:off x="4173" y="2296"/>
              <a:ext cx="204" cy="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24" name="Line 37"/>
            <p:cNvSpPr>
              <a:spLocks noChangeShapeType="1"/>
            </p:cNvSpPr>
            <p:nvPr/>
          </p:nvSpPr>
          <p:spPr bwMode="auto">
            <a:xfrm>
              <a:off x="4445" y="2568"/>
              <a:ext cx="136" cy="3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25" name="Line 38"/>
            <p:cNvSpPr>
              <a:spLocks noChangeShapeType="1"/>
            </p:cNvSpPr>
            <p:nvPr/>
          </p:nvSpPr>
          <p:spPr bwMode="auto">
            <a:xfrm>
              <a:off x="4581" y="2568"/>
              <a:ext cx="136" cy="3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26" name="Line 39"/>
            <p:cNvSpPr>
              <a:spLocks noChangeShapeType="1"/>
            </p:cNvSpPr>
            <p:nvPr/>
          </p:nvSpPr>
          <p:spPr bwMode="auto">
            <a:xfrm>
              <a:off x="4853" y="2568"/>
              <a:ext cx="136" cy="3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27" name="Line 40"/>
            <p:cNvSpPr>
              <a:spLocks noChangeShapeType="1"/>
            </p:cNvSpPr>
            <p:nvPr/>
          </p:nvSpPr>
          <p:spPr bwMode="auto">
            <a:xfrm>
              <a:off x="4989" y="2500"/>
              <a:ext cx="136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28" name="Line 41"/>
            <p:cNvSpPr>
              <a:spLocks noChangeShapeType="1"/>
            </p:cNvSpPr>
            <p:nvPr/>
          </p:nvSpPr>
          <p:spPr bwMode="auto">
            <a:xfrm>
              <a:off x="4717" y="2568"/>
              <a:ext cx="136" cy="3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dirty="0"/>
            </a:p>
          </p:txBody>
        </p:sp>
      </p:grpSp>
      <p:sp>
        <p:nvSpPr>
          <p:cNvPr id="29" name="TextovéPole 28"/>
          <p:cNvSpPr txBox="1"/>
          <p:nvPr/>
        </p:nvSpPr>
        <p:spPr>
          <a:xfrm>
            <a:off x="165870" y="476671"/>
            <a:ext cx="3294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Hydrologické předpovědi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0" name="Nadpis 1"/>
          <p:cNvSpPr txBox="1">
            <a:spLocks/>
          </p:cNvSpPr>
          <p:nvPr/>
        </p:nvSpPr>
        <p:spPr bwMode="auto">
          <a:xfrm>
            <a:off x="172939" y="1052736"/>
            <a:ext cx="8207375" cy="216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24000" indent="-285750" eaLnBrk="1" hangingPunct="1">
              <a:spcBef>
                <a:spcPts val="600"/>
              </a:spcBef>
              <a:buFontTx/>
              <a:buChar char="-"/>
            </a:pPr>
            <a:r>
              <a:rPr lang="cs-CZ" altLang="cs-CZ" dirty="0" smtClean="0">
                <a:latin typeface="+mn-lt"/>
                <a:cs typeface="Arial" charset="0"/>
              </a:rPr>
              <a:t>Časový předstih předpovědi 48 hodin je možný pouze při nahrazení pozorovaných srážek kvantitativní předpovědí srážek.</a:t>
            </a:r>
          </a:p>
          <a:p>
            <a:pPr marL="324000" indent="-285750" eaLnBrk="1" hangingPunct="1">
              <a:spcBef>
                <a:spcPts val="600"/>
              </a:spcBef>
              <a:buFontTx/>
              <a:buChar char="-"/>
            </a:pPr>
            <a:r>
              <a:rPr lang="cs-CZ" altLang="cs-CZ" dirty="0" smtClean="0">
                <a:latin typeface="+mn-lt"/>
                <a:cs typeface="Arial" charset="0"/>
              </a:rPr>
              <a:t>Předpověď srážek v časoprostorovém rozlišení, optimálním pro potřeby hydrologického modelování (</a:t>
            </a:r>
            <a:r>
              <a:rPr lang="en-US" altLang="cs-CZ" dirty="0" smtClean="0">
                <a:latin typeface="+mn-lt"/>
                <a:cs typeface="Arial" charset="0"/>
              </a:rPr>
              <a:t>&lt;100km</a:t>
            </a:r>
            <a:r>
              <a:rPr lang="en-US" altLang="cs-CZ" baseline="30000" dirty="0" smtClean="0">
                <a:latin typeface="+mn-lt"/>
                <a:cs typeface="Arial" charset="0"/>
              </a:rPr>
              <a:t>2</a:t>
            </a:r>
            <a:r>
              <a:rPr lang="en-US" altLang="cs-CZ" dirty="0" smtClean="0">
                <a:latin typeface="+mn-lt"/>
                <a:cs typeface="Arial" charset="0"/>
              </a:rPr>
              <a:t>, 1 hodina</a:t>
            </a:r>
            <a:r>
              <a:rPr lang="cs-CZ" altLang="cs-CZ" dirty="0" smtClean="0">
                <a:latin typeface="+mn-lt"/>
                <a:cs typeface="Arial" charset="0"/>
              </a:rPr>
              <a:t>) je velmi nespolehlivá.</a:t>
            </a:r>
          </a:p>
          <a:p>
            <a:pPr marL="324000" indent="-285750" eaLnBrk="1" hangingPunct="1">
              <a:spcBef>
                <a:spcPts val="600"/>
              </a:spcBef>
              <a:buFontTx/>
              <a:buChar char="-"/>
            </a:pPr>
            <a:r>
              <a:rPr lang="cs-CZ" altLang="cs-CZ" dirty="0" smtClean="0">
                <a:latin typeface="+mn-lt"/>
                <a:cs typeface="Arial" charset="0"/>
              </a:rPr>
              <a:t>Se zahrnutím předpovědi srážek významně narůstá nejistota hydrologické předpovědi.</a:t>
            </a:r>
            <a:endParaRPr lang="cs-CZ" altLang="cs-CZ" dirty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04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chmi.cz/files/portal/docs/poboc/CB/pruvodce/img_vyhodnoceni/2012_podle_predstihu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484313"/>
            <a:ext cx="871537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5870" y="476671"/>
            <a:ext cx="3294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Hydrologické předpovědi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546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673" y="2636912"/>
            <a:ext cx="5004048" cy="398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" y="2847424"/>
            <a:ext cx="4061136" cy="376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65870" y="476671"/>
            <a:ext cx="3294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Hydrologické předpovědi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79512" y="1052736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+mj-lt"/>
              </a:rPr>
              <a:t>Na stránkách HPPS (hydro.chmi.cz) najdete hodnocení hydrologických předpovědí z let 2002 až 2014 včetně grafů jednotlivých předpovědních hydrogramů.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6118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65870" y="476671"/>
            <a:ext cx="3294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Hydrologické předpovědi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65870" y="1124744"/>
            <a:ext cx="615328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Nejdůležitější překážky hydrologické prognózy v podmínkách ČR:</a:t>
            </a:r>
          </a:p>
          <a:p>
            <a:endParaRPr lang="cs-CZ" dirty="0">
              <a:latin typeface="+mj-lt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400" b="1" dirty="0" smtClean="0">
                <a:latin typeface="+mj-lt"/>
              </a:rPr>
              <a:t>Krátký časový předstih předpovědi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400" b="1" dirty="0">
                <a:latin typeface="+mj-lt"/>
              </a:rPr>
              <a:t>V</a:t>
            </a:r>
            <a:r>
              <a:rPr lang="cs-CZ" sz="2400" b="1" dirty="0" smtClean="0">
                <a:latin typeface="+mj-lt"/>
              </a:rPr>
              <a:t>elká nejistota</a:t>
            </a:r>
            <a:endParaRPr lang="cs-CZ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546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65870" y="476671"/>
            <a:ext cx="9071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Hydrologické předpovědi – vývoj a modernizace předpovědních technik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347864" y="1340768"/>
            <a:ext cx="56886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+mj-lt"/>
              </a:rPr>
              <a:t>Zpřesňování jedno-variantních </a:t>
            </a:r>
          </a:p>
          <a:p>
            <a:r>
              <a:rPr lang="cs-CZ" dirty="0" smtClean="0">
                <a:latin typeface="+mj-lt"/>
              </a:rPr>
              <a:t>(deterministických) </a:t>
            </a:r>
            <a:r>
              <a:rPr lang="cs-CZ" dirty="0">
                <a:latin typeface="+mj-lt"/>
              </a:rPr>
              <a:t>meteorologických a </a:t>
            </a:r>
            <a:r>
              <a:rPr lang="cs-CZ" dirty="0" smtClean="0">
                <a:latin typeface="+mj-lt"/>
              </a:rPr>
              <a:t>hydrologických předpovědí.</a:t>
            </a:r>
          </a:p>
          <a:p>
            <a:r>
              <a:rPr lang="cs-CZ" dirty="0" smtClean="0">
                <a:latin typeface="+mj-lt"/>
              </a:rPr>
              <a:t>(</a:t>
            </a:r>
            <a:r>
              <a:rPr lang="cs-CZ" sz="1600" i="1" dirty="0" smtClean="0">
                <a:latin typeface="+mj-lt"/>
              </a:rPr>
              <a:t>zpřesňování  x   vyšší nároky na parametry předpovědí</a:t>
            </a:r>
            <a:r>
              <a:rPr lang="cs-CZ" dirty="0" smtClean="0">
                <a:latin typeface="+mj-lt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+mj-lt"/>
              </a:rPr>
              <a:t>Umět rychle reagovat při odchýlení vývoje od předpovědi (nowcasting)</a:t>
            </a:r>
            <a:endParaRPr lang="cs-CZ" dirty="0">
              <a:latin typeface="+mj-lt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347864" y="4581128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+mj-lt"/>
              </a:rPr>
              <a:t>Kvantitativní vyjádření nejistoty hydrologické předpovědi.</a:t>
            </a:r>
            <a:endParaRPr lang="cs-CZ" dirty="0">
              <a:latin typeface="+mj-lt"/>
            </a:endParaRPr>
          </a:p>
        </p:txBody>
      </p:sp>
      <p:cxnSp>
        <p:nvCxnSpPr>
          <p:cNvPr id="7" name="Přímá spojnice 6"/>
          <p:cNvCxnSpPr/>
          <p:nvPr/>
        </p:nvCxnSpPr>
        <p:spPr>
          <a:xfrm flipV="1">
            <a:off x="323528" y="1802433"/>
            <a:ext cx="2808312" cy="1554559"/>
          </a:xfrm>
          <a:prstGeom prst="line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347167" y="3356992"/>
            <a:ext cx="2640657" cy="1440160"/>
          </a:xfrm>
          <a:prstGeom prst="line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41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5870" y="476671"/>
            <a:ext cx="4444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Nejistota hydrologické předpovědi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165870" y="1047056"/>
            <a:ext cx="8207375" cy="114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8250" eaLnBrk="1" hangingPunct="1">
              <a:spcBef>
                <a:spcPts val="600"/>
              </a:spcBef>
            </a:pPr>
            <a:r>
              <a:rPr lang="cs-CZ" dirty="0">
                <a:latin typeface="+mj-lt"/>
              </a:rPr>
              <a:t>Nejistota budoucího vývoje počasí a průtoků ve vodních tocích a jejich potenciální dopad na lidské aktivity je důvodem pro tvorbu hydrologických předpovědí. </a:t>
            </a:r>
            <a:r>
              <a:rPr lang="cs-CZ" b="1" dirty="0">
                <a:latin typeface="+mj-lt"/>
              </a:rPr>
              <a:t>Předpověď ovšem tuto nejistotu neodstraňuje</a:t>
            </a:r>
            <a:r>
              <a:rPr lang="cs-CZ" dirty="0">
                <a:latin typeface="+mj-lt"/>
              </a:rPr>
              <a:t>, pouze se jí pokouší nějakým způsobem vyjádřit.</a:t>
            </a:r>
            <a:endParaRPr lang="cs-CZ" altLang="cs-CZ" b="1" dirty="0">
              <a:latin typeface="+mj-lt"/>
              <a:cs typeface="Arial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192652" y="2420888"/>
            <a:ext cx="8207375" cy="114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8250" eaLnBrk="1" hangingPunct="1">
              <a:spcBef>
                <a:spcPts val="600"/>
              </a:spcBef>
            </a:pPr>
            <a:r>
              <a:rPr lang="cs-CZ" dirty="0" smtClean="0">
                <a:latin typeface="+mj-lt"/>
              </a:rPr>
              <a:t>Jedno-variantní předpověď (deterministická) neobsahuje informaci o možném odchýleném vývoji od předpovědi. Přesto existují způsoby, jak tuto nejistotu kvantitativně vyjádřit nebo alespoň odhadnout.</a:t>
            </a:r>
            <a:endParaRPr lang="cs-CZ" altLang="cs-CZ" b="1" dirty="0">
              <a:latin typeface="+mj-lt"/>
              <a:cs typeface="Arial" charset="0"/>
            </a:endParaRPr>
          </a:p>
        </p:txBody>
      </p:sp>
      <p:pic>
        <p:nvPicPr>
          <p:cNvPr id="6" name="Picture 2" descr="http://www.chmi.cz/files/portal/docs/poboc/CB/pruvodce/rozdil_deterministickych_pravdepodobnostnich_pre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4103687" cy="295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00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71" y="952588"/>
            <a:ext cx="3686050" cy="358868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29625"/>
            <a:ext cx="3692176" cy="3580924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165870" y="476671"/>
            <a:ext cx="4444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Nejistota hydrologické předpovědi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546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/>
          <p:cNvSpPr txBox="1"/>
          <p:nvPr/>
        </p:nvSpPr>
        <p:spPr>
          <a:xfrm>
            <a:off x="165870" y="476672"/>
            <a:ext cx="6598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Protipovodňová opatření a hydrologické předpovědi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11560" y="1044853"/>
            <a:ext cx="39156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 smtClean="0">
                <a:latin typeface="+mj-lt"/>
              </a:rPr>
              <a:t>(1) </a:t>
            </a:r>
            <a:r>
              <a:rPr lang="cs-CZ" sz="2000" dirty="0">
                <a:latin typeface="+mj-lt"/>
              </a:rPr>
              <a:t>Přípravná </a:t>
            </a:r>
            <a:r>
              <a:rPr lang="cs-CZ" sz="2000" dirty="0" smtClean="0">
                <a:latin typeface="+mj-lt"/>
              </a:rPr>
              <a:t>(preventivní) opatření </a:t>
            </a:r>
            <a:endParaRPr lang="cs-CZ" sz="2000" dirty="0">
              <a:latin typeface="+mj-lt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11560" y="1867307"/>
            <a:ext cx="5382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latin typeface="+mj-lt"/>
              </a:rPr>
              <a:t>(2) </a:t>
            </a:r>
            <a:r>
              <a:rPr lang="cs-CZ" sz="2000" dirty="0">
                <a:latin typeface="+mj-lt"/>
              </a:rPr>
              <a:t>Opatření při nebezpečí </a:t>
            </a:r>
            <a:r>
              <a:rPr lang="cs-CZ" sz="2000" dirty="0" smtClean="0">
                <a:latin typeface="+mj-lt"/>
              </a:rPr>
              <a:t>povodně (operativní)</a:t>
            </a:r>
            <a:endParaRPr lang="cs-CZ" sz="2000" dirty="0">
              <a:latin typeface="+mj-lt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463917" y="1414185"/>
            <a:ext cx="5325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latin typeface="+mj-lt"/>
              </a:rPr>
              <a:t>stanovení </a:t>
            </a:r>
            <a:r>
              <a:rPr lang="cs-CZ" sz="1400" dirty="0">
                <a:latin typeface="+mj-lt"/>
              </a:rPr>
              <a:t>záplavových území</a:t>
            </a:r>
            <a:r>
              <a:rPr lang="cs-CZ" sz="1400" dirty="0" smtClean="0">
                <a:latin typeface="+mj-lt"/>
              </a:rPr>
              <a:t>, povodňové plány, povodňové hráze ……..</a:t>
            </a:r>
            <a:endParaRPr lang="cs-CZ" sz="1400" dirty="0">
              <a:latin typeface="+mj-lt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463917" y="2236639"/>
            <a:ext cx="6837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latin typeface="+mj-lt"/>
              </a:rPr>
              <a:t>vyklizení záplavových území, evakuace osob</a:t>
            </a:r>
            <a:r>
              <a:rPr lang="cs-CZ" sz="1400" dirty="0">
                <a:latin typeface="+mj-lt"/>
              </a:rPr>
              <a:t>, řízené ovlivňování odtokových </a:t>
            </a:r>
            <a:r>
              <a:rPr lang="cs-CZ" sz="1400" dirty="0" smtClean="0">
                <a:latin typeface="+mj-lt"/>
              </a:rPr>
              <a:t>poměrů,……..</a:t>
            </a:r>
            <a:endParaRPr lang="cs-CZ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781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71" y="952588"/>
            <a:ext cx="3686050" cy="358868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29625"/>
            <a:ext cx="3692176" cy="358092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65870" y="476671"/>
            <a:ext cx="4444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Nejistota hydrologické předpovědi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98" y="960084"/>
            <a:ext cx="3685223" cy="358787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904" y="929625"/>
            <a:ext cx="3692176" cy="358092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65871" y="4534644"/>
            <a:ext cx="3830065" cy="107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J"/>
            </a:pPr>
            <a:r>
              <a:rPr lang="cs-CZ" dirty="0" smtClean="0">
                <a:latin typeface="+mn-lt"/>
              </a:rPr>
              <a:t>dlouhé doběhové doby povodí</a:t>
            </a:r>
          </a:p>
          <a:p>
            <a:pPr marL="285750" indent="-285750">
              <a:lnSpc>
                <a:spcPts val="2200"/>
              </a:lnSpc>
              <a:buFont typeface="Wingdings" panose="05000000000000000000" pitchFamily="2" charset="2"/>
              <a:buChar char="J"/>
            </a:pPr>
            <a:r>
              <a:rPr lang="cs-CZ" dirty="0" smtClean="0">
                <a:latin typeface="+mn-lt"/>
              </a:rPr>
              <a:t>předpovídané plošné frontální srážky</a:t>
            </a:r>
            <a:endParaRPr lang="cs-CZ" dirty="0">
              <a:latin typeface="+mn-lt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569160" y="4515594"/>
            <a:ext cx="3830065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200"/>
              </a:lnSpc>
              <a:buFont typeface="Wingdings" panose="05000000000000000000" pitchFamily="2" charset="2"/>
              <a:buChar char="L"/>
            </a:pPr>
            <a:r>
              <a:rPr lang="cs-CZ" dirty="0" smtClean="0">
                <a:latin typeface="+mn-lt"/>
              </a:rPr>
              <a:t>povodí s rychlým odtokem</a:t>
            </a:r>
          </a:p>
          <a:p>
            <a:pPr marL="285750" indent="-285750">
              <a:lnSpc>
                <a:spcPts val="2200"/>
              </a:lnSpc>
              <a:buFont typeface="Wingdings" panose="05000000000000000000" pitchFamily="2" charset="2"/>
              <a:buChar char="L"/>
            </a:pPr>
            <a:r>
              <a:rPr lang="cs-CZ" dirty="0" smtClean="0">
                <a:latin typeface="+mn-lt"/>
              </a:rPr>
              <a:t>vysoká nasycenost</a:t>
            </a:r>
          </a:p>
          <a:p>
            <a:pPr marL="285750" indent="-285750">
              <a:lnSpc>
                <a:spcPts val="2200"/>
              </a:lnSpc>
              <a:buFont typeface="Wingdings" panose="05000000000000000000" pitchFamily="2" charset="2"/>
              <a:buChar char="L"/>
            </a:pPr>
            <a:r>
              <a:rPr lang="cs-CZ" dirty="0" smtClean="0">
                <a:latin typeface="+mn-lt"/>
              </a:rPr>
              <a:t>předpovídané bouřkové srážky s nejasnou lokalizací a úhrnem</a:t>
            </a:r>
            <a:endParaRPr lang="cs-CZ" dirty="0">
              <a:latin typeface="+mn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67203" y="6218624"/>
            <a:ext cx="3402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MENŠÍ NEJISTOTA</a:t>
            </a:r>
            <a:endParaRPr lang="cs-CZ" sz="28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606280" y="6190498"/>
            <a:ext cx="3301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VĚTŠÍ NEJISTOTA</a:t>
            </a:r>
            <a:endParaRPr lang="cs-CZ" sz="2800" b="1" dirty="0"/>
          </a:p>
        </p:txBody>
      </p:sp>
      <p:sp>
        <p:nvSpPr>
          <p:cNvPr id="12" name="Šipka doprava 11"/>
          <p:cNvSpPr/>
          <p:nvPr/>
        </p:nvSpPr>
        <p:spPr>
          <a:xfrm rot="5400000">
            <a:off x="1713309" y="5551041"/>
            <a:ext cx="360040" cy="96336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Šipka doprava 12"/>
          <p:cNvSpPr/>
          <p:nvPr/>
        </p:nvSpPr>
        <p:spPr>
          <a:xfrm rot="5400000">
            <a:off x="6078571" y="5556923"/>
            <a:ext cx="360040" cy="96336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850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65870" y="476671"/>
            <a:ext cx="5313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Zdroje nejistoty hydrologické předpovědi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0" name="Picture 2" descr="http://www.chmi.cz/files/portal/docs/poboc/CB/pruvodce/img/schema_nejistot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056" y="1268760"/>
            <a:ext cx="6744646" cy="498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33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65870" y="476671"/>
            <a:ext cx="5967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Kvantifikace nejistoty hydrologické předpovědi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0" name="Picture 2" descr="http://www.chmi.cz/files/portal/docs/poboc/CB/pruvodce/img/schema_nejistot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056" y="1268760"/>
            <a:ext cx="6744646" cy="498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aoblený obdélník 4"/>
          <p:cNvSpPr/>
          <p:nvPr/>
        </p:nvSpPr>
        <p:spPr>
          <a:xfrm>
            <a:off x="6254062" y="4428486"/>
            <a:ext cx="2585518" cy="584690"/>
          </a:xfrm>
          <a:prstGeom prst="roundRect">
            <a:avLst/>
          </a:prstGeom>
          <a:noFill/>
          <a:ln w="1111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6228184" y="2276872"/>
            <a:ext cx="2585518" cy="2071173"/>
          </a:xfrm>
          <a:prstGeom prst="roundRect">
            <a:avLst>
              <a:gd name="adj" fmla="val 8753"/>
            </a:avLst>
          </a:prstGeom>
          <a:noFill/>
          <a:ln w="1111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>
            <a:off x="6222813" y="1268760"/>
            <a:ext cx="2585518" cy="1008112"/>
          </a:xfrm>
          <a:prstGeom prst="roundRect">
            <a:avLst/>
          </a:prstGeom>
          <a:noFill/>
          <a:ln w="1111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1313296" y="4437112"/>
            <a:ext cx="2880320" cy="11521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Variantní meteorologická předpověď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313296" y="2924944"/>
            <a:ext cx="2880320" cy="11521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Asimilace vstupních dat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313296" y="1340768"/>
            <a:ext cx="2880320" cy="11521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Asimilace stavových proměnných hydrologického modelu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3" name="Šipka doprava 2"/>
          <p:cNvSpPr/>
          <p:nvPr/>
        </p:nvSpPr>
        <p:spPr>
          <a:xfrm flipH="1">
            <a:off x="4184987" y="1592796"/>
            <a:ext cx="1944129" cy="4680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Šipka doprava 10"/>
          <p:cNvSpPr/>
          <p:nvPr/>
        </p:nvSpPr>
        <p:spPr>
          <a:xfrm flipH="1">
            <a:off x="4193616" y="3212976"/>
            <a:ext cx="1944129" cy="4680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Šipka doprava 11"/>
          <p:cNvSpPr/>
          <p:nvPr/>
        </p:nvSpPr>
        <p:spPr>
          <a:xfrm flipH="1">
            <a:off x="4227324" y="4545124"/>
            <a:ext cx="1944129" cy="4680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734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5870" y="476671"/>
            <a:ext cx="7008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Metody kvantifikace nejistoty hydrologické předpovědi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 bwMode="auto">
          <a:xfrm>
            <a:off x="165870" y="1047056"/>
            <a:ext cx="8207375" cy="114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8250" eaLnBrk="1" hangingPunct="1">
              <a:spcBef>
                <a:spcPts val="600"/>
              </a:spcBef>
            </a:pPr>
            <a:r>
              <a:rPr lang="cs-CZ" dirty="0" smtClean="0">
                <a:latin typeface="+mj-lt"/>
              </a:rPr>
              <a:t>Kvantifikace nejistoty předpovědi se provádí výpočtem tzv. </a:t>
            </a:r>
            <a:r>
              <a:rPr lang="cs-CZ" b="1" dirty="0" smtClean="0">
                <a:latin typeface="+mj-lt"/>
              </a:rPr>
              <a:t>pravděpodobnostních předpovědí</a:t>
            </a:r>
            <a:r>
              <a:rPr lang="cs-CZ" dirty="0" smtClean="0">
                <a:latin typeface="+mj-lt"/>
              </a:rPr>
              <a:t>. Ty vznikají opakovaným výpočtem, ve kterých jednotlivé vstupní data nebo proměnné modelu jsou pomocí statistické funkce nahrazeny skupinou hodnot. Na výstupu model produkuje několik předpovědí tvořících předpovědní ansámbl.</a:t>
            </a:r>
          </a:p>
          <a:p>
            <a:pPr marL="38250" eaLnBrk="1" hangingPunct="1">
              <a:spcBef>
                <a:spcPts val="600"/>
              </a:spcBef>
            </a:pPr>
            <a:endParaRPr lang="cs-CZ" altLang="cs-CZ" b="1" dirty="0">
              <a:latin typeface="+mj-lt"/>
              <a:cs typeface="Arial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18692"/>
            <a:ext cx="5644430" cy="3945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88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" y="548680"/>
            <a:ext cx="5940152" cy="5813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aoblený obdélník 3"/>
          <p:cNvSpPr/>
          <p:nvPr/>
        </p:nvSpPr>
        <p:spPr>
          <a:xfrm>
            <a:off x="2771800" y="3429000"/>
            <a:ext cx="2880320" cy="1008112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084168" y="2564904"/>
            <a:ext cx="2808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+mj-lt"/>
              </a:rPr>
              <a:t>Pravděpodobnostní předpověď vyjádřená jako pravděpodobnost překročení SPA ve 12 hodinových časových intervalech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12644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5870" y="476671"/>
            <a:ext cx="8068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Využití pravděpodobnostních hydrologických předpovědí v praxi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 bwMode="auto">
          <a:xfrm>
            <a:off x="165870" y="1052736"/>
            <a:ext cx="8207375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8250" eaLnBrk="1" hangingPunct="1">
              <a:spcBef>
                <a:spcPts val="600"/>
              </a:spcBef>
            </a:pPr>
            <a:r>
              <a:rPr lang="cs-CZ" dirty="0" smtClean="0">
                <a:latin typeface="+mj-lt"/>
              </a:rPr>
              <a:t>Dosažení maximální efektivity využití hydrologické předpovědi při řízení protipovodňové ochrany lze pouze se zohledněním nejistoty hydrologické předpovědi. </a:t>
            </a:r>
            <a:endParaRPr lang="cs-CZ" altLang="cs-CZ" b="1" dirty="0">
              <a:latin typeface="+mj-lt"/>
              <a:cs typeface="Arial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16168" y="2060848"/>
            <a:ext cx="8280920" cy="22775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latin typeface="+mn-lt"/>
              </a:rPr>
              <a:t>Pravděpodobnostní předpovědi jsou z vědeckého hlediska korektnější než deterministické, protože neskrývají nejistotu předpovědi.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latin typeface="+mn-lt"/>
              </a:rPr>
              <a:t>Umožňují protipovodňové ochraně stanovit riziková kritéria pro povodňové stupně a hydrologům dovolují kvantifikovat nejistotu předpovědi.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latin typeface="+mn-lt"/>
              </a:rPr>
              <a:t>Poskytují informace pro racionální rozhodnutí – provádět pouze taková opatření, jejichž náklady odpovídají míře rizika.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latin typeface="+mn-lt"/>
              </a:rPr>
              <a:t>Přinášejí společnosti hospodářský profit plynoucí z efektivnější protipovodňové ochrany. </a:t>
            </a:r>
            <a:endParaRPr lang="cs-CZ" sz="1600" dirty="0">
              <a:effectLst/>
              <a:latin typeface="+mn-lt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308808" y="5157192"/>
            <a:ext cx="8288280" cy="1224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  <a:extLst/>
        </p:spPr>
        <p:txBody>
          <a:bodyPr anchor="t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2400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+mj-lt"/>
              </a:rPr>
              <a:t>Jsou hůře pochopitelné a zdánlivě alibistické.</a:t>
            </a:r>
          </a:p>
          <a:p>
            <a:pPr marL="32400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1600" dirty="0" smtClean="0">
                <a:latin typeface="+mj-lt"/>
                <a:cs typeface="Arial" charset="0"/>
              </a:rPr>
              <a:t>Není možné jednoduše vyhodnotit jejich spolehlivost.</a:t>
            </a:r>
          </a:p>
          <a:p>
            <a:pPr marL="32400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1600" dirty="0" smtClean="0">
                <a:latin typeface="+mj-lt"/>
                <a:cs typeface="Arial" charset="0"/>
              </a:rPr>
              <a:t>Pro jejich využití v protipovodňové ochraně je potřebné mít provedenou – „cost/loss“ analýzu protipovodňových zásahů.</a:t>
            </a:r>
          </a:p>
          <a:p>
            <a:pPr marL="32400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altLang="cs-CZ" sz="1600" b="1" dirty="0">
              <a:latin typeface="+mj-lt"/>
              <a:cs typeface="Arial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04356" y="169579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PRO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316168" y="480388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PROTI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18588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Šipka doprava 41"/>
          <p:cNvSpPr/>
          <p:nvPr/>
        </p:nvSpPr>
        <p:spPr>
          <a:xfrm>
            <a:off x="2555776" y="3573016"/>
            <a:ext cx="4032448" cy="576064"/>
          </a:xfrm>
          <a:prstGeom prst="rightArrow">
            <a:avLst>
              <a:gd name="adj1" fmla="val 50000"/>
              <a:gd name="adj2" fmla="val 440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2555776" y="2276872"/>
            <a:ext cx="4032448" cy="576064"/>
          </a:xfrm>
          <a:prstGeom prst="rightArrow">
            <a:avLst>
              <a:gd name="adj1" fmla="val 50000"/>
              <a:gd name="adj2" fmla="val 440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65870" y="476672"/>
            <a:ext cx="7650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Hlásná a předpovědní povodňová služba – výstražná činnost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0" name="Rectangle 48"/>
          <p:cNvSpPr>
            <a:spLocks noChangeArrowheads="1"/>
          </p:cNvSpPr>
          <p:nvPr/>
        </p:nvSpPr>
        <p:spPr bwMode="auto">
          <a:xfrm>
            <a:off x="1212850" y="1719542"/>
            <a:ext cx="1530350" cy="2566987"/>
          </a:xfrm>
          <a:prstGeom prst="rect">
            <a:avLst/>
          </a:prstGeom>
          <a:solidFill>
            <a:srgbClr val="99CCFF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 dirty="0"/>
          </a:p>
        </p:txBody>
      </p:sp>
      <p:sp>
        <p:nvSpPr>
          <p:cNvPr id="31" name="Text Box 51"/>
          <p:cNvSpPr txBox="1">
            <a:spLocks noChangeArrowheads="1"/>
          </p:cNvSpPr>
          <p:nvPr/>
        </p:nvSpPr>
        <p:spPr bwMode="auto">
          <a:xfrm>
            <a:off x="1284288" y="1719542"/>
            <a:ext cx="13684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800" b="1" dirty="0">
                <a:solidFill>
                  <a:srgbClr val="FF0000"/>
                </a:solidFill>
              </a:rPr>
              <a:t>ČHMÚ</a:t>
            </a:r>
          </a:p>
        </p:txBody>
      </p:sp>
      <p:sp>
        <p:nvSpPr>
          <p:cNvPr id="32" name="Rectangle 52"/>
          <p:cNvSpPr>
            <a:spLocks noChangeArrowheads="1"/>
          </p:cNvSpPr>
          <p:nvPr/>
        </p:nvSpPr>
        <p:spPr bwMode="auto">
          <a:xfrm>
            <a:off x="1428750" y="2295804"/>
            <a:ext cx="10795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cs-CZ" altLang="cs-CZ" dirty="0">
                <a:latin typeface="Tahoma" pitchFamily="34" charset="0"/>
              </a:rPr>
              <a:t>Praha</a:t>
            </a:r>
          </a:p>
        </p:txBody>
      </p:sp>
      <p:sp>
        <p:nvSpPr>
          <p:cNvPr id="33" name="Rectangle 53"/>
          <p:cNvSpPr>
            <a:spLocks noChangeArrowheads="1"/>
          </p:cNvSpPr>
          <p:nvPr/>
        </p:nvSpPr>
        <p:spPr bwMode="auto">
          <a:xfrm>
            <a:off x="1428750" y="3519767"/>
            <a:ext cx="1081088" cy="598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cs-CZ" altLang="cs-CZ" dirty="0">
                <a:latin typeface="Tahoma" pitchFamily="34" charset="0"/>
              </a:rPr>
              <a:t>pobočky</a:t>
            </a:r>
          </a:p>
        </p:txBody>
      </p:sp>
      <p:cxnSp>
        <p:nvCxnSpPr>
          <p:cNvPr id="34" name="AutoShape 84"/>
          <p:cNvCxnSpPr>
            <a:cxnSpLocks noChangeShapeType="1"/>
            <a:stCxn id="32" idx="2"/>
            <a:endCxn id="33" idx="0"/>
          </p:cNvCxnSpPr>
          <p:nvPr/>
        </p:nvCxnSpPr>
        <p:spPr bwMode="auto">
          <a:xfrm rot="16200000" flipH="1">
            <a:off x="1624012" y="3173692"/>
            <a:ext cx="690563" cy="1588"/>
          </a:xfrm>
          <a:prstGeom prst="bentConnector3">
            <a:avLst>
              <a:gd name="adj1" fmla="val 49884"/>
            </a:avLst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Obdélník 34"/>
          <p:cNvSpPr/>
          <p:nvPr/>
        </p:nvSpPr>
        <p:spPr>
          <a:xfrm>
            <a:off x="3203848" y="2132856"/>
            <a:ext cx="1512168" cy="864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Výstraha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IVNJ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788024" y="2708920"/>
            <a:ext cx="504056" cy="288032"/>
          </a:xfrm>
          <a:prstGeom prst="rect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6" name="Obdélník 35"/>
          <p:cNvSpPr/>
          <p:nvPr/>
        </p:nvSpPr>
        <p:spPr>
          <a:xfrm>
            <a:off x="4788024" y="2420888"/>
            <a:ext cx="504056" cy="288032"/>
          </a:xfrm>
          <a:prstGeom prst="rect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7" name="Obdélník 36"/>
          <p:cNvSpPr/>
          <p:nvPr/>
        </p:nvSpPr>
        <p:spPr>
          <a:xfrm>
            <a:off x="4788024" y="2132856"/>
            <a:ext cx="504056" cy="288032"/>
          </a:xfrm>
          <a:prstGeom prst="rect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8" name="Obdélník 37"/>
          <p:cNvSpPr/>
          <p:nvPr/>
        </p:nvSpPr>
        <p:spPr>
          <a:xfrm>
            <a:off x="5580112" y="2132856"/>
            <a:ext cx="648072" cy="864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HZS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3203848" y="3429000"/>
            <a:ext cx="1512168" cy="864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Regionální informace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6588224" y="2132856"/>
            <a:ext cx="1728192" cy="864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ČR, kraje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6588224" y="3429000"/>
            <a:ext cx="1728192" cy="864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kraj, okresy</a:t>
            </a:r>
            <a:endParaRPr lang="cs-CZ" dirty="0">
              <a:solidFill>
                <a:schemeClr val="tx1"/>
              </a:solidFill>
            </a:endParaRPr>
          </a:p>
        </p:txBody>
      </p:sp>
      <p:grpSp>
        <p:nvGrpSpPr>
          <p:cNvPr id="43" name="Skupina 42"/>
          <p:cNvGrpSpPr/>
          <p:nvPr/>
        </p:nvGrpSpPr>
        <p:grpSpPr>
          <a:xfrm>
            <a:off x="1475656" y="4463364"/>
            <a:ext cx="1080120" cy="1343953"/>
            <a:chOff x="107504" y="397062"/>
            <a:chExt cx="3312368" cy="5149723"/>
          </a:xfrm>
        </p:grpSpPr>
        <p:sp>
          <p:nvSpPr>
            <p:cNvPr id="44" name="Obdélník 43"/>
            <p:cNvSpPr/>
            <p:nvPr/>
          </p:nvSpPr>
          <p:spPr>
            <a:xfrm>
              <a:off x="2051720" y="1340768"/>
              <a:ext cx="1008112" cy="3528392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5" name="Rovnoramenný trojúhelník 44"/>
            <p:cNvSpPr/>
            <p:nvPr/>
          </p:nvSpPr>
          <p:spPr>
            <a:xfrm>
              <a:off x="1691680" y="764704"/>
              <a:ext cx="1728192" cy="576064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46" name="Přímá spojnice 45"/>
            <p:cNvCxnSpPr/>
            <p:nvPr/>
          </p:nvCxnSpPr>
          <p:spPr>
            <a:xfrm>
              <a:off x="2051720" y="3674850"/>
              <a:ext cx="1008112" cy="0"/>
            </a:xfrm>
            <a:prstGeom prst="line">
              <a:avLst/>
            </a:prstGeom>
            <a:ln w="47625" cmpd="thickThin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bdélník 46"/>
            <p:cNvSpPr/>
            <p:nvPr/>
          </p:nvSpPr>
          <p:spPr>
            <a:xfrm>
              <a:off x="2051720" y="2564904"/>
              <a:ext cx="1008112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8" name="Obdélník 47"/>
            <p:cNvSpPr/>
            <p:nvPr/>
          </p:nvSpPr>
          <p:spPr>
            <a:xfrm>
              <a:off x="2622040" y="2636912"/>
              <a:ext cx="72008" cy="10034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9" name="Volný tvar 48"/>
            <p:cNvSpPr/>
            <p:nvPr/>
          </p:nvSpPr>
          <p:spPr>
            <a:xfrm>
              <a:off x="120770" y="3864634"/>
              <a:ext cx="2950234" cy="1682151"/>
            </a:xfrm>
            <a:custGeom>
              <a:avLst/>
              <a:gdLst>
                <a:gd name="connsiteX0" fmla="*/ 25879 w 2950234"/>
                <a:gd name="connsiteY0" fmla="*/ 1682151 h 1682151"/>
                <a:gd name="connsiteX1" fmla="*/ 2950234 w 2950234"/>
                <a:gd name="connsiteY1" fmla="*/ 1664898 h 1682151"/>
                <a:gd name="connsiteX2" fmla="*/ 2950234 w 2950234"/>
                <a:gd name="connsiteY2" fmla="*/ 0 h 1682151"/>
                <a:gd name="connsiteX3" fmla="*/ 1915064 w 2950234"/>
                <a:gd name="connsiteY3" fmla="*/ 0 h 1682151"/>
                <a:gd name="connsiteX4" fmla="*/ 629728 w 2950234"/>
                <a:gd name="connsiteY4" fmla="*/ 1216324 h 1682151"/>
                <a:gd name="connsiteX5" fmla="*/ 0 w 2950234"/>
                <a:gd name="connsiteY5" fmla="*/ 1311215 h 1682151"/>
                <a:gd name="connsiteX6" fmla="*/ 25879 w 2950234"/>
                <a:gd name="connsiteY6" fmla="*/ 1682151 h 168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0234" h="1682151">
                  <a:moveTo>
                    <a:pt x="25879" y="1682151"/>
                  </a:moveTo>
                  <a:lnTo>
                    <a:pt x="2950234" y="1664898"/>
                  </a:lnTo>
                  <a:lnTo>
                    <a:pt x="2950234" y="0"/>
                  </a:lnTo>
                  <a:lnTo>
                    <a:pt x="1915064" y="0"/>
                  </a:lnTo>
                  <a:lnTo>
                    <a:pt x="629728" y="1216324"/>
                  </a:lnTo>
                  <a:lnTo>
                    <a:pt x="0" y="1311215"/>
                  </a:lnTo>
                  <a:lnTo>
                    <a:pt x="25879" y="1682151"/>
                  </a:lnTo>
                  <a:close/>
                </a:path>
              </a:pathLst>
            </a:custGeom>
            <a:pattFill prst="pct30">
              <a:fgClr>
                <a:schemeClr val="accent6">
                  <a:lumMod val="50000"/>
                </a:schemeClr>
              </a:fgClr>
              <a:bgClr>
                <a:schemeClr val="accent6">
                  <a:lumMod val="20000"/>
                  <a:lumOff val="80000"/>
                </a:schemeClr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0" name="Volný tvar 49"/>
            <p:cNvSpPr/>
            <p:nvPr/>
          </p:nvSpPr>
          <p:spPr>
            <a:xfrm>
              <a:off x="107504" y="4333326"/>
              <a:ext cx="1409259" cy="1071668"/>
            </a:xfrm>
            <a:custGeom>
              <a:avLst/>
              <a:gdLst>
                <a:gd name="connsiteX0" fmla="*/ 11579 w 1409259"/>
                <a:gd name="connsiteY0" fmla="*/ 50484 h 1071668"/>
                <a:gd name="connsiteX1" fmla="*/ 253119 w 1409259"/>
                <a:gd name="connsiteY1" fmla="*/ 119495 h 1071668"/>
                <a:gd name="connsiteX2" fmla="*/ 503285 w 1409259"/>
                <a:gd name="connsiteY2" fmla="*/ 50484 h 1071668"/>
                <a:gd name="connsiteX3" fmla="*/ 762077 w 1409259"/>
                <a:gd name="connsiteY3" fmla="*/ 110869 h 1071668"/>
                <a:gd name="connsiteX4" fmla="*/ 994991 w 1409259"/>
                <a:gd name="connsiteY4" fmla="*/ 41858 h 1071668"/>
                <a:gd name="connsiteX5" fmla="*/ 1227904 w 1409259"/>
                <a:gd name="connsiteY5" fmla="*/ 93616 h 1071668"/>
                <a:gd name="connsiteX6" fmla="*/ 1365927 w 1409259"/>
                <a:gd name="connsiteY6" fmla="*/ 50484 h 1071668"/>
                <a:gd name="connsiteX7" fmla="*/ 1409059 w 1409259"/>
                <a:gd name="connsiteY7" fmla="*/ 93616 h 1071668"/>
                <a:gd name="connsiteX8" fmla="*/ 1374553 w 1409259"/>
                <a:gd name="connsiteY8" fmla="*/ 266144 h 1071668"/>
                <a:gd name="connsiteX9" fmla="*/ 1227904 w 1409259"/>
                <a:gd name="connsiteY9" fmla="*/ 542190 h 1071668"/>
                <a:gd name="connsiteX10" fmla="*/ 744825 w 1409259"/>
                <a:gd name="connsiteY10" fmla="*/ 869994 h 1071668"/>
                <a:gd name="connsiteX11" fmla="*/ 727572 w 1409259"/>
                <a:gd name="connsiteY11" fmla="*/ 861367 h 1071668"/>
                <a:gd name="connsiteX12" fmla="*/ 391142 w 1409259"/>
                <a:gd name="connsiteY12" fmla="*/ 982137 h 1071668"/>
                <a:gd name="connsiteX13" fmla="*/ 46085 w 1409259"/>
                <a:gd name="connsiteY13" fmla="*/ 1025269 h 1071668"/>
                <a:gd name="connsiteX14" fmla="*/ 37459 w 1409259"/>
                <a:gd name="connsiteY14" fmla="*/ 990763 h 1071668"/>
                <a:gd name="connsiteX15" fmla="*/ 11579 w 1409259"/>
                <a:gd name="connsiteY15" fmla="*/ 50484 h 1071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9259" h="1071668">
                  <a:moveTo>
                    <a:pt x="11579" y="50484"/>
                  </a:moveTo>
                  <a:cubicBezTo>
                    <a:pt x="47522" y="-94727"/>
                    <a:pt x="171168" y="119495"/>
                    <a:pt x="253119" y="119495"/>
                  </a:cubicBezTo>
                  <a:cubicBezTo>
                    <a:pt x="335070" y="119495"/>
                    <a:pt x="418459" y="51922"/>
                    <a:pt x="503285" y="50484"/>
                  </a:cubicBezTo>
                  <a:cubicBezTo>
                    <a:pt x="588111" y="49046"/>
                    <a:pt x="680126" y="112307"/>
                    <a:pt x="762077" y="110869"/>
                  </a:cubicBezTo>
                  <a:cubicBezTo>
                    <a:pt x="844028" y="109431"/>
                    <a:pt x="917353" y="44733"/>
                    <a:pt x="994991" y="41858"/>
                  </a:cubicBezTo>
                  <a:cubicBezTo>
                    <a:pt x="1072629" y="38983"/>
                    <a:pt x="1166081" y="92178"/>
                    <a:pt x="1227904" y="93616"/>
                  </a:cubicBezTo>
                  <a:cubicBezTo>
                    <a:pt x="1289727" y="95054"/>
                    <a:pt x="1335735" y="50484"/>
                    <a:pt x="1365927" y="50484"/>
                  </a:cubicBezTo>
                  <a:cubicBezTo>
                    <a:pt x="1396119" y="50484"/>
                    <a:pt x="1407621" y="57673"/>
                    <a:pt x="1409059" y="93616"/>
                  </a:cubicBezTo>
                  <a:cubicBezTo>
                    <a:pt x="1410497" y="129559"/>
                    <a:pt x="1404745" y="191382"/>
                    <a:pt x="1374553" y="266144"/>
                  </a:cubicBezTo>
                  <a:cubicBezTo>
                    <a:pt x="1344361" y="340906"/>
                    <a:pt x="1332859" y="441548"/>
                    <a:pt x="1227904" y="542190"/>
                  </a:cubicBezTo>
                  <a:cubicBezTo>
                    <a:pt x="1122949" y="642832"/>
                    <a:pt x="828214" y="816798"/>
                    <a:pt x="744825" y="869994"/>
                  </a:cubicBezTo>
                  <a:cubicBezTo>
                    <a:pt x="661436" y="923190"/>
                    <a:pt x="786519" y="842676"/>
                    <a:pt x="727572" y="861367"/>
                  </a:cubicBezTo>
                  <a:cubicBezTo>
                    <a:pt x="668625" y="880058"/>
                    <a:pt x="504723" y="954820"/>
                    <a:pt x="391142" y="982137"/>
                  </a:cubicBezTo>
                  <a:cubicBezTo>
                    <a:pt x="277561" y="1009454"/>
                    <a:pt x="105032" y="1023831"/>
                    <a:pt x="46085" y="1025269"/>
                  </a:cubicBezTo>
                  <a:cubicBezTo>
                    <a:pt x="-12862" y="1026707"/>
                    <a:pt x="40335" y="1148914"/>
                    <a:pt x="37459" y="990763"/>
                  </a:cubicBezTo>
                  <a:cubicBezTo>
                    <a:pt x="34584" y="832612"/>
                    <a:pt x="-24364" y="195695"/>
                    <a:pt x="11579" y="50484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grpSp>
          <p:nvGrpSpPr>
            <p:cNvPr id="51" name="Skupina 50"/>
            <p:cNvGrpSpPr/>
            <p:nvPr/>
          </p:nvGrpSpPr>
          <p:grpSpPr>
            <a:xfrm>
              <a:off x="1489295" y="3861303"/>
              <a:ext cx="638269" cy="603222"/>
              <a:chOff x="1489295" y="3861303"/>
              <a:chExt cx="638269" cy="603222"/>
            </a:xfrm>
          </p:grpSpPr>
          <p:sp>
            <p:nvSpPr>
              <p:cNvPr id="73" name="Volný tvar 72"/>
              <p:cNvSpPr/>
              <p:nvPr/>
            </p:nvSpPr>
            <p:spPr>
              <a:xfrm>
                <a:off x="1489295" y="3861303"/>
                <a:ext cx="638269" cy="597529"/>
              </a:xfrm>
              <a:custGeom>
                <a:avLst/>
                <a:gdLst>
                  <a:gd name="connsiteX0" fmla="*/ 561315 w 638269"/>
                  <a:gd name="connsiteY0" fmla="*/ 0 h 597529"/>
                  <a:gd name="connsiteX1" fmla="*/ 0 w 638269"/>
                  <a:gd name="connsiteY1" fmla="*/ 516047 h 597529"/>
                  <a:gd name="connsiteX2" fmla="*/ 63374 w 638269"/>
                  <a:gd name="connsiteY2" fmla="*/ 597529 h 597529"/>
                  <a:gd name="connsiteX3" fmla="*/ 638269 w 638269"/>
                  <a:gd name="connsiteY3" fmla="*/ 90535 h 597529"/>
                  <a:gd name="connsiteX4" fmla="*/ 561315 w 638269"/>
                  <a:gd name="connsiteY4" fmla="*/ 0 h 597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269" h="597529">
                    <a:moveTo>
                      <a:pt x="561315" y="0"/>
                    </a:moveTo>
                    <a:lnTo>
                      <a:pt x="0" y="516047"/>
                    </a:lnTo>
                    <a:lnTo>
                      <a:pt x="63374" y="597529"/>
                    </a:lnTo>
                    <a:lnTo>
                      <a:pt x="638269" y="90535"/>
                    </a:lnTo>
                    <a:lnTo>
                      <a:pt x="56131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74" name="Obdélník 73"/>
              <p:cNvSpPr/>
              <p:nvPr/>
            </p:nvSpPr>
            <p:spPr>
              <a:xfrm rot="3090659">
                <a:off x="1964268" y="3936993"/>
                <a:ext cx="118913" cy="640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75" name="Obdélník 74"/>
              <p:cNvSpPr/>
              <p:nvPr/>
            </p:nvSpPr>
            <p:spPr>
              <a:xfrm rot="3090659">
                <a:off x="1867683" y="4026015"/>
                <a:ext cx="118913" cy="640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76" name="Obdélník 75"/>
              <p:cNvSpPr/>
              <p:nvPr/>
            </p:nvSpPr>
            <p:spPr>
              <a:xfrm rot="3090659">
                <a:off x="1775625" y="4101456"/>
                <a:ext cx="118913" cy="640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77" name="Obdélník 76"/>
              <p:cNvSpPr/>
              <p:nvPr/>
            </p:nvSpPr>
            <p:spPr>
              <a:xfrm rot="3090659">
                <a:off x="1679040" y="4195005"/>
                <a:ext cx="118913" cy="640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78" name="Obdélník 77"/>
              <p:cNvSpPr/>
              <p:nvPr/>
            </p:nvSpPr>
            <p:spPr>
              <a:xfrm rot="3090659">
                <a:off x="1577928" y="4284027"/>
                <a:ext cx="118913" cy="640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79" name="Obdélník 78"/>
              <p:cNvSpPr/>
              <p:nvPr/>
            </p:nvSpPr>
            <p:spPr>
              <a:xfrm rot="3090659">
                <a:off x="1472289" y="4373049"/>
                <a:ext cx="118913" cy="640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52" name="Skupina 51"/>
            <p:cNvGrpSpPr/>
            <p:nvPr/>
          </p:nvGrpSpPr>
          <p:grpSpPr>
            <a:xfrm rot="18749396">
              <a:off x="1795264" y="3161880"/>
              <a:ext cx="638269" cy="603222"/>
              <a:chOff x="1489295" y="3861303"/>
              <a:chExt cx="638269" cy="603222"/>
            </a:xfrm>
          </p:grpSpPr>
          <p:sp>
            <p:nvSpPr>
              <p:cNvPr id="66" name="Volný tvar 65"/>
              <p:cNvSpPr/>
              <p:nvPr/>
            </p:nvSpPr>
            <p:spPr>
              <a:xfrm>
                <a:off x="1489295" y="3861303"/>
                <a:ext cx="638269" cy="597529"/>
              </a:xfrm>
              <a:custGeom>
                <a:avLst/>
                <a:gdLst>
                  <a:gd name="connsiteX0" fmla="*/ 561315 w 638269"/>
                  <a:gd name="connsiteY0" fmla="*/ 0 h 597529"/>
                  <a:gd name="connsiteX1" fmla="*/ 0 w 638269"/>
                  <a:gd name="connsiteY1" fmla="*/ 516047 h 597529"/>
                  <a:gd name="connsiteX2" fmla="*/ 63374 w 638269"/>
                  <a:gd name="connsiteY2" fmla="*/ 597529 h 597529"/>
                  <a:gd name="connsiteX3" fmla="*/ 638269 w 638269"/>
                  <a:gd name="connsiteY3" fmla="*/ 90535 h 597529"/>
                  <a:gd name="connsiteX4" fmla="*/ 561315 w 638269"/>
                  <a:gd name="connsiteY4" fmla="*/ 0 h 597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269" h="597529">
                    <a:moveTo>
                      <a:pt x="561315" y="0"/>
                    </a:moveTo>
                    <a:lnTo>
                      <a:pt x="0" y="516047"/>
                    </a:lnTo>
                    <a:lnTo>
                      <a:pt x="63374" y="597529"/>
                    </a:lnTo>
                    <a:lnTo>
                      <a:pt x="638269" y="90535"/>
                    </a:lnTo>
                    <a:lnTo>
                      <a:pt x="56131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67" name="Obdélník 66"/>
              <p:cNvSpPr/>
              <p:nvPr/>
            </p:nvSpPr>
            <p:spPr>
              <a:xfrm rot="3090659">
                <a:off x="1964268" y="3936993"/>
                <a:ext cx="118913" cy="640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68" name="Obdélník 67"/>
              <p:cNvSpPr/>
              <p:nvPr/>
            </p:nvSpPr>
            <p:spPr>
              <a:xfrm rot="3090659">
                <a:off x="1867683" y="4026015"/>
                <a:ext cx="118913" cy="640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69" name="Obdélník 68"/>
              <p:cNvSpPr/>
              <p:nvPr/>
            </p:nvSpPr>
            <p:spPr>
              <a:xfrm rot="3090659">
                <a:off x="1775625" y="4101456"/>
                <a:ext cx="118913" cy="640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70" name="Obdélník 69"/>
              <p:cNvSpPr/>
              <p:nvPr/>
            </p:nvSpPr>
            <p:spPr>
              <a:xfrm rot="3090659">
                <a:off x="1679040" y="4195005"/>
                <a:ext cx="118913" cy="640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71" name="Obdélník 70"/>
              <p:cNvSpPr/>
              <p:nvPr/>
            </p:nvSpPr>
            <p:spPr>
              <a:xfrm rot="3090659">
                <a:off x="1577928" y="4284027"/>
                <a:ext cx="118913" cy="640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72" name="Obdélník 71"/>
              <p:cNvSpPr/>
              <p:nvPr/>
            </p:nvSpPr>
            <p:spPr>
              <a:xfrm rot="3090659">
                <a:off x="1472289" y="4373049"/>
                <a:ext cx="118913" cy="640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53" name="Skupina 52"/>
            <p:cNvGrpSpPr/>
            <p:nvPr/>
          </p:nvGrpSpPr>
          <p:grpSpPr>
            <a:xfrm>
              <a:off x="2915816" y="397062"/>
              <a:ext cx="288032" cy="581587"/>
              <a:chOff x="2915816" y="471149"/>
              <a:chExt cx="288032" cy="581587"/>
            </a:xfrm>
          </p:grpSpPr>
          <p:cxnSp>
            <p:nvCxnSpPr>
              <p:cNvPr id="61" name="Přímá spojnice 60"/>
              <p:cNvCxnSpPr/>
              <p:nvPr/>
            </p:nvCxnSpPr>
            <p:spPr>
              <a:xfrm flipV="1">
                <a:off x="2915816" y="764704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Přímá spojnice 61"/>
              <p:cNvCxnSpPr/>
              <p:nvPr/>
            </p:nvCxnSpPr>
            <p:spPr>
              <a:xfrm flipV="1">
                <a:off x="2915816" y="471149"/>
                <a:ext cx="288032" cy="2935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Přímá spojnice 62"/>
              <p:cNvCxnSpPr/>
              <p:nvPr/>
            </p:nvCxnSpPr>
            <p:spPr>
              <a:xfrm>
                <a:off x="2915816" y="617926"/>
                <a:ext cx="144016" cy="14677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Přímá spojnice 63"/>
              <p:cNvCxnSpPr/>
              <p:nvPr/>
            </p:nvCxnSpPr>
            <p:spPr>
              <a:xfrm>
                <a:off x="2987824" y="548680"/>
                <a:ext cx="144016" cy="14677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Přímá spojnice 64"/>
              <p:cNvCxnSpPr/>
              <p:nvPr/>
            </p:nvCxnSpPr>
            <p:spPr>
              <a:xfrm>
                <a:off x="3059832" y="476672"/>
                <a:ext cx="144016" cy="14677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4" name="Picture 2" descr="http://www.clker.com/cliparts/3/f/8/f/1292738281457462827battery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2268" y="1392238"/>
              <a:ext cx="597564" cy="434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5" name="Přímá spojnice 54"/>
            <p:cNvCxnSpPr/>
            <p:nvPr/>
          </p:nvCxnSpPr>
          <p:spPr>
            <a:xfrm>
              <a:off x="2055293" y="1826830"/>
              <a:ext cx="8605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Volný tvar 55"/>
            <p:cNvSpPr/>
            <p:nvPr/>
          </p:nvSpPr>
          <p:spPr>
            <a:xfrm>
              <a:off x="2351314" y="1472540"/>
              <a:ext cx="273133" cy="237507"/>
            </a:xfrm>
            <a:custGeom>
              <a:avLst/>
              <a:gdLst>
                <a:gd name="connsiteX0" fmla="*/ 273133 w 273133"/>
                <a:gd name="connsiteY0" fmla="*/ 0 h 237507"/>
                <a:gd name="connsiteX1" fmla="*/ 166255 w 273133"/>
                <a:gd name="connsiteY1" fmla="*/ 11876 h 237507"/>
                <a:gd name="connsiteX2" fmla="*/ 83128 w 273133"/>
                <a:gd name="connsiteY2" fmla="*/ 106878 h 237507"/>
                <a:gd name="connsiteX3" fmla="*/ 71252 w 273133"/>
                <a:gd name="connsiteY3" fmla="*/ 142504 h 237507"/>
                <a:gd name="connsiteX4" fmla="*/ 35626 w 273133"/>
                <a:gd name="connsiteY4" fmla="*/ 166255 h 237507"/>
                <a:gd name="connsiteX5" fmla="*/ 11876 w 273133"/>
                <a:gd name="connsiteY5" fmla="*/ 201881 h 237507"/>
                <a:gd name="connsiteX6" fmla="*/ 0 w 273133"/>
                <a:gd name="connsiteY6" fmla="*/ 237507 h 237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133" h="237507">
                  <a:moveTo>
                    <a:pt x="273133" y="0"/>
                  </a:moveTo>
                  <a:cubicBezTo>
                    <a:pt x="237507" y="3959"/>
                    <a:pt x="201030" y="3182"/>
                    <a:pt x="166255" y="11876"/>
                  </a:cubicBezTo>
                  <a:cubicBezTo>
                    <a:pt x="130988" y="20693"/>
                    <a:pt x="90326" y="85284"/>
                    <a:pt x="83128" y="106878"/>
                  </a:cubicBezTo>
                  <a:cubicBezTo>
                    <a:pt x="79169" y="118753"/>
                    <a:pt x="79072" y="132729"/>
                    <a:pt x="71252" y="142504"/>
                  </a:cubicBezTo>
                  <a:cubicBezTo>
                    <a:pt x="62336" y="153649"/>
                    <a:pt x="47501" y="158338"/>
                    <a:pt x="35626" y="166255"/>
                  </a:cubicBezTo>
                  <a:cubicBezTo>
                    <a:pt x="27709" y="178130"/>
                    <a:pt x="18259" y="189116"/>
                    <a:pt x="11876" y="201881"/>
                  </a:cubicBezTo>
                  <a:cubicBezTo>
                    <a:pt x="6278" y="213077"/>
                    <a:pt x="0" y="237507"/>
                    <a:pt x="0" y="23750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7" name="Volný tvar 56"/>
            <p:cNvSpPr/>
            <p:nvPr/>
          </p:nvSpPr>
          <p:spPr>
            <a:xfrm>
              <a:off x="2327564" y="1373574"/>
              <a:ext cx="546265" cy="300847"/>
            </a:xfrm>
            <a:custGeom>
              <a:avLst/>
              <a:gdLst>
                <a:gd name="connsiteX0" fmla="*/ 546265 w 546265"/>
                <a:gd name="connsiteY0" fmla="*/ 39590 h 300847"/>
                <a:gd name="connsiteX1" fmla="*/ 486888 w 546265"/>
                <a:gd name="connsiteY1" fmla="*/ 3964 h 300847"/>
                <a:gd name="connsiteX2" fmla="*/ 296883 w 546265"/>
                <a:gd name="connsiteY2" fmla="*/ 27714 h 300847"/>
                <a:gd name="connsiteX3" fmla="*/ 213755 w 546265"/>
                <a:gd name="connsiteY3" fmla="*/ 75216 h 300847"/>
                <a:gd name="connsiteX4" fmla="*/ 142504 w 546265"/>
                <a:gd name="connsiteY4" fmla="*/ 110842 h 300847"/>
                <a:gd name="connsiteX5" fmla="*/ 83127 w 546265"/>
                <a:gd name="connsiteY5" fmla="*/ 170218 h 300847"/>
                <a:gd name="connsiteX6" fmla="*/ 59376 w 546265"/>
                <a:gd name="connsiteY6" fmla="*/ 205844 h 300847"/>
                <a:gd name="connsiteX7" fmla="*/ 0 w 546265"/>
                <a:gd name="connsiteY7" fmla="*/ 277096 h 300847"/>
                <a:gd name="connsiteX8" fmla="*/ 35626 w 546265"/>
                <a:gd name="connsiteY8" fmla="*/ 300847 h 300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265" h="300847">
                  <a:moveTo>
                    <a:pt x="546265" y="39590"/>
                  </a:moveTo>
                  <a:cubicBezTo>
                    <a:pt x="526473" y="27715"/>
                    <a:pt x="509828" y="6513"/>
                    <a:pt x="486888" y="3964"/>
                  </a:cubicBezTo>
                  <a:cubicBezTo>
                    <a:pt x="390624" y="-6732"/>
                    <a:pt x="364350" y="5226"/>
                    <a:pt x="296883" y="27714"/>
                  </a:cubicBezTo>
                  <a:cubicBezTo>
                    <a:pt x="210091" y="85576"/>
                    <a:pt x="319217" y="14952"/>
                    <a:pt x="213755" y="75216"/>
                  </a:cubicBezTo>
                  <a:cubicBezTo>
                    <a:pt x="149297" y="112049"/>
                    <a:pt x="207824" y="89068"/>
                    <a:pt x="142504" y="110842"/>
                  </a:cubicBezTo>
                  <a:cubicBezTo>
                    <a:pt x="79168" y="205845"/>
                    <a:pt x="162297" y="91050"/>
                    <a:pt x="83127" y="170218"/>
                  </a:cubicBezTo>
                  <a:cubicBezTo>
                    <a:pt x="73035" y="180310"/>
                    <a:pt x="68513" y="194880"/>
                    <a:pt x="59376" y="205844"/>
                  </a:cubicBezTo>
                  <a:cubicBezTo>
                    <a:pt x="-16815" y="297272"/>
                    <a:pt x="58962" y="188650"/>
                    <a:pt x="0" y="277096"/>
                  </a:cubicBezTo>
                  <a:lnTo>
                    <a:pt x="35626" y="300847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8" name="Obdélník 57"/>
            <p:cNvSpPr/>
            <p:nvPr/>
          </p:nvSpPr>
          <p:spPr>
            <a:xfrm>
              <a:off x="2079043" y="1529200"/>
              <a:ext cx="288032" cy="28803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9" name="Ovál 58"/>
            <p:cNvSpPr/>
            <p:nvPr/>
          </p:nvSpPr>
          <p:spPr>
            <a:xfrm>
              <a:off x="2215120" y="1590837"/>
              <a:ext cx="80118" cy="9561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0" name="Ovál 59"/>
            <p:cNvSpPr/>
            <p:nvPr/>
          </p:nvSpPr>
          <p:spPr>
            <a:xfrm>
              <a:off x="2711895" y="1517612"/>
              <a:ext cx="80118" cy="9561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80" name="Obdélník 79"/>
          <p:cNvSpPr/>
          <p:nvPr/>
        </p:nvSpPr>
        <p:spPr>
          <a:xfrm>
            <a:off x="6588224" y="4895412"/>
            <a:ext cx="1728192" cy="864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kraj, ORP, obce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1" name="Šipka doprava 80"/>
          <p:cNvSpPr/>
          <p:nvPr/>
        </p:nvSpPr>
        <p:spPr>
          <a:xfrm>
            <a:off x="2555776" y="4967420"/>
            <a:ext cx="4032448" cy="576064"/>
          </a:xfrm>
          <a:prstGeom prst="rightArrow">
            <a:avLst>
              <a:gd name="adj1" fmla="val 50000"/>
              <a:gd name="adj2" fmla="val 440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2" name="Obdélník 81"/>
          <p:cNvSpPr/>
          <p:nvPr/>
        </p:nvSpPr>
        <p:spPr>
          <a:xfrm>
            <a:off x="3203848" y="4823404"/>
            <a:ext cx="1512168" cy="864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Výstražné SMS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3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165870" y="476672"/>
            <a:ext cx="7650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Hlásná a předpovědní povodňová služba – výstražná činnost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65870" y="1095624"/>
            <a:ext cx="2163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latin typeface="+mj-lt"/>
              </a:rPr>
              <a:t>Informační kanály:</a:t>
            </a:r>
            <a:endParaRPr lang="cs-CZ" sz="2000" b="1" dirty="0">
              <a:latin typeface="+mj-lt"/>
            </a:endParaRPr>
          </a:p>
        </p:txBody>
      </p:sp>
      <p:sp>
        <p:nvSpPr>
          <p:cNvPr id="6" name="Rectangle 48"/>
          <p:cNvSpPr>
            <a:spLocks noChangeArrowheads="1"/>
          </p:cNvSpPr>
          <p:nvPr/>
        </p:nvSpPr>
        <p:spPr bwMode="auto">
          <a:xfrm>
            <a:off x="1212850" y="1719542"/>
            <a:ext cx="1530350" cy="2566987"/>
          </a:xfrm>
          <a:prstGeom prst="rect">
            <a:avLst/>
          </a:prstGeom>
          <a:solidFill>
            <a:srgbClr val="99CCFF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 dirty="0"/>
          </a:p>
        </p:txBody>
      </p:sp>
      <p:sp>
        <p:nvSpPr>
          <p:cNvPr id="8" name="Text Box 51"/>
          <p:cNvSpPr txBox="1">
            <a:spLocks noChangeArrowheads="1"/>
          </p:cNvSpPr>
          <p:nvPr/>
        </p:nvSpPr>
        <p:spPr bwMode="auto">
          <a:xfrm>
            <a:off x="1284288" y="1719542"/>
            <a:ext cx="13684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800" b="1" dirty="0">
                <a:solidFill>
                  <a:srgbClr val="FF0000"/>
                </a:solidFill>
              </a:rPr>
              <a:t>ČHMÚ</a:t>
            </a:r>
          </a:p>
        </p:txBody>
      </p:sp>
      <p:sp>
        <p:nvSpPr>
          <p:cNvPr id="11" name="Rectangle 52"/>
          <p:cNvSpPr>
            <a:spLocks noChangeArrowheads="1"/>
          </p:cNvSpPr>
          <p:nvPr/>
        </p:nvSpPr>
        <p:spPr bwMode="auto">
          <a:xfrm>
            <a:off x="1428750" y="2295804"/>
            <a:ext cx="10795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cs-CZ" altLang="cs-CZ" dirty="0">
                <a:latin typeface="Tahoma" pitchFamily="34" charset="0"/>
              </a:rPr>
              <a:t>Praha</a:t>
            </a:r>
          </a:p>
        </p:txBody>
      </p:sp>
      <p:sp>
        <p:nvSpPr>
          <p:cNvPr id="12" name="Rectangle 53"/>
          <p:cNvSpPr>
            <a:spLocks noChangeArrowheads="1"/>
          </p:cNvSpPr>
          <p:nvPr/>
        </p:nvSpPr>
        <p:spPr bwMode="auto">
          <a:xfrm>
            <a:off x="1428750" y="3519767"/>
            <a:ext cx="1081088" cy="598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cs-CZ" altLang="cs-CZ" dirty="0">
                <a:latin typeface="Tahoma" pitchFamily="34" charset="0"/>
              </a:rPr>
              <a:t>pobočky</a:t>
            </a:r>
          </a:p>
        </p:txBody>
      </p:sp>
      <p:sp>
        <p:nvSpPr>
          <p:cNvPr id="13" name="Rectangle 54"/>
          <p:cNvSpPr>
            <a:spLocks noChangeArrowheads="1"/>
          </p:cNvSpPr>
          <p:nvPr/>
        </p:nvSpPr>
        <p:spPr bwMode="auto">
          <a:xfrm>
            <a:off x="2544267" y="5226330"/>
            <a:ext cx="1354137" cy="1223962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cs-CZ" altLang="cs-CZ" dirty="0">
                <a:latin typeface="Tahoma" pitchFamily="34" charset="0"/>
              </a:rPr>
              <a:t>Rádio</a:t>
            </a:r>
          </a:p>
          <a:p>
            <a:pPr algn="ctr"/>
            <a:r>
              <a:rPr lang="cs-CZ" altLang="cs-CZ" dirty="0">
                <a:latin typeface="Tahoma" pitchFamily="34" charset="0"/>
              </a:rPr>
              <a:t>Televize</a:t>
            </a:r>
          </a:p>
          <a:p>
            <a:pPr algn="ctr"/>
            <a:r>
              <a:rPr lang="cs-CZ" altLang="cs-CZ" dirty="0">
                <a:latin typeface="Tahoma" pitchFamily="34" charset="0"/>
              </a:rPr>
              <a:t>Internet</a:t>
            </a:r>
          </a:p>
          <a:p>
            <a:pPr algn="ctr"/>
            <a:r>
              <a:rPr lang="cs-CZ" altLang="cs-CZ" dirty="0">
                <a:latin typeface="Tahoma" pitchFamily="34" charset="0"/>
              </a:rPr>
              <a:t>Tisk</a:t>
            </a:r>
          </a:p>
        </p:txBody>
      </p:sp>
      <p:sp>
        <p:nvSpPr>
          <p:cNvPr id="14" name="Rectangle 56"/>
          <p:cNvSpPr>
            <a:spLocks noChangeArrowheads="1"/>
          </p:cNvSpPr>
          <p:nvPr/>
        </p:nvSpPr>
        <p:spPr bwMode="auto">
          <a:xfrm>
            <a:off x="3444875" y="3027642"/>
            <a:ext cx="1582738" cy="8636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cs-CZ" altLang="cs-CZ" dirty="0">
                <a:latin typeface="Tahoma" pitchFamily="34" charset="0"/>
              </a:rPr>
              <a:t>Generální štáb hasičů</a:t>
            </a:r>
          </a:p>
        </p:txBody>
      </p:sp>
      <p:sp>
        <p:nvSpPr>
          <p:cNvPr id="15" name="Rectangle 58"/>
          <p:cNvSpPr>
            <a:spLocks noChangeArrowheads="1"/>
          </p:cNvSpPr>
          <p:nvPr/>
        </p:nvSpPr>
        <p:spPr bwMode="auto">
          <a:xfrm>
            <a:off x="4740275" y="4024592"/>
            <a:ext cx="1584325" cy="865187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cs-CZ" altLang="cs-CZ" dirty="0">
                <a:latin typeface="Tahoma" pitchFamily="34" charset="0"/>
              </a:rPr>
              <a:t>Krajští hasiči</a:t>
            </a:r>
          </a:p>
        </p:txBody>
      </p:sp>
      <p:sp>
        <p:nvSpPr>
          <p:cNvPr id="16" name="Rectangle 60"/>
          <p:cNvSpPr>
            <a:spLocks noChangeArrowheads="1"/>
          </p:cNvSpPr>
          <p:nvPr/>
        </p:nvSpPr>
        <p:spPr bwMode="auto">
          <a:xfrm>
            <a:off x="5960021" y="5346185"/>
            <a:ext cx="2016125" cy="9842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cs-CZ" altLang="cs-CZ" dirty="0">
                <a:latin typeface="Tahoma" pitchFamily="34" charset="0"/>
              </a:rPr>
              <a:t>Povodňové komise</a:t>
            </a:r>
          </a:p>
        </p:txBody>
      </p:sp>
      <p:sp>
        <p:nvSpPr>
          <p:cNvPr id="17" name="Rectangle 64"/>
          <p:cNvSpPr>
            <a:spLocks noChangeArrowheads="1"/>
          </p:cNvSpPr>
          <p:nvPr/>
        </p:nvSpPr>
        <p:spPr bwMode="auto">
          <a:xfrm>
            <a:off x="5926138" y="1719542"/>
            <a:ext cx="2087562" cy="406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cs-CZ" altLang="cs-CZ" dirty="0">
                <a:latin typeface="Tahoma" pitchFamily="34" charset="0"/>
              </a:rPr>
              <a:t>Podniky Povodí</a:t>
            </a:r>
          </a:p>
        </p:txBody>
      </p:sp>
      <p:cxnSp>
        <p:nvCxnSpPr>
          <p:cNvPr id="18" name="AutoShape 82"/>
          <p:cNvCxnSpPr>
            <a:cxnSpLocks noChangeShapeType="1"/>
            <a:stCxn id="6" idx="1"/>
            <a:endCxn id="13" idx="1"/>
          </p:cNvCxnSpPr>
          <p:nvPr/>
        </p:nvCxnSpPr>
        <p:spPr bwMode="auto">
          <a:xfrm rot="10800000" flipH="1" flipV="1">
            <a:off x="1212849" y="3003035"/>
            <a:ext cx="1331417" cy="2835275"/>
          </a:xfrm>
          <a:prstGeom prst="bentConnector3">
            <a:avLst>
              <a:gd name="adj1" fmla="val -1717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83"/>
          <p:cNvCxnSpPr>
            <a:cxnSpLocks noChangeShapeType="1"/>
            <a:stCxn id="12" idx="2"/>
            <a:endCxn id="15" idx="1"/>
          </p:cNvCxnSpPr>
          <p:nvPr/>
        </p:nvCxnSpPr>
        <p:spPr bwMode="auto">
          <a:xfrm rot="16200000" flipH="1">
            <a:off x="3185319" y="2903023"/>
            <a:ext cx="339725" cy="2770187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84"/>
          <p:cNvCxnSpPr>
            <a:cxnSpLocks noChangeShapeType="1"/>
            <a:stCxn id="11" idx="2"/>
            <a:endCxn id="12" idx="0"/>
          </p:cNvCxnSpPr>
          <p:nvPr/>
        </p:nvCxnSpPr>
        <p:spPr bwMode="auto">
          <a:xfrm rot="16200000" flipH="1">
            <a:off x="1624012" y="3173692"/>
            <a:ext cx="690563" cy="1588"/>
          </a:xfrm>
          <a:prstGeom prst="bentConnector3">
            <a:avLst>
              <a:gd name="adj1" fmla="val 49884"/>
            </a:avLst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86"/>
          <p:cNvCxnSpPr>
            <a:cxnSpLocks noChangeShapeType="1"/>
            <a:stCxn id="11" idx="3"/>
            <a:endCxn id="29" idx="1"/>
          </p:cNvCxnSpPr>
          <p:nvPr/>
        </p:nvCxnSpPr>
        <p:spPr bwMode="auto">
          <a:xfrm>
            <a:off x="2508250" y="2562504"/>
            <a:ext cx="3384550" cy="274638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87"/>
          <p:cNvCxnSpPr>
            <a:cxnSpLocks noChangeShapeType="1"/>
            <a:stCxn id="6" idx="1"/>
            <a:endCxn id="17" idx="1"/>
          </p:cNvCxnSpPr>
          <p:nvPr/>
        </p:nvCxnSpPr>
        <p:spPr bwMode="auto">
          <a:xfrm rot="10800000" flipH="1">
            <a:off x="1187450" y="1922742"/>
            <a:ext cx="4738688" cy="1081087"/>
          </a:xfrm>
          <a:prstGeom prst="bentConnector5">
            <a:avLst>
              <a:gd name="adj1" fmla="val -4287"/>
              <a:gd name="adj2" fmla="val 132010"/>
              <a:gd name="adj3" fmla="val 66398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89"/>
          <p:cNvCxnSpPr>
            <a:cxnSpLocks noChangeShapeType="1"/>
            <a:stCxn id="13" idx="3"/>
            <a:endCxn id="16" idx="1"/>
          </p:cNvCxnSpPr>
          <p:nvPr/>
        </p:nvCxnSpPr>
        <p:spPr bwMode="auto">
          <a:xfrm flipV="1">
            <a:off x="3898404" y="5838310"/>
            <a:ext cx="2061617" cy="1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90"/>
          <p:cNvCxnSpPr>
            <a:cxnSpLocks noChangeShapeType="1"/>
            <a:stCxn id="14" idx="2"/>
            <a:endCxn id="15" idx="1"/>
          </p:cNvCxnSpPr>
          <p:nvPr/>
        </p:nvCxnSpPr>
        <p:spPr bwMode="auto">
          <a:xfrm rot="16200000" flipH="1">
            <a:off x="4205288" y="3922992"/>
            <a:ext cx="566737" cy="503237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93"/>
          <p:cNvCxnSpPr>
            <a:cxnSpLocks noChangeShapeType="1"/>
            <a:stCxn id="12" idx="2"/>
            <a:endCxn id="16" idx="0"/>
          </p:cNvCxnSpPr>
          <p:nvPr/>
        </p:nvCxnSpPr>
        <p:spPr bwMode="auto">
          <a:xfrm rot="16200000" flipH="1">
            <a:off x="3854724" y="2232824"/>
            <a:ext cx="1227931" cy="4998790"/>
          </a:xfrm>
          <a:prstGeom prst="bentConnector3">
            <a:avLst>
              <a:gd name="adj1" fmla="val 80252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94"/>
          <p:cNvCxnSpPr>
            <a:cxnSpLocks noChangeShapeType="1"/>
            <a:stCxn id="11" idx="3"/>
            <a:endCxn id="14" idx="1"/>
          </p:cNvCxnSpPr>
          <p:nvPr/>
        </p:nvCxnSpPr>
        <p:spPr bwMode="auto">
          <a:xfrm>
            <a:off x="2508250" y="2562504"/>
            <a:ext cx="936625" cy="896938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26"/>
          <p:cNvCxnSpPr>
            <a:cxnSpLocks noChangeShapeType="1"/>
            <a:stCxn id="15" idx="3"/>
            <a:endCxn id="16" idx="0"/>
          </p:cNvCxnSpPr>
          <p:nvPr/>
        </p:nvCxnSpPr>
        <p:spPr bwMode="auto">
          <a:xfrm>
            <a:off x="6324600" y="4457186"/>
            <a:ext cx="643484" cy="888999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AutoShape 27"/>
          <p:cNvCxnSpPr>
            <a:cxnSpLocks noChangeShapeType="1"/>
            <a:stCxn id="17" idx="2"/>
            <a:endCxn id="16" idx="0"/>
          </p:cNvCxnSpPr>
          <p:nvPr/>
        </p:nvCxnSpPr>
        <p:spPr bwMode="auto">
          <a:xfrm rot="5400000">
            <a:off x="5358881" y="3735146"/>
            <a:ext cx="3220243" cy="1835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Rectangle 62"/>
          <p:cNvSpPr>
            <a:spLocks noChangeArrowheads="1"/>
          </p:cNvSpPr>
          <p:nvPr/>
        </p:nvSpPr>
        <p:spPr bwMode="auto">
          <a:xfrm>
            <a:off x="5892800" y="2368829"/>
            <a:ext cx="2087563" cy="9366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cs-CZ" altLang="cs-CZ" dirty="0">
                <a:latin typeface="Tahoma" pitchFamily="34" charset="0"/>
              </a:rPr>
              <a:t>Celostátní povodňové orgány</a:t>
            </a:r>
          </a:p>
        </p:txBody>
      </p:sp>
    </p:spTree>
    <p:extLst>
      <p:ext uri="{BB962C8B-B14F-4D97-AF65-F5344CB8AC3E}">
        <p14:creationId xmlns:p14="http://schemas.microsoft.com/office/powerpoint/2010/main" val="319564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5870" y="476671"/>
            <a:ext cx="571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Další výzvy pro rozvoj hydrologické prognózy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996500"/>
            <a:ext cx="57992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cs-CZ" sz="2000" b="1" dirty="0" smtClean="0">
                <a:latin typeface="+mn-lt"/>
              </a:rPr>
              <a:t>předpovědi lokálních zátop a přívalových povodní</a:t>
            </a:r>
          </a:p>
          <a:p>
            <a:pPr marL="342900" indent="-342900">
              <a:buAutoNum type="arabicParenR"/>
            </a:pPr>
            <a:r>
              <a:rPr lang="cs-CZ" sz="2000" b="1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Předpovědi rozlivů </a:t>
            </a:r>
            <a:endParaRPr lang="cs-CZ" sz="2000" b="1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71600" y="1768590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buFontTx/>
              <a:buChar char="-"/>
            </a:pPr>
            <a:r>
              <a:rPr lang="cs-CZ" altLang="cs-CZ" i="1" dirty="0" smtClean="0">
                <a:latin typeface="+mj-lt"/>
                <a:cs typeface="Arial" charset="0"/>
              </a:rPr>
              <a:t>vyvolané </a:t>
            </a:r>
            <a:r>
              <a:rPr lang="cs-CZ" altLang="cs-CZ" i="1" dirty="0">
                <a:latin typeface="+mj-lt"/>
                <a:cs typeface="Arial" charset="0"/>
              </a:rPr>
              <a:t>lokální přívalovou srážkou na malém </a:t>
            </a:r>
            <a:r>
              <a:rPr lang="cs-CZ" altLang="cs-CZ" i="1" dirty="0" smtClean="0">
                <a:latin typeface="+mj-lt"/>
                <a:cs typeface="Arial" charset="0"/>
              </a:rPr>
              <a:t>nebo </a:t>
            </a:r>
            <a:r>
              <a:rPr lang="cs-CZ" altLang="cs-CZ" i="1" dirty="0">
                <a:latin typeface="+mj-lt"/>
                <a:cs typeface="Arial" charset="0"/>
              </a:rPr>
              <a:t>velmi malém </a:t>
            </a:r>
            <a:r>
              <a:rPr lang="cs-CZ" altLang="cs-CZ" i="1" dirty="0" smtClean="0">
                <a:latin typeface="+mj-lt"/>
                <a:cs typeface="Arial" charset="0"/>
              </a:rPr>
              <a:t>povodí,</a:t>
            </a:r>
          </a:p>
          <a:p>
            <a:pPr marL="285750" indent="-285750" eaLnBrk="1" hangingPunct="1">
              <a:buFontTx/>
              <a:buChar char="-"/>
            </a:pPr>
            <a:r>
              <a:rPr lang="cs-CZ" altLang="cs-CZ" i="1" dirty="0" smtClean="0">
                <a:latin typeface="+mj-lt"/>
                <a:cs typeface="Arial" charset="0"/>
              </a:rPr>
              <a:t>extrémně rychlý nástup povodňových stavů,</a:t>
            </a:r>
          </a:p>
          <a:p>
            <a:pPr marL="285750" indent="-285750" eaLnBrk="1" hangingPunct="1">
              <a:buFontTx/>
              <a:buChar char="-"/>
            </a:pPr>
            <a:r>
              <a:rPr lang="cs-CZ" altLang="cs-CZ" i="1" dirty="0" smtClean="0">
                <a:latin typeface="+mj-lt"/>
                <a:cs typeface="Arial" charset="0"/>
              </a:rPr>
              <a:t>rizikové z hlediska možných ztrát na životech,</a:t>
            </a:r>
          </a:p>
          <a:p>
            <a:pPr marL="285750" indent="-285750" eaLnBrk="1" hangingPunct="1">
              <a:buFontTx/>
              <a:buChar char="-"/>
            </a:pPr>
            <a:r>
              <a:rPr lang="cs-CZ" altLang="cs-CZ" i="1" dirty="0" smtClean="0">
                <a:latin typeface="+mj-lt"/>
                <a:cs typeface="Arial" charset="0"/>
              </a:rPr>
              <a:t>významné škody i mimo koryta toků,</a:t>
            </a:r>
            <a:endParaRPr lang="cs-CZ" altLang="cs-CZ" i="1" dirty="0">
              <a:latin typeface="+mj-lt"/>
              <a:cs typeface="Arial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67545" y="3244334"/>
            <a:ext cx="86764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cs-CZ" altLang="cs-CZ" dirty="0" smtClean="0">
                <a:latin typeface="+mj-lt"/>
                <a:cs typeface="Arial" charset="0"/>
              </a:rPr>
              <a:t>Hydrologickou předpověď (výstrahu), která má přijatelnou míru nejistoty, lze vydat až teprve v okamžiku, kdy kritická srážka z větší části vypadne do povodí</a:t>
            </a:r>
          </a:p>
          <a:p>
            <a:pPr marL="285750" indent="-285750" eaLnBrk="1" hangingPunct="1">
              <a:buFontTx/>
              <a:buChar char="-"/>
            </a:pPr>
            <a:r>
              <a:rPr lang="cs-CZ" altLang="cs-CZ" u="sng" dirty="0" smtClean="0">
                <a:latin typeface="+mj-lt"/>
                <a:cs typeface="Arial" charset="0"/>
              </a:rPr>
              <a:t>minimální časový předstih</a:t>
            </a:r>
          </a:p>
          <a:p>
            <a:pPr marL="285750" indent="-285750">
              <a:buFontTx/>
              <a:buChar char="-"/>
            </a:pPr>
            <a:r>
              <a:rPr lang="cs-CZ" altLang="cs-CZ" u="sng" dirty="0">
                <a:latin typeface="+mj-lt"/>
                <a:cs typeface="Arial" charset="0"/>
              </a:rPr>
              <a:t>sledování </a:t>
            </a:r>
            <a:r>
              <a:rPr lang="cs-CZ" altLang="cs-CZ" u="sng" dirty="0" smtClean="0">
                <a:latin typeface="+mj-lt"/>
                <a:cs typeface="Arial" charset="0"/>
              </a:rPr>
              <a:t>srážek </a:t>
            </a:r>
            <a:r>
              <a:rPr lang="cs-CZ" altLang="cs-CZ" u="sng" dirty="0">
                <a:latin typeface="+mj-lt"/>
                <a:cs typeface="Arial" charset="0"/>
              </a:rPr>
              <a:t>v reálném čase a v kroku minimálně 10 </a:t>
            </a:r>
            <a:r>
              <a:rPr lang="cs-CZ" altLang="cs-CZ" u="sng" dirty="0" smtClean="0">
                <a:latin typeface="+mj-lt"/>
                <a:cs typeface="Arial" charset="0"/>
              </a:rPr>
              <a:t>minut</a:t>
            </a:r>
          </a:p>
          <a:p>
            <a:pPr marL="285750" indent="-285750" eaLnBrk="1" hangingPunct="1">
              <a:buFontTx/>
              <a:buChar char="-"/>
            </a:pPr>
            <a:r>
              <a:rPr lang="cs-CZ" altLang="cs-CZ" u="sng" dirty="0" smtClean="0">
                <a:latin typeface="+mj-lt"/>
                <a:cs typeface="Arial" charset="0"/>
              </a:rPr>
              <a:t>nutnost plnoautomatického provozu předpovědního systému včetně distribuce výstrah</a:t>
            </a:r>
            <a:endParaRPr lang="cs-CZ" altLang="cs-CZ" u="sng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84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5870" y="476671"/>
            <a:ext cx="4677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Další metody hydrologické prognózy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996500"/>
            <a:ext cx="5255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cs-CZ" b="1" dirty="0" smtClean="0">
                <a:latin typeface="+mn-lt"/>
              </a:rPr>
              <a:t>předpovědi lokálních zátop a přívalových povodní</a:t>
            </a:r>
          </a:p>
          <a:p>
            <a:pPr marL="342900" indent="-342900">
              <a:buAutoNum type="arabicParenR"/>
            </a:pPr>
            <a:r>
              <a:rPr lang="cs-CZ" b="1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Předpovědi rozlivů </a:t>
            </a:r>
            <a:endParaRPr lang="cs-CZ" b="1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67544" y="1844824"/>
            <a:ext cx="368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cs-CZ" alt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FFG – CZ Flash Flood Guidance</a:t>
            </a:r>
            <a:endParaRPr lang="cs-CZ" alt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7" name="Obrázek 6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32944"/>
            <a:ext cx="5370488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8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165870" y="476672"/>
            <a:ext cx="686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Ekonomický potenciál předpovědní povodňové služby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12" name="Graf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7489095"/>
              </p:ext>
            </p:extLst>
          </p:nvPr>
        </p:nvGraphicFramePr>
        <p:xfrm>
          <a:off x="251520" y="1052736"/>
          <a:ext cx="8648701" cy="5043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817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996500"/>
            <a:ext cx="5255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cs-CZ" b="1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předpovědi lokálních zátop a přívalových povodní</a:t>
            </a:r>
          </a:p>
          <a:p>
            <a:pPr marL="342900" indent="-342900">
              <a:buAutoNum type="arabicParenR"/>
            </a:pPr>
            <a:r>
              <a:rPr lang="cs-CZ" b="1" dirty="0" smtClean="0">
                <a:latin typeface="+mn-lt"/>
              </a:rPr>
              <a:t>Předpovědi rozlivů </a:t>
            </a:r>
            <a:endParaRPr lang="cs-CZ" b="1" dirty="0">
              <a:latin typeface="+mn-lt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65870" y="476671"/>
            <a:ext cx="4677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Další metody hydrologické prognózy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687513"/>
            <a:ext cx="3706812" cy="476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459093" y="1901347"/>
            <a:ext cx="4274568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cs-CZ" altLang="cs-CZ" dirty="0" smtClean="0">
                <a:latin typeface="+mn-lt"/>
                <a:cs typeface="Arial" charset="0"/>
              </a:rPr>
              <a:t> provoz operativních hydraulických modelů</a:t>
            </a:r>
          </a:p>
        </p:txBody>
      </p:sp>
    </p:spTree>
    <p:extLst>
      <p:ext uri="{BB962C8B-B14F-4D97-AF65-F5344CB8AC3E}">
        <p14:creationId xmlns:p14="http://schemas.microsoft.com/office/powerpoint/2010/main" val="11858835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 bwMode="auto">
          <a:xfrm>
            <a:off x="317500" y="2781300"/>
            <a:ext cx="82073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s-CZ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KONEC</a:t>
            </a:r>
            <a:endParaRPr lang="cs-CZ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Skupina 25"/>
          <p:cNvGrpSpPr/>
          <p:nvPr/>
        </p:nvGrpSpPr>
        <p:grpSpPr>
          <a:xfrm>
            <a:off x="539552" y="1412776"/>
            <a:ext cx="6984776" cy="4391175"/>
            <a:chOff x="1115616" y="1916832"/>
            <a:chExt cx="6156176" cy="3639737"/>
          </a:xfrm>
        </p:grpSpPr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1916832"/>
              <a:ext cx="6156176" cy="3639737"/>
            </a:xfrm>
            <a:prstGeom prst="rect">
              <a:avLst/>
            </a:prstGeom>
          </p:spPr>
        </p:pic>
        <p:cxnSp>
          <p:nvCxnSpPr>
            <p:cNvPr id="13" name="Přímá spojnice 12"/>
            <p:cNvCxnSpPr/>
            <p:nvPr/>
          </p:nvCxnSpPr>
          <p:spPr>
            <a:xfrm>
              <a:off x="1835696" y="4293096"/>
              <a:ext cx="428625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/>
            <p:nvPr/>
          </p:nvCxnSpPr>
          <p:spPr>
            <a:xfrm>
              <a:off x="2264321" y="4293096"/>
              <a:ext cx="0" cy="64807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/>
            <p:cNvCxnSpPr/>
            <p:nvPr/>
          </p:nvCxnSpPr>
          <p:spPr>
            <a:xfrm>
              <a:off x="1835695" y="3667346"/>
              <a:ext cx="1080121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/>
            <p:cNvCxnSpPr/>
            <p:nvPr/>
          </p:nvCxnSpPr>
          <p:spPr>
            <a:xfrm>
              <a:off x="2853333" y="3667346"/>
              <a:ext cx="0" cy="127382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ovéPole 24"/>
            <p:cNvSpPr txBox="1"/>
            <p:nvPr/>
          </p:nvSpPr>
          <p:spPr>
            <a:xfrm>
              <a:off x="2209250" y="2092206"/>
              <a:ext cx="39689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i="1" dirty="0" smtClean="0">
                  <a:solidFill>
                    <a:srgbClr val="C00000"/>
                  </a:solidFill>
                  <a:latin typeface="+mj-lt"/>
                </a:rPr>
                <a:t>Maximálně možné snížení povodňových škod </a:t>
              </a:r>
              <a:endParaRPr lang="cs-CZ" sz="1600" i="1" dirty="0">
                <a:solidFill>
                  <a:srgbClr val="C00000"/>
                </a:solidFill>
                <a:latin typeface="+mj-lt"/>
              </a:endParaRPr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149052" y="6294471"/>
            <a:ext cx="80762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i="1" dirty="0" smtClean="0"/>
              <a:t>ZDROJ: Carsell,  K., M., </a:t>
            </a:r>
            <a:r>
              <a:rPr lang="en-US" sz="1100" i="1" dirty="0" smtClean="0"/>
              <a:t>[2004]</a:t>
            </a:r>
            <a:r>
              <a:rPr lang="cs-CZ" sz="1100" i="1" dirty="0" smtClean="0"/>
              <a:t>: </a:t>
            </a:r>
            <a:r>
              <a:rPr lang="cs-CZ" sz="1100" b="1" i="1" dirty="0" smtClean="0"/>
              <a:t>Quantifying the Benefit of a Flood Warning System</a:t>
            </a:r>
            <a:r>
              <a:rPr lang="cs-CZ" sz="1100" i="1" dirty="0" smtClean="0"/>
              <a:t>, Natural Hazards Review, August 2004</a:t>
            </a:r>
            <a:endParaRPr lang="cs-CZ" sz="1100" i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65870" y="476672"/>
            <a:ext cx="686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Ekonomický potenciál předpovědní povodňové služby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602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165870" y="476672"/>
            <a:ext cx="5198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Hlásná a předpovědní povodňová služba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65870" y="1095624"/>
            <a:ext cx="1716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latin typeface="+mj-lt"/>
              </a:rPr>
              <a:t>Legální rámec:</a:t>
            </a:r>
            <a:endParaRPr lang="cs-CZ" sz="2000" b="1" dirty="0">
              <a:latin typeface="+mj-lt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51520" y="1628800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Vodní zákon (254/2001 Sb., §73), článek 1: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dirty="0">
                <a:latin typeface="+mn-lt"/>
                <a:cs typeface="Arial" pitchFamily="34" charset="0"/>
              </a:rPr>
              <a:t>		Předpovědní povodňová služba informuje povodňové orgány, popřípadě další účastníky ochrany před povodněmi, o možnosti vzniku povodně a o dalším nebezpečném vývoji …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dirty="0">
                <a:latin typeface="+mn-lt"/>
                <a:cs typeface="Arial" pitchFamily="34" charset="0"/>
              </a:rPr>
              <a:t>		…předpovědní povodňovou službu zajišťuje </a:t>
            </a:r>
            <a:r>
              <a:rPr lang="cs-CZ" b="1" dirty="0">
                <a:latin typeface="+mn-lt"/>
                <a:cs typeface="Arial" pitchFamily="34" charset="0"/>
              </a:rPr>
              <a:t>Český </a:t>
            </a:r>
            <a:r>
              <a:rPr lang="cs-CZ" b="1" dirty="0" smtClean="0">
                <a:latin typeface="+mn-lt"/>
                <a:cs typeface="Arial" pitchFamily="34" charset="0"/>
              </a:rPr>
              <a:t>hydrometeoro-logický </a:t>
            </a:r>
            <a:r>
              <a:rPr lang="cs-CZ" b="1" dirty="0">
                <a:latin typeface="+mn-lt"/>
                <a:cs typeface="Arial" pitchFamily="34" charset="0"/>
              </a:rPr>
              <a:t>ústav </a:t>
            </a:r>
            <a:r>
              <a:rPr lang="cs-CZ" dirty="0">
                <a:latin typeface="+mn-lt"/>
                <a:cs typeface="Arial" pitchFamily="34" charset="0"/>
              </a:rPr>
              <a:t>ve spolupráci se </a:t>
            </a:r>
            <a:r>
              <a:rPr lang="cs-CZ" b="1" dirty="0">
                <a:latin typeface="+mn-lt"/>
                <a:cs typeface="Arial" pitchFamily="34" charset="0"/>
              </a:rPr>
              <a:t>správcem povodí.</a:t>
            </a:r>
            <a:endParaRPr lang="cs-CZ" dirty="0">
              <a:latin typeface="+mn-lt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dirty="0">
              <a:latin typeface="+mn-lt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Vodní zákon (254/2001 Sb., §73), článek 2: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dirty="0">
                <a:latin typeface="+mn-lt"/>
                <a:cs typeface="Arial" pitchFamily="34" charset="0"/>
              </a:rPr>
              <a:t>		Hlásná povodňová služba zabezpečuje informace povodňovým orgánům pro varování obyvatelstva …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dirty="0">
                <a:latin typeface="+mn-lt"/>
                <a:cs typeface="Arial" pitchFamily="34" charset="0"/>
              </a:rPr>
              <a:t>		</a:t>
            </a:r>
            <a:r>
              <a:rPr lang="cs-CZ" b="1" dirty="0">
                <a:latin typeface="+mn-lt"/>
                <a:cs typeface="Arial" pitchFamily="34" charset="0"/>
              </a:rPr>
              <a:t>Hlásnou povodňovou službu organizují povodňové orgány obcí</a:t>
            </a:r>
            <a:r>
              <a:rPr lang="cs-CZ" dirty="0">
                <a:latin typeface="+mn-lt"/>
                <a:cs typeface="Arial" pitchFamily="34" charset="0"/>
              </a:rPr>
              <a:t> a povodňové orgány pro správní obvody obcí s rozšířenou působností a podílení se na ní ostatní účastníci ochrany před povodněmi. K zabezpečení HPS organizují povodňové orgány v případě potřeby hlídkovou službu.</a:t>
            </a:r>
          </a:p>
        </p:txBody>
      </p:sp>
    </p:spTree>
    <p:extLst>
      <p:ext uri="{BB962C8B-B14F-4D97-AF65-F5344CB8AC3E}">
        <p14:creationId xmlns:p14="http://schemas.microsoft.com/office/powerpoint/2010/main" val="110768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165870" y="476672"/>
            <a:ext cx="6092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Hlásná a předpovědní povodňová služba ČHMÚ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4400" y="1628800"/>
            <a:ext cx="864096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60000"/>
              </a:spcBef>
              <a:buFontTx/>
              <a:buAutoNum type="arabicPeriod"/>
            </a:pPr>
            <a:r>
              <a:rPr lang="cs-CZ" altLang="cs-CZ" sz="2000" dirty="0">
                <a:latin typeface="+mn-lt"/>
              </a:rPr>
              <a:t>Monitorování aktuální povětrnostní a hydrologické situace </a:t>
            </a:r>
            <a:endParaRPr lang="cs-CZ" altLang="cs-CZ" sz="2000" i="1" dirty="0">
              <a:latin typeface="+mn-lt"/>
            </a:endParaRPr>
          </a:p>
          <a:p>
            <a:pPr>
              <a:spcBef>
                <a:spcPct val="60000"/>
              </a:spcBef>
            </a:pPr>
            <a:r>
              <a:rPr lang="cs-CZ" altLang="cs-CZ" sz="2000" dirty="0">
                <a:latin typeface="+mn-lt"/>
              </a:rPr>
              <a:t>2. </a:t>
            </a:r>
            <a:r>
              <a:rPr lang="cs-CZ" altLang="cs-CZ" sz="2000" dirty="0" smtClean="0">
                <a:latin typeface="+mn-lt"/>
              </a:rPr>
              <a:t> Příprava </a:t>
            </a:r>
            <a:r>
              <a:rPr lang="cs-CZ" altLang="cs-CZ" sz="2000" dirty="0">
                <a:latin typeface="+mn-lt"/>
              </a:rPr>
              <a:t>meteorologických a hydrologických </a:t>
            </a:r>
            <a:r>
              <a:rPr lang="cs-CZ" altLang="cs-CZ" sz="2000" dirty="0" smtClean="0">
                <a:latin typeface="+mn-lt"/>
              </a:rPr>
              <a:t>předpovědí</a:t>
            </a:r>
            <a:endParaRPr lang="cs-CZ" altLang="cs-CZ" sz="2000" dirty="0">
              <a:latin typeface="+mn-lt"/>
            </a:endParaRPr>
          </a:p>
          <a:p>
            <a:pPr>
              <a:spcBef>
                <a:spcPct val="60000"/>
              </a:spcBef>
            </a:pPr>
            <a:r>
              <a:rPr lang="cs-CZ" altLang="cs-CZ" sz="2000" dirty="0">
                <a:latin typeface="+mn-lt"/>
              </a:rPr>
              <a:t>3. </a:t>
            </a:r>
            <a:r>
              <a:rPr lang="cs-CZ" altLang="cs-CZ" sz="2000" dirty="0" smtClean="0">
                <a:latin typeface="+mn-lt"/>
              </a:rPr>
              <a:t> Příprava </a:t>
            </a:r>
            <a:r>
              <a:rPr lang="cs-CZ" altLang="cs-CZ" sz="2000" dirty="0">
                <a:latin typeface="+mn-lt"/>
              </a:rPr>
              <a:t>a rozesílání </a:t>
            </a:r>
            <a:r>
              <a:rPr lang="cs-CZ" altLang="cs-CZ" sz="2000" dirty="0" smtClean="0">
                <a:latin typeface="+mn-lt"/>
              </a:rPr>
              <a:t>výstražných a informačních zpráv</a:t>
            </a:r>
            <a:endParaRPr lang="cs-CZ" altLang="cs-CZ" sz="2000" i="1" dirty="0">
              <a:latin typeface="+mn-lt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65870" y="1095624"/>
            <a:ext cx="2004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latin typeface="+mj-lt"/>
              </a:rPr>
              <a:t>Základní aktivity:</a:t>
            </a:r>
            <a:endParaRPr lang="cs-CZ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51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165870" y="476672"/>
            <a:ext cx="6727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Monitorování aktuální hydrometeorologické situace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11561" y="1044853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>
                <a:latin typeface="+mj-lt"/>
              </a:rPr>
              <a:t>měření srážek, teplot vzduchu a vodního stavu v reálném čase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+mj-lt"/>
              </a:rPr>
              <a:t>zranitelnost přístrojů a sítí při extrémních situacích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+mj-lt"/>
              </a:rPr>
              <a:t>výpočet průtoku – problém při povodních a u řek se vzdutou hladinou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96" y="3429000"/>
            <a:ext cx="3925773" cy="324036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63" y="3452472"/>
            <a:ext cx="3897337" cy="3216888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325245" y="2775524"/>
            <a:ext cx="5648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>
                <a:latin typeface="+mj-lt"/>
              </a:rPr>
              <a:t>Automatizované vodoměrné stanice v povodí horní Vltavy </a:t>
            </a:r>
            <a:endParaRPr lang="cs-CZ" i="1" dirty="0">
              <a:latin typeface="+mj-lt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848387" y="3144856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 smtClean="0">
                <a:latin typeface="+mj-lt"/>
              </a:rPr>
              <a:t>2002</a:t>
            </a:r>
            <a:endParaRPr lang="cs-CZ" sz="1600" i="1" dirty="0">
              <a:latin typeface="+mj-lt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156176" y="3146446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 smtClean="0">
                <a:latin typeface="+mj-lt"/>
              </a:rPr>
              <a:t>2013</a:t>
            </a:r>
            <a:endParaRPr lang="cs-CZ" sz="16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406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165870" y="476672"/>
            <a:ext cx="3294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Hydrologické předpovědi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41688"/>
            <a:ext cx="4078287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740025" y="5302250"/>
            <a:ext cx="171450" cy="431800"/>
            <a:chOff x="391" y="3115"/>
            <a:chExt cx="213" cy="338"/>
          </a:xfrm>
        </p:grpSpPr>
        <p:sp>
          <p:nvSpPr>
            <p:cNvPr id="5" name="AutoShape 14"/>
            <p:cNvSpPr>
              <a:spLocks noChangeArrowheads="1"/>
            </p:cNvSpPr>
            <p:nvPr/>
          </p:nvSpPr>
          <p:spPr bwMode="auto">
            <a:xfrm>
              <a:off x="431" y="3181"/>
              <a:ext cx="136" cy="272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 dirty="0"/>
            </a:p>
          </p:txBody>
        </p:sp>
        <p:sp>
          <p:nvSpPr>
            <p:cNvPr id="6" name="AutoShape 15"/>
            <p:cNvSpPr>
              <a:spLocks noChangeArrowheads="1"/>
            </p:cNvSpPr>
            <p:nvPr/>
          </p:nvSpPr>
          <p:spPr bwMode="auto">
            <a:xfrm>
              <a:off x="391" y="3115"/>
              <a:ext cx="213" cy="101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 dirty="0"/>
            </a:p>
          </p:txBody>
        </p:sp>
      </p:grpSp>
      <p:sp>
        <p:nvSpPr>
          <p:cNvPr id="7" name="Obdélník 6"/>
          <p:cNvSpPr/>
          <p:nvPr/>
        </p:nvSpPr>
        <p:spPr>
          <a:xfrm>
            <a:off x="611561" y="1044853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>
                <a:latin typeface="+mj-lt"/>
              </a:rPr>
              <a:t>existuje široká škála předpovědních technik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+mj-lt"/>
              </a:rPr>
              <a:t>většina hydrologických služeb používá koncepční modely pro různé procesy tvorby odtoku</a:t>
            </a:r>
            <a:endParaRPr lang="cs-CZ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41688"/>
            <a:ext cx="4078287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740025" y="5302250"/>
            <a:ext cx="171450" cy="431800"/>
            <a:chOff x="391" y="3115"/>
            <a:chExt cx="213" cy="338"/>
          </a:xfrm>
        </p:grpSpPr>
        <p:sp>
          <p:nvSpPr>
            <p:cNvPr id="4" name="AutoShape 14"/>
            <p:cNvSpPr>
              <a:spLocks noChangeArrowheads="1"/>
            </p:cNvSpPr>
            <p:nvPr/>
          </p:nvSpPr>
          <p:spPr bwMode="auto">
            <a:xfrm>
              <a:off x="431" y="3181"/>
              <a:ext cx="136" cy="272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 dirty="0"/>
            </a:p>
          </p:txBody>
        </p:sp>
        <p:sp>
          <p:nvSpPr>
            <p:cNvPr id="5" name="AutoShape 15"/>
            <p:cNvSpPr>
              <a:spLocks noChangeArrowheads="1"/>
            </p:cNvSpPr>
            <p:nvPr/>
          </p:nvSpPr>
          <p:spPr bwMode="auto">
            <a:xfrm>
              <a:off x="391" y="3115"/>
              <a:ext cx="213" cy="101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 dirty="0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3603625" y="4437063"/>
            <a:ext cx="171450" cy="431800"/>
            <a:chOff x="391" y="3115"/>
            <a:chExt cx="213" cy="338"/>
          </a:xfrm>
        </p:grpSpPr>
        <p:sp>
          <p:nvSpPr>
            <p:cNvPr id="7" name="AutoShape 17"/>
            <p:cNvSpPr>
              <a:spLocks noChangeArrowheads="1"/>
            </p:cNvSpPr>
            <p:nvPr/>
          </p:nvSpPr>
          <p:spPr bwMode="auto">
            <a:xfrm>
              <a:off x="431" y="3181"/>
              <a:ext cx="136" cy="272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 dirty="0"/>
            </a:p>
          </p:txBody>
        </p:sp>
        <p:sp>
          <p:nvSpPr>
            <p:cNvPr id="8" name="AutoShape 18"/>
            <p:cNvSpPr>
              <a:spLocks noChangeArrowheads="1"/>
            </p:cNvSpPr>
            <p:nvPr/>
          </p:nvSpPr>
          <p:spPr bwMode="auto">
            <a:xfrm>
              <a:off x="391" y="3115"/>
              <a:ext cx="213" cy="101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 dirty="0"/>
            </a:p>
          </p:txBody>
        </p:sp>
      </p:grpSp>
      <p:sp>
        <p:nvSpPr>
          <p:cNvPr id="9" name="TextovéPole 8"/>
          <p:cNvSpPr txBox="1"/>
          <p:nvPr/>
        </p:nvSpPr>
        <p:spPr>
          <a:xfrm>
            <a:off x="165870" y="476672"/>
            <a:ext cx="3294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Hydrologické předpovědi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11561" y="1044853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>
                <a:latin typeface="+mj-lt"/>
              </a:rPr>
              <a:t>existuje široká škála předpovědních technik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+mj-lt"/>
              </a:rPr>
              <a:t>většina hydrologických služeb používá koncepční modely pro různé procesy tvorby odtoku</a:t>
            </a:r>
            <a:endParaRPr lang="cs-CZ" dirty="0">
              <a:latin typeface="+mj-lt"/>
            </a:endParaRPr>
          </a:p>
        </p:txBody>
      </p:sp>
      <p:grpSp>
        <p:nvGrpSpPr>
          <p:cNvPr id="13" name="Skupina 12"/>
          <p:cNvGrpSpPr/>
          <p:nvPr/>
        </p:nvGrpSpPr>
        <p:grpSpPr>
          <a:xfrm>
            <a:off x="5202111" y="1836198"/>
            <a:ext cx="3785493" cy="2376264"/>
            <a:chOff x="5202111" y="1836198"/>
            <a:chExt cx="3785493" cy="2376264"/>
          </a:xfrm>
        </p:grpSpPr>
        <p:sp>
          <p:nvSpPr>
            <p:cNvPr id="12" name="Obdélník 11"/>
            <p:cNvSpPr/>
            <p:nvPr/>
          </p:nvSpPr>
          <p:spPr>
            <a:xfrm>
              <a:off x="5237430" y="3564390"/>
              <a:ext cx="3655050" cy="64807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1" name="Nadpis 1"/>
            <p:cNvSpPr txBox="1">
              <a:spLocks/>
            </p:cNvSpPr>
            <p:nvPr/>
          </p:nvSpPr>
          <p:spPr bwMode="auto">
            <a:xfrm>
              <a:off x="5202111" y="1836198"/>
              <a:ext cx="3785493" cy="2376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2857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indent="0" eaLnBrk="1" hangingPunct="1">
                <a:lnSpc>
                  <a:spcPct val="120000"/>
                </a:lnSpc>
              </a:pPr>
              <a:r>
                <a:rPr lang="cs-CZ" altLang="cs-CZ" b="1" i="1" dirty="0" smtClean="0">
                  <a:latin typeface="+mj-lt"/>
                  <a:cs typeface="Arial" charset="0"/>
                </a:rPr>
                <a:t>Postup a transformace povodňové vlny</a:t>
              </a:r>
            </a:p>
            <a:p>
              <a:pPr eaLnBrk="1" hangingPunct="1">
                <a:lnSpc>
                  <a:spcPct val="120000"/>
                </a:lnSpc>
                <a:buFont typeface="Arial" charset="0"/>
                <a:buChar char="•"/>
              </a:pPr>
              <a:r>
                <a:rPr lang="cs-CZ" altLang="cs-CZ" i="1" dirty="0" smtClean="0">
                  <a:latin typeface="+mj-lt"/>
                  <a:cs typeface="Arial" charset="0"/>
                </a:rPr>
                <a:t>matematicky jednoduše popsatelný v úzkých korytech</a:t>
              </a:r>
            </a:p>
            <a:p>
              <a:pPr eaLnBrk="1" hangingPunct="1">
                <a:lnSpc>
                  <a:spcPct val="120000"/>
                </a:lnSpc>
                <a:buFont typeface="Arial" charset="0"/>
                <a:buChar char="•"/>
              </a:pPr>
              <a:r>
                <a:rPr lang="cs-CZ" altLang="cs-CZ" i="1" dirty="0" smtClean="0">
                  <a:latin typeface="+mj-lt"/>
                  <a:cs typeface="Arial" charset="0"/>
                </a:rPr>
                <a:t>problematické v místech s rozlivy</a:t>
              </a:r>
            </a:p>
            <a:p>
              <a:pPr eaLnBrk="1" hangingPunct="1">
                <a:lnSpc>
                  <a:spcPct val="120000"/>
                </a:lnSpc>
                <a:buFont typeface="Arial" charset="0"/>
                <a:buChar char="•"/>
              </a:pPr>
              <a:r>
                <a:rPr lang="cs-CZ" altLang="cs-CZ" b="1" i="1" dirty="0" smtClean="0">
                  <a:latin typeface="+mj-lt"/>
                  <a:cs typeface="Arial" charset="0"/>
                </a:rPr>
                <a:t>předpověď poskytuje příliš krátký časový předstih předpovědi</a:t>
              </a:r>
              <a:endParaRPr lang="cs-CZ" altLang="cs-CZ" b="1" i="1" dirty="0"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904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sablona_Ostrav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Prezentace_sablona_Ostrava</Template>
  <TotalTime>4520</TotalTime>
  <Words>965</Words>
  <Application>Microsoft Office PowerPoint</Application>
  <PresentationFormat>Předvádění na obrazovce (4:3)</PresentationFormat>
  <Paragraphs>159</Paragraphs>
  <Slides>31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Prezentace_sablona_Ostrava</vt:lpstr>
      <vt:lpstr>Povodňová prognostika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ČHMÚ Ostrava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Předpovídání povodní - role ČHMÚ v ochraně před povodněmi</dc:title>
  <dc:creator>Roman Volny</dc:creator>
  <cp:lastModifiedBy>tvlasak</cp:lastModifiedBy>
  <cp:revision>497</cp:revision>
  <dcterms:created xsi:type="dcterms:W3CDTF">2013-03-19T16:00:45Z</dcterms:created>
  <dcterms:modified xsi:type="dcterms:W3CDTF">2015-03-30T10:37:08Z</dcterms:modified>
</cp:coreProperties>
</file>