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notesSlides/notesSlide1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6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425" r:id="rId2"/>
    <p:sldId id="409" r:id="rId3"/>
    <p:sldId id="410" r:id="rId4"/>
    <p:sldId id="412" r:id="rId5"/>
    <p:sldId id="411" r:id="rId6"/>
    <p:sldId id="413" r:id="rId7"/>
    <p:sldId id="417" r:id="rId8"/>
    <p:sldId id="433" r:id="rId9"/>
    <p:sldId id="434" r:id="rId10"/>
    <p:sldId id="435" r:id="rId11"/>
    <p:sldId id="436" r:id="rId12"/>
    <p:sldId id="437" r:id="rId13"/>
    <p:sldId id="438" r:id="rId14"/>
    <p:sldId id="439" r:id="rId15"/>
    <p:sldId id="432" r:id="rId16"/>
    <p:sldId id="416" r:id="rId17"/>
    <p:sldId id="418" r:id="rId18"/>
    <p:sldId id="424" r:id="rId19"/>
    <p:sldId id="419" r:id="rId20"/>
    <p:sldId id="420" r:id="rId21"/>
    <p:sldId id="421" r:id="rId22"/>
    <p:sldId id="422" r:id="rId23"/>
    <p:sldId id="423" r:id="rId24"/>
    <p:sldId id="415" r:id="rId25"/>
    <p:sldId id="377" r:id="rId26"/>
    <p:sldId id="426" r:id="rId27"/>
    <p:sldId id="427" r:id="rId28"/>
    <p:sldId id="429" r:id="rId29"/>
    <p:sldId id="428" r:id="rId30"/>
    <p:sldId id="430" r:id="rId31"/>
  </p:sldIdLst>
  <p:sldSz cx="9144000" cy="6858000" type="screen4x3"/>
  <p:notesSz cx="6669088" cy="992822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vlasak" initials="t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D"/>
    <a:srgbClr val="FFFFE5"/>
    <a:srgbClr val="FF9933"/>
    <a:srgbClr val="33CC3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>
      <p:cViewPr>
        <p:scale>
          <a:sx n="110" d="100"/>
          <a:sy n="110" d="100"/>
        </p:scale>
        <p:origin x="-156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9-22T09:24:33.713" idx="4">
    <p:pos x="10" y="10"/>
    <p:text>Komplexnost protipovodňové ochrany
část opatření závislá na včasném varování
ZÁVĚR: Ekonomická potenciál včasného vrování leží právě v účinnosti operativních protipovodňových oipatření.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9-22T09:24:33.713" idx="5">
    <p:pos x="10" y="10"/>
    <p:text>Komplexnost protipovodňové ochrany
část opatření závislá na včasném varování
ZÁVĚR: Ekonomická potenciál včasného vrování leží právě v účinnosti operativních protipovodňových oipatření.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9-22T09:24:33.713" idx="7">
    <p:pos x="10" y="10"/>
    <p:text>Komplexnost protipovodňové ochrany
část opatření závislá na včasném varování
ZÁVĚR: Ekonomická potenciál včasného vrování leží právě v účinnosti operativních protipovodňových oipatření.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9-22T09:24:33.713" idx="6">
    <p:pos x="10" y="10"/>
    <p:text>Komplexnost protipovodňové ochrany
část opatření závislá na včasném varování
ZÁVĚR: Ekonomická potenciál včasného vrování leží právě v účinnosti operativních protipovodňových oipatření.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9-22T09:24:33.713" idx="8">
    <p:pos x="10" y="10"/>
    <p:text>Komplexnost protipovodňové ochrany
část opatření závislá na včasném varování
ZÁVĚR: Ekonomická potenciál včasného vrování leží právě v účinnosti operativních protipovodňových oipatření.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9-22T09:24:33.713" idx="10">
    <p:pos x="10" y="10"/>
    <p:text>Komplexnost protipovodňové ochrany
část opatření závislá na včasném varování
ZÁVĚR: Ekonomická potenciál včasného vrování leží právě v účinnosti operativních protipovodňových oipatření.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FB5B1-CBA5-4288-9E55-D5AAD1C87019}" type="datetimeFigureOut">
              <a:rPr lang="cs-CZ" smtClean="0"/>
              <a:t>25.5.2017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B2FEA-0EC9-4485-A3B8-FDAD173F1B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1234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61779AE-F216-4792-853E-27A3E94756EE}" type="datetimeFigureOut">
              <a:rPr lang="cs-CZ"/>
              <a:pPr>
                <a:defRPr/>
              </a:pPr>
              <a:t>25.5.2017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7A63973-2306-4180-BCEF-DEC0A3ADAD4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48606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A63973-2306-4180-BCEF-DEC0A3ADAD41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739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A63973-2306-4180-BCEF-DEC0A3ADAD41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739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 descr="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36104" y="2130425"/>
            <a:ext cx="77724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6C05D-E6C0-4168-9654-68A51CF85168}" type="datetimeFigureOut">
              <a:rPr lang="cs-CZ"/>
              <a:pPr>
                <a:defRPr/>
              </a:pPr>
              <a:t>25.5.2017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4F31B-423F-4354-B957-7E14489DB41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9073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2FA3C-6B3E-4EA7-B8E8-A57D00288906}" type="datetimeFigureOut">
              <a:rPr lang="cs-CZ"/>
              <a:pPr>
                <a:defRPr/>
              </a:pPr>
              <a:t>25.5.2017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00D7B-043C-4BE1-A019-813449C443B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3225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0E68B-EA19-45E4-B717-807F5451186A}" type="datetimeFigureOut">
              <a:rPr lang="cs-CZ"/>
              <a:pPr>
                <a:defRPr/>
              </a:pPr>
              <a:t>25.5.2017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2ED0C-FC28-4130-B089-D686A4229B9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7995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 descr="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61604-2AA2-4C90-995F-DF18F32F04AE}" type="datetimeFigureOut">
              <a:rPr lang="cs-CZ"/>
              <a:pPr>
                <a:defRPr/>
              </a:pPr>
              <a:t>25.5.2017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316BF-98DE-4E3D-82DC-7139D6450FE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2721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 descr="8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1D8D4-3388-4601-9764-8CB73BBDDE78}" type="datetimeFigureOut">
              <a:rPr lang="cs-CZ"/>
              <a:pPr>
                <a:defRPr/>
              </a:pPr>
              <a:t>25.5.2017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D95E1-1A5A-4712-9BFD-69D4121EFF3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147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B16EE-2E40-4B24-BF5F-1120812BF39C}" type="datetimeFigureOut">
              <a:rPr lang="cs-CZ"/>
              <a:pPr>
                <a:defRPr/>
              </a:pPr>
              <a:t>25.5.2017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65C06-07A4-43FB-A8A3-6823D02F7EF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7807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AAD7C-2E0E-40C1-9E53-2161626649CB}" type="datetimeFigureOut">
              <a:rPr lang="cs-CZ"/>
              <a:pPr>
                <a:defRPr/>
              </a:pPr>
              <a:t>25.5.2017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6B009-CB83-4BBA-B33D-56E558C855E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3051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75A85-85FA-403E-A806-60CB02A05AFF}" type="datetimeFigureOut">
              <a:rPr lang="cs-CZ"/>
              <a:pPr>
                <a:defRPr/>
              </a:pPr>
              <a:t>25.5.2017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47576-5FD3-46D9-BDB2-CA7945EA29B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9620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6D5E2-07A0-44B4-A85C-7F91CFE4A3CC}" type="datetimeFigureOut">
              <a:rPr lang="cs-CZ"/>
              <a:pPr>
                <a:defRPr/>
              </a:pPr>
              <a:t>25.5.2017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FFC71-5A80-4361-91D0-3A1CC6D974B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2660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6AA9F-0EE9-434B-9EC1-6D0E9D8EB629}" type="datetimeFigureOut">
              <a:rPr lang="cs-CZ"/>
              <a:pPr>
                <a:defRPr/>
              </a:pPr>
              <a:t>25.5.2017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84420-E0E5-43CB-BB22-EB7EE7E4501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0359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dirty="0" smtClean="0"/>
              <a:t>Klepnutím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C3ADB-63A7-44BE-8448-59772A53563A}" type="datetimeFigureOut">
              <a:rPr lang="cs-CZ"/>
              <a:pPr>
                <a:defRPr/>
              </a:pPr>
              <a:t>25.5.2017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298C9-12FA-4C61-AE71-5AFBADD08C1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0757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205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97AC857-E292-4426-A179-3453289AA1EE}" type="datetimeFigureOut">
              <a:rPr lang="cs-CZ"/>
              <a:pPr>
                <a:defRPr/>
              </a:pPr>
              <a:t>25.5.2017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FA9E08-9D10-46A7-B207-DB04FD96FA1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4" r:id="rId1"/>
    <p:sldLayoutId id="2147484255" r:id="rId2"/>
    <p:sldLayoutId id="2147484256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1" r:id="rId9"/>
    <p:sldLayoutId id="2147484252" r:id="rId10"/>
    <p:sldLayoutId id="21474842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comments" Target="../comments/commen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6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23528" y="1340768"/>
            <a:ext cx="8388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dirty="0" smtClean="0">
                <a:solidFill>
                  <a:srgbClr val="FFCC66"/>
                </a:solidFill>
                <a:latin typeface="Garamond" panose="02020404030301010803" pitchFamily="18" charset="0"/>
              </a:rPr>
              <a:t>hydrologická předpověď</a:t>
            </a:r>
            <a:endParaRPr lang="cs-CZ" sz="6000" b="1" dirty="0">
              <a:solidFill>
                <a:srgbClr val="FFCC66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187624" y="414908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996600"/>
                </a:solidFill>
                <a:latin typeface="Garamond" panose="02020404030301010803" pitchFamily="18" charset="0"/>
              </a:rPr>
              <a:t>povodeň</a:t>
            </a:r>
            <a:endParaRPr lang="cs-CZ" sz="3600" b="1" dirty="0">
              <a:solidFill>
                <a:srgbClr val="996600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115616" y="5157192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CC9900"/>
                </a:solidFill>
                <a:latin typeface="Garamond" panose="02020404030301010803" pitchFamily="18" charset="0"/>
              </a:rPr>
              <a:t>předpovědní služba</a:t>
            </a:r>
            <a:endParaRPr lang="cs-CZ" sz="3600" b="1" dirty="0">
              <a:solidFill>
                <a:srgbClr val="CC9900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 rot="5400000">
            <a:off x="7143092" y="4314292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669900"/>
                </a:solidFill>
                <a:latin typeface="Garamond" panose="02020404030301010803" pitchFamily="18" charset="0"/>
              </a:rPr>
              <a:t>záplava</a:t>
            </a:r>
            <a:endParaRPr lang="cs-CZ" sz="2400" b="1" dirty="0">
              <a:solidFill>
                <a:srgbClr val="669900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187624" y="3717032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povodňová komise</a:t>
            </a:r>
            <a:endParaRPr lang="cs-CZ" sz="3200" b="1" dirty="0">
              <a:solidFill>
                <a:srgbClr val="99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508104" y="566124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669900"/>
                </a:solidFill>
                <a:latin typeface="Garamond" panose="02020404030301010803" pitchFamily="18" charset="0"/>
              </a:rPr>
              <a:t>hráze</a:t>
            </a:r>
            <a:endParaRPr lang="cs-CZ" sz="2400" b="1" dirty="0">
              <a:solidFill>
                <a:srgbClr val="669900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 rot="5400000">
            <a:off x="4093205" y="6140043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rgbClr val="FFCC00"/>
                </a:solidFill>
                <a:latin typeface="Garamond" panose="02020404030301010803" pitchFamily="18" charset="0"/>
              </a:rPr>
              <a:t>přehrada</a:t>
            </a:r>
            <a:endParaRPr lang="cs-CZ" sz="1600" b="1" dirty="0">
              <a:solidFill>
                <a:srgbClr val="FFCC00"/>
              </a:solidFill>
              <a:latin typeface="Garamond" panose="02020404030301010803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724128" y="5805264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srgbClr val="669900"/>
                </a:solidFill>
                <a:latin typeface="Garamond" panose="02020404030301010803" pitchFamily="18" charset="0"/>
              </a:rPr>
              <a:t>vodní stav</a:t>
            </a:r>
            <a:endParaRPr lang="cs-CZ" sz="4800" b="1" dirty="0">
              <a:solidFill>
                <a:srgbClr val="669900"/>
              </a:solidFill>
              <a:latin typeface="Garamond" panose="02020404030301010803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092280" y="1988840"/>
            <a:ext cx="1779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 smtClean="0">
                <a:solidFill>
                  <a:srgbClr val="33CC33"/>
                </a:solidFill>
                <a:latin typeface="Garamond" panose="02020404030301010803" pitchFamily="18" charset="0"/>
              </a:rPr>
              <a:t>SPA</a:t>
            </a:r>
            <a:endParaRPr lang="cs-CZ" sz="6600" b="1" dirty="0">
              <a:solidFill>
                <a:srgbClr val="33CC33"/>
              </a:solidFill>
              <a:latin typeface="Garamond" panose="02020404030301010803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403648" y="5661248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669900"/>
                </a:solidFill>
                <a:latin typeface="Garamond" panose="02020404030301010803" pitchFamily="18" charset="0"/>
              </a:rPr>
              <a:t>100 letá </a:t>
            </a:r>
            <a:r>
              <a:rPr lang="cs-CZ" sz="2800" b="1" dirty="0" smtClean="0">
                <a:solidFill>
                  <a:srgbClr val="669900"/>
                </a:solidFill>
                <a:latin typeface="Garamond" panose="02020404030301010803" pitchFamily="18" charset="0"/>
              </a:rPr>
              <a:t>povodeň</a:t>
            </a:r>
            <a:endParaRPr lang="cs-CZ" sz="3200" b="1" dirty="0">
              <a:solidFill>
                <a:srgbClr val="669900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5508104" y="4941168"/>
            <a:ext cx="20762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2700">
                  <a:noFill/>
                  <a:prstDash val="solid"/>
                </a:ln>
                <a:solidFill>
                  <a:srgbClr val="CC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</a:rPr>
              <a:t>služba</a:t>
            </a:r>
            <a:endParaRPr lang="cs-CZ" sz="5400" b="1" cap="none" spc="0" dirty="0">
              <a:ln w="12700">
                <a:noFill/>
                <a:prstDash val="solid"/>
              </a:ln>
              <a:solidFill>
                <a:srgbClr val="CC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 rot="16200000">
            <a:off x="3641871" y="4431137"/>
            <a:ext cx="301877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88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66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</a:rPr>
              <a:t>sucho</a:t>
            </a:r>
            <a:endParaRPr lang="cs-CZ" sz="88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66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4572000" y="1124744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pravděpodobnostní předpověď</a:t>
            </a:r>
            <a:endParaRPr lang="cs-CZ" sz="2400" b="1" dirty="0">
              <a:solidFill>
                <a:schemeClr val="accent6">
                  <a:lumMod val="60000"/>
                  <a:lumOff val="4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23528" y="1988840"/>
            <a:ext cx="268855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400" b="1" cap="none" spc="0" dirty="0" smtClean="0">
                <a:ln w="12700">
                  <a:noFill/>
                  <a:prstDash val="solid"/>
                </a:ln>
                <a:solidFill>
                  <a:srgbClr val="D29E1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</a:rPr>
              <a:t>kulminace</a:t>
            </a:r>
            <a:endParaRPr lang="cs-CZ" sz="4400" b="1" cap="none" spc="0" dirty="0">
              <a:ln w="12700">
                <a:noFill/>
                <a:prstDash val="solid"/>
              </a:ln>
              <a:solidFill>
                <a:srgbClr val="D29E1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899592" y="332656"/>
            <a:ext cx="199875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1" cap="none" spc="0" dirty="0" smtClean="0">
                <a:ln w="12700">
                  <a:noFill/>
                  <a:prstDash val="solid"/>
                </a:ln>
                <a:solidFill>
                  <a:srgbClr val="FFCC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</a:rPr>
              <a:t>povodňové</a:t>
            </a:r>
            <a:r>
              <a:rPr lang="cs-CZ" sz="2000" b="1" cap="none" spc="0" dirty="0" smtClean="0">
                <a:ln w="12700">
                  <a:solidFill>
                    <a:srgbClr val="D29E1C"/>
                  </a:solidFill>
                  <a:prstDash val="solid"/>
                </a:ln>
                <a:solidFill>
                  <a:srgbClr val="FFCC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cs-CZ" sz="2000" b="1" cap="none" spc="0" dirty="0" smtClean="0">
                <a:ln w="12700">
                  <a:noFill/>
                  <a:prstDash val="solid"/>
                </a:ln>
                <a:solidFill>
                  <a:srgbClr val="FFCC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</a:rPr>
              <a:t>plány</a:t>
            </a:r>
            <a:endParaRPr lang="cs-CZ" sz="2000" b="1" cap="none" spc="0" dirty="0">
              <a:ln w="12700">
                <a:noFill/>
                <a:prstDash val="solid"/>
              </a:ln>
              <a:solidFill>
                <a:srgbClr val="FFCC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937896" y="1151903"/>
            <a:ext cx="190673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1" cap="none" spc="0" dirty="0" smtClean="0">
                <a:ln w="12700">
                  <a:noFill/>
                  <a:prstDash val="solid"/>
                </a:ln>
                <a:solidFill>
                  <a:srgbClr val="99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</a:rPr>
              <a:t>mobilní</a:t>
            </a:r>
            <a:r>
              <a:rPr lang="cs-CZ" sz="2400" b="1" cap="none" spc="0" dirty="0" smtClean="0">
                <a:ln w="12700">
                  <a:noFill/>
                  <a:prstDash val="solid"/>
                </a:ln>
                <a:solidFill>
                  <a:srgbClr val="99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cs-CZ" sz="2000" b="1" cap="none" spc="0" dirty="0" smtClean="0">
                <a:ln w="12700">
                  <a:noFill/>
                  <a:prstDash val="solid"/>
                </a:ln>
                <a:solidFill>
                  <a:srgbClr val="99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</a:rPr>
              <a:t>hrazení</a:t>
            </a:r>
            <a:endParaRPr lang="cs-CZ" sz="2400" b="1" cap="none" spc="0" dirty="0">
              <a:ln w="12700">
                <a:noFill/>
                <a:prstDash val="solid"/>
              </a:ln>
              <a:solidFill>
                <a:srgbClr val="99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7164288" y="2780928"/>
            <a:ext cx="137896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1" cap="none" spc="0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</a:rPr>
              <a:t>evakuace</a:t>
            </a:r>
            <a:endParaRPr lang="cs-CZ" sz="2400" b="1" cap="none" spc="0" dirty="0">
              <a:ln w="12700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20" name="Obdélník 19"/>
          <p:cNvSpPr/>
          <p:nvPr/>
        </p:nvSpPr>
        <p:spPr>
          <a:xfrm rot="16200000">
            <a:off x="3898723" y="960256"/>
            <a:ext cx="90095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1" dirty="0" smtClean="0">
                <a:ln w="12700">
                  <a:noFill/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</a:rPr>
              <a:t>rozlivy</a:t>
            </a:r>
            <a:endParaRPr lang="cs-CZ" sz="2000" b="1" cap="none" spc="0" dirty="0">
              <a:ln w="12700">
                <a:noFill/>
                <a:prstDash val="solid"/>
              </a:ln>
              <a:solidFill>
                <a:srgbClr val="FFCC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21" name="Obdélník 20"/>
          <p:cNvSpPr/>
          <p:nvPr/>
        </p:nvSpPr>
        <p:spPr>
          <a:xfrm rot="16200000">
            <a:off x="86924" y="569260"/>
            <a:ext cx="12426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400" b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</a:rPr>
              <a:t>2002</a:t>
            </a:r>
            <a:endParaRPr lang="cs-CZ" sz="4400" b="1" cap="none" spc="0" dirty="0">
              <a:ln w="12700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845690" y="396027"/>
            <a:ext cx="40324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 smtClean="0">
                <a:solidFill>
                  <a:srgbClr val="33CC33"/>
                </a:solidFill>
                <a:latin typeface="Garamond" panose="02020404030301010803" pitchFamily="18" charset="0"/>
              </a:rPr>
              <a:t>evakuace</a:t>
            </a:r>
            <a:endParaRPr lang="cs-CZ" sz="6600" b="1" dirty="0">
              <a:solidFill>
                <a:srgbClr val="33CC33"/>
              </a:solidFill>
              <a:latin typeface="Garamond" panose="02020404030301010803" pitchFamily="18" charset="0"/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2843808" y="332656"/>
            <a:ext cx="19981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</a:rPr>
              <a:t>krizový štáb</a:t>
            </a:r>
            <a:endParaRPr lang="cs-CZ" sz="2800" b="1" cap="none" spc="0" dirty="0">
              <a:ln w="12700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5508104" y="3717032"/>
            <a:ext cx="175560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6000" b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</a:rPr>
              <a:t>HZS</a:t>
            </a:r>
            <a:endParaRPr lang="cs-CZ" sz="6000" b="1" cap="none" spc="0" dirty="0">
              <a:ln w="12700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 rot="5400000">
            <a:off x="6571674" y="4381654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Povodí s.p.</a:t>
            </a:r>
            <a:endParaRPr lang="cs-CZ" sz="4800" b="1" dirty="0">
              <a:solidFill>
                <a:schemeClr val="accent6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26" name="Obdélník 25"/>
          <p:cNvSpPr/>
          <p:nvPr/>
        </p:nvSpPr>
        <p:spPr>
          <a:xfrm rot="16200000">
            <a:off x="4338957" y="4022083"/>
            <a:ext cx="101021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1" cap="none" spc="0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</a:rPr>
              <a:t>ČHMÚ</a:t>
            </a:r>
            <a:endParaRPr lang="cs-CZ" sz="20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1115616" y="4581128"/>
            <a:ext cx="22821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400" b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</a:rPr>
              <a:t>hydrolog</a:t>
            </a:r>
            <a:endParaRPr lang="cs-CZ" sz="4000" b="1" cap="none" spc="0" dirty="0">
              <a:ln w="12700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2977515" y="1196336"/>
            <a:ext cx="127791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1" dirty="0" smtClean="0">
                <a:ln w="12700">
                  <a:noFill/>
                  <a:prstDash val="solid"/>
                </a:ln>
                <a:solidFill>
                  <a:srgbClr val="66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</a:rPr>
              <a:t>dispečer</a:t>
            </a:r>
            <a:endParaRPr lang="cs-CZ" sz="2400" b="1" cap="none" spc="0" dirty="0">
              <a:ln w="12700">
                <a:noFill/>
                <a:prstDash val="solid"/>
              </a:ln>
              <a:solidFill>
                <a:srgbClr val="6633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4572000" y="764704"/>
            <a:ext cx="12538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</a:rPr>
              <a:t>záchranář</a:t>
            </a:r>
            <a:endParaRPr lang="cs-CZ" sz="2000" b="1" cap="none" spc="0" dirty="0">
              <a:ln w="12700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6372200" y="5661248"/>
            <a:ext cx="15332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1600" b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</a:rPr>
              <a:t>povodňová vlna</a:t>
            </a:r>
            <a:endParaRPr lang="cs-CZ" sz="1600" b="1" cap="none" spc="0" dirty="0">
              <a:ln w="12700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5750039" y="684059"/>
            <a:ext cx="24152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</a:rPr>
              <a:t>varovné SMS</a:t>
            </a:r>
            <a:endParaRPr lang="cs-CZ" sz="3200" b="1" cap="none" spc="0" dirty="0">
              <a:ln w="12700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5724128" y="4725144"/>
            <a:ext cx="167039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</a:rPr>
              <a:t>vodočetná lať</a:t>
            </a:r>
            <a:endParaRPr lang="cs-CZ" sz="2000" b="1" cap="none" spc="0" dirty="0">
              <a:ln w="12700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3131840" y="4293096"/>
            <a:ext cx="118583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1" dirty="0" smtClean="0">
                <a:ln w="12700">
                  <a:noFill/>
                  <a:prstDash val="solid"/>
                </a:ln>
                <a:solidFill>
                  <a:srgbClr val="FFCC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</a:rPr>
              <a:t>limnigraf</a:t>
            </a:r>
            <a:endParaRPr lang="cs-CZ" sz="2000" b="1" cap="none" spc="0" dirty="0">
              <a:ln w="12700">
                <a:noFill/>
                <a:prstDash val="solid"/>
              </a:ln>
              <a:solidFill>
                <a:srgbClr val="FFCC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467544" y="6165304"/>
            <a:ext cx="263674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</a:rPr>
              <a:t>lokální varovný systém</a:t>
            </a:r>
            <a:endParaRPr lang="cs-CZ" sz="2000" b="1" cap="none" spc="0" dirty="0">
              <a:ln w="12700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4708320" y="251179"/>
            <a:ext cx="37037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600" b="1" dirty="0" smtClean="0">
                <a:ln w="12700">
                  <a:noFill/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</a:rPr>
              <a:t>přívalová povodeň</a:t>
            </a:r>
            <a:endParaRPr lang="cs-CZ" sz="3600" b="1" cap="none" spc="0" dirty="0">
              <a:ln w="12700">
                <a:noFill/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37" name="TextovéPole 36"/>
          <p:cNvSpPr txBox="1"/>
          <p:nvPr/>
        </p:nvSpPr>
        <p:spPr>
          <a:xfrm rot="16200000">
            <a:off x="-1148572" y="3641831"/>
            <a:ext cx="37444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800" b="1" dirty="0" smtClean="0">
                <a:solidFill>
                  <a:srgbClr val="D29E1C"/>
                </a:solidFill>
                <a:latin typeface="Garamond" panose="02020404030301010803" pitchFamily="18" charset="0"/>
              </a:rPr>
              <a:t>průtok</a:t>
            </a:r>
            <a:endParaRPr lang="cs-CZ" sz="8800" b="1" dirty="0">
              <a:solidFill>
                <a:srgbClr val="D29E1C"/>
              </a:solidFill>
              <a:latin typeface="Garamond" panose="02020404030301010803" pitchFamily="18" charset="0"/>
            </a:endParaRPr>
          </a:p>
        </p:txBody>
      </p:sp>
      <p:sp>
        <p:nvSpPr>
          <p:cNvPr id="40" name="Obdélník 39"/>
          <p:cNvSpPr/>
          <p:nvPr/>
        </p:nvSpPr>
        <p:spPr>
          <a:xfrm>
            <a:off x="3419872" y="4653136"/>
            <a:ext cx="10871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dirty="0" smtClean="0">
                <a:ln w="12700">
                  <a:noFill/>
                  <a:prstDash val="solid"/>
                </a:ln>
                <a:solidFill>
                  <a:srgbClr val="66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</a:rPr>
              <a:t>MŽP</a:t>
            </a:r>
            <a:endParaRPr lang="cs-CZ" sz="3200" b="1" cap="none" spc="0" dirty="0">
              <a:ln w="12700">
                <a:noFill/>
                <a:prstDash val="solid"/>
              </a:ln>
              <a:solidFill>
                <a:srgbClr val="66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41" name="Obdélník 40"/>
          <p:cNvSpPr/>
          <p:nvPr/>
        </p:nvSpPr>
        <p:spPr>
          <a:xfrm>
            <a:off x="3059832" y="6093296"/>
            <a:ext cx="153875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1" dirty="0" smtClean="0">
                <a:ln w="12700">
                  <a:noFill/>
                  <a:prstDash val="solid"/>
                </a:ln>
                <a:solidFill>
                  <a:srgbClr val="FFCC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</a:rPr>
              <a:t>srážkoměr</a:t>
            </a:r>
            <a:endParaRPr lang="cs-CZ" sz="2400" b="1" cap="none" spc="0" dirty="0">
              <a:ln w="12700">
                <a:noFill/>
                <a:prstDash val="solid"/>
              </a:ln>
              <a:solidFill>
                <a:srgbClr val="FFCC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43" name="Obdélník 42"/>
          <p:cNvSpPr/>
          <p:nvPr/>
        </p:nvSpPr>
        <p:spPr>
          <a:xfrm>
            <a:off x="3203848" y="2060848"/>
            <a:ext cx="37541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600" b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</a:rPr>
              <a:t>nasycenost povodí</a:t>
            </a:r>
            <a:endParaRPr lang="cs-CZ" sz="3600" b="1" cap="none" spc="0" dirty="0">
              <a:ln w="12700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44" name="Obdélník 43"/>
          <p:cNvSpPr/>
          <p:nvPr/>
        </p:nvSpPr>
        <p:spPr>
          <a:xfrm rot="16200000">
            <a:off x="6417865" y="3959399"/>
            <a:ext cx="20776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</a:rPr>
              <a:t>rozvodnice</a:t>
            </a:r>
            <a:endParaRPr lang="cs-CZ" sz="3200" b="1" cap="none" spc="0" dirty="0">
              <a:ln w="12700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332656"/>
            <a:ext cx="9144000" cy="633670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5" name="Obdélník 44"/>
          <p:cNvSpPr/>
          <p:nvPr/>
        </p:nvSpPr>
        <p:spPr>
          <a:xfrm>
            <a:off x="1125972" y="2513522"/>
            <a:ext cx="61809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Povodňová prognostika</a:t>
            </a:r>
            <a:endParaRPr lang="cs-CZ" sz="4800" dirty="0">
              <a:latin typeface="+mn-lt"/>
            </a:endParaRPr>
          </a:p>
        </p:txBody>
      </p:sp>
      <p:sp>
        <p:nvSpPr>
          <p:cNvPr id="46" name="Obdélník 45"/>
          <p:cNvSpPr/>
          <p:nvPr/>
        </p:nvSpPr>
        <p:spPr>
          <a:xfrm>
            <a:off x="1147494" y="3359992"/>
            <a:ext cx="19037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latin typeface="+mn-lt"/>
                <a:cs typeface="Arial" pitchFamily="34" charset="0"/>
              </a:rPr>
              <a:t>Tomáš Vlasák</a:t>
            </a:r>
            <a:endParaRPr lang="cs-CZ" sz="2400" dirty="0">
              <a:latin typeface="+mn-lt"/>
            </a:endParaRPr>
          </a:p>
        </p:txBody>
      </p:sp>
      <p:sp>
        <p:nvSpPr>
          <p:cNvPr id="47" name="Obdélník 46"/>
          <p:cNvSpPr/>
          <p:nvPr/>
        </p:nvSpPr>
        <p:spPr>
          <a:xfrm>
            <a:off x="3941180" y="3359992"/>
            <a:ext cx="3293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latin typeface="+mn-lt"/>
                <a:cs typeface="Arial" pitchFamily="34" charset="0"/>
              </a:rPr>
              <a:t>ČHMÚ České Budějovice</a:t>
            </a:r>
            <a:endParaRPr lang="cs-CZ" sz="2400" dirty="0">
              <a:latin typeface="+mn-lt"/>
            </a:endParaRPr>
          </a:p>
        </p:txBody>
      </p:sp>
      <p:sp>
        <p:nvSpPr>
          <p:cNvPr id="48" name="Obdélník 47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200" dirty="0">
                <a:solidFill>
                  <a:schemeClr val="bg1"/>
                </a:solidFill>
              </a:rPr>
              <a:t>Hydroprognózní služba ČHMÚ, Antala Staška 32, České Budějovice       			tel: 386 460 383 / hydro.okcb@chmi.cz   </a:t>
            </a:r>
          </a:p>
        </p:txBody>
      </p:sp>
    </p:spTree>
    <p:extLst>
      <p:ext uri="{BB962C8B-B14F-4D97-AF65-F5344CB8AC3E}">
        <p14:creationId xmlns:p14="http://schemas.microsoft.com/office/powerpoint/2010/main" val="156474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2132856"/>
            <a:ext cx="8424936" cy="432048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65870" y="476672"/>
            <a:ext cx="7060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Vývoj hydrologické předpovědi </a:t>
            </a:r>
            <a:r>
              <a:rPr lang="cs-CZ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za </a:t>
            </a:r>
            <a:r>
              <a:rPr lang="cs-CZ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posledních </a:t>
            </a:r>
            <a:r>
              <a:rPr lang="cs-CZ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 </a:t>
            </a:r>
            <a:r>
              <a:rPr lang="cs-CZ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letech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23528" y="1052736"/>
            <a:ext cx="5987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mtClean="0"/>
              <a:t>ansámblové (variantní) předpovědi pro krátký předstih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7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2132856"/>
            <a:ext cx="8424936" cy="432048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65870" y="476672"/>
            <a:ext cx="7060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Vývoj hydrologické předpovědi </a:t>
            </a:r>
            <a:r>
              <a:rPr lang="cs-CZ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za </a:t>
            </a:r>
            <a:r>
              <a:rPr lang="cs-CZ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posledních </a:t>
            </a:r>
            <a:r>
              <a:rPr lang="cs-CZ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 </a:t>
            </a:r>
            <a:r>
              <a:rPr lang="cs-CZ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letech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23528" y="1052736"/>
            <a:ext cx="6885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mtClean="0"/>
              <a:t>prodloužení předstihu krátkodobé deterministické předpovědi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7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2132856"/>
            <a:ext cx="8424936" cy="432048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65870" y="476672"/>
            <a:ext cx="7060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Vývoj hydrologické předpovědi </a:t>
            </a:r>
            <a:r>
              <a:rPr lang="cs-CZ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za </a:t>
            </a:r>
            <a:r>
              <a:rPr lang="cs-CZ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posledních </a:t>
            </a:r>
            <a:r>
              <a:rPr lang="cs-CZ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 </a:t>
            </a:r>
            <a:r>
              <a:rPr lang="cs-CZ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letech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23528" y="1052736"/>
            <a:ext cx="6885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mtClean="0"/>
              <a:t>výpočet různých variant krátkodobé deterministické předpovědi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7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2132856"/>
            <a:ext cx="8424936" cy="432048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65870" y="476672"/>
            <a:ext cx="7060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Vývoj hydrologické předpovědi </a:t>
            </a:r>
            <a:r>
              <a:rPr lang="cs-CZ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za </a:t>
            </a:r>
            <a:r>
              <a:rPr lang="cs-CZ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posledních </a:t>
            </a:r>
            <a:r>
              <a:rPr lang="cs-CZ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 </a:t>
            </a:r>
            <a:r>
              <a:rPr lang="cs-CZ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letech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23528" y="1052736"/>
            <a:ext cx="5423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mtClean="0"/>
              <a:t>výpočet střednědobé deterministické předpovědi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7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2132856"/>
            <a:ext cx="8424936" cy="432048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65870" y="476672"/>
            <a:ext cx="7060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Vývoj hydrologické předpovědi </a:t>
            </a:r>
            <a:r>
              <a:rPr lang="cs-CZ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za </a:t>
            </a:r>
            <a:r>
              <a:rPr lang="cs-CZ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posledních </a:t>
            </a:r>
            <a:r>
              <a:rPr lang="cs-CZ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 </a:t>
            </a:r>
            <a:r>
              <a:rPr lang="cs-CZ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letech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23528" y="1052736"/>
            <a:ext cx="6013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mtClean="0"/>
              <a:t>ansámblové (variantní) předpovědi pro předstih 10 dní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7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2132856"/>
            <a:ext cx="8424936" cy="432048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65870" y="476672"/>
            <a:ext cx="7060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Vývoj hydrologické předpovědi </a:t>
            </a:r>
            <a:r>
              <a:rPr lang="cs-CZ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za </a:t>
            </a:r>
            <a:r>
              <a:rPr lang="cs-CZ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posledních </a:t>
            </a:r>
            <a:r>
              <a:rPr lang="cs-CZ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 </a:t>
            </a:r>
            <a:r>
              <a:rPr lang="cs-CZ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letech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23528" y="1052736"/>
            <a:ext cx="827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mtClean="0"/>
              <a:t>ansámblové předpovědi počítané podle klimatologicky podmíněných variant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397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5870" y="476672"/>
            <a:ext cx="7608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Nástroje předpovědní povodňové služby ČHMÚ v roce 2016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11560" y="1044853"/>
            <a:ext cx="3756156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  <a:buAutoNum type="arabicParenR"/>
            </a:pPr>
            <a:r>
              <a:rPr lang="cs-CZ" sz="2000" dirty="0" smtClean="0">
                <a:latin typeface="+mj-lt"/>
              </a:rPr>
              <a:t>Monitorování aktuální situace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cs-CZ" sz="2000" dirty="0" smtClean="0">
                <a:latin typeface="+mj-lt"/>
              </a:rPr>
              <a:t>Hydrologické předpovědi 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cs-CZ" sz="2000" dirty="0" smtClean="0">
                <a:latin typeface="+mj-lt"/>
              </a:rPr>
              <a:t>Výstrahy SIVS</a:t>
            </a:r>
            <a:endParaRPr lang="cs-CZ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995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5870" y="476672"/>
            <a:ext cx="4179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Hydrologické předpovědi ČHMÚ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51520" y="908720"/>
            <a:ext cx="7098225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+mj-lt"/>
              </a:rPr>
              <a:t>předpovědní systémy Aqualog a Hydrog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+mj-lt"/>
              </a:rPr>
              <a:t>předpověď pro 200 vodoměrných profilů (110 pro veřejnost)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+mj-lt"/>
              </a:rPr>
              <a:t>časový předpovědních hydrogramů 1 hodina, předstih 66 hodin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+mj-lt"/>
              </a:rPr>
              <a:t>ansámblové předpovědi na následujících 48 hodin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+mj-lt"/>
              </a:rPr>
              <a:t>speciální předpovědi</a:t>
            </a:r>
            <a:endParaRPr lang="cs-CZ" sz="2000" dirty="0">
              <a:latin typeface="+mj-lt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08920"/>
            <a:ext cx="7992888" cy="383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27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65870" y="476672"/>
            <a:ext cx="4435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Speciální hydrologické předpovědi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6792"/>
            <a:ext cx="4283968" cy="204350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331" y="1556792"/>
            <a:ext cx="4742117" cy="216024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1128"/>
            <a:ext cx="4427452" cy="201622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703" y="4581128"/>
            <a:ext cx="4413407" cy="200388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51520" y="1196752"/>
            <a:ext cx="3582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n-lt"/>
              </a:rPr>
              <a:t>10 denní deterministická předpověď</a:t>
            </a:r>
            <a:endParaRPr lang="cs-CZ" dirty="0">
              <a:latin typeface="+mn-lt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572000" y="1196752"/>
            <a:ext cx="360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n-lt"/>
              </a:rPr>
              <a:t>48 hodinová ansámblová předpověď</a:t>
            </a:r>
            <a:endParaRPr lang="cs-CZ" dirty="0">
              <a:latin typeface="+mn-lt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79512" y="4221088"/>
            <a:ext cx="3262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n-lt"/>
              </a:rPr>
              <a:t>10 denní ansámblová předpověď</a:t>
            </a:r>
            <a:endParaRPr lang="cs-CZ" dirty="0">
              <a:latin typeface="+mn-lt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788024" y="4221088"/>
            <a:ext cx="3262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+mn-lt"/>
              </a:rPr>
              <a:t>3</a:t>
            </a:r>
            <a:r>
              <a:rPr lang="cs-CZ" dirty="0" smtClean="0">
                <a:latin typeface="+mn-lt"/>
              </a:rPr>
              <a:t>0 denní ansámblová předpověď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958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65870" y="476672"/>
            <a:ext cx="7765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Úspěšnost hydrologických předpovědí – pediktabilita povodní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51520" y="908720"/>
            <a:ext cx="642220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AutoNum type="arabicParenR"/>
            </a:pPr>
            <a:r>
              <a:rPr lang="cs-CZ" sz="2000" b="1" dirty="0" smtClean="0">
                <a:latin typeface="+mj-lt"/>
              </a:rPr>
              <a:t>Je velmi závislá na úspěšnosti předpovědi srážek (QPF)</a:t>
            </a:r>
            <a:endParaRPr lang="cs-CZ" sz="2000" b="1" dirty="0">
              <a:latin typeface="+mj-lt"/>
            </a:endParaRPr>
          </a:p>
          <a:p>
            <a:pPr marL="457200" indent="-457200">
              <a:buAutoNum type="arabicParenR"/>
            </a:pP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Rychle klesá s předstihem předpovědi</a:t>
            </a:r>
          </a:p>
          <a:p>
            <a:pPr marL="457200" indent="-457200">
              <a:buAutoNum type="arabicParenR"/>
            </a:pP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Je prostorově i časově velmi nevyrovnaná</a:t>
            </a:r>
          </a:p>
          <a:p>
            <a:pPr marL="457200" indent="-457200">
              <a:buAutoNum type="arabicParenR"/>
            </a:pP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Úspěšnost předpovědí se zvyšuje pouze velmi zvolna</a:t>
            </a:r>
          </a:p>
        </p:txBody>
      </p:sp>
      <p:pic>
        <p:nvPicPr>
          <p:cNvPr id="3074" name="Picture 2" descr="http://portal.chmi.cz/files/portal/docs/poboc/CB/pruvodce/img_vyhodnoceni/g_ploc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492896"/>
            <a:ext cx="7133777" cy="406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87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ovéPole 11"/>
          <p:cNvSpPr txBox="1"/>
          <p:nvPr/>
        </p:nvSpPr>
        <p:spPr>
          <a:xfrm>
            <a:off x="165870" y="476672"/>
            <a:ext cx="7694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Historický vývoj předpovědní povodňové služby na území ČR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Šipka doprava 1"/>
          <p:cNvSpPr/>
          <p:nvPr/>
        </p:nvSpPr>
        <p:spPr>
          <a:xfrm>
            <a:off x="251520" y="5877272"/>
            <a:ext cx="8352928" cy="216024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7" name="Přímá spojnice 6"/>
          <p:cNvCxnSpPr/>
          <p:nvPr/>
        </p:nvCxnSpPr>
        <p:spPr>
          <a:xfrm>
            <a:off x="2267744" y="5949280"/>
            <a:ext cx="0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4644008" y="5949280"/>
            <a:ext cx="0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7020272" y="5949280"/>
            <a:ext cx="0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1941612" y="610282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j-lt"/>
              </a:rPr>
              <a:t>1900</a:t>
            </a:r>
            <a:endParaRPr lang="cs-CZ" dirty="0">
              <a:latin typeface="+mj-lt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355976" y="609329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j-lt"/>
              </a:rPr>
              <a:t>1950</a:t>
            </a:r>
            <a:endParaRPr lang="cs-CZ" dirty="0">
              <a:latin typeface="+mj-lt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732240" y="609329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j-lt"/>
              </a:rPr>
              <a:t>2000</a:t>
            </a:r>
            <a:endParaRPr lang="cs-CZ" dirty="0">
              <a:latin typeface="+mj-lt"/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2041054" y="1196752"/>
            <a:ext cx="3168352" cy="1728192"/>
            <a:chOff x="323528" y="1196752"/>
            <a:chExt cx="3168352" cy="1728192"/>
          </a:xfrm>
        </p:grpSpPr>
        <p:sp>
          <p:nvSpPr>
            <p:cNvPr id="16" name="Obdélník 15"/>
            <p:cNvSpPr/>
            <p:nvPr/>
          </p:nvSpPr>
          <p:spPr>
            <a:xfrm>
              <a:off x="323528" y="1196752"/>
              <a:ext cx="3168352" cy="17281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1763688" y="1340768"/>
              <a:ext cx="172819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i="1" dirty="0" smtClean="0">
                  <a:latin typeface="+mn-lt"/>
                </a:rPr>
                <a:t>1875</a:t>
              </a:r>
              <a:r>
                <a:rPr lang="cs-CZ" dirty="0" smtClean="0">
                  <a:latin typeface="+mn-lt"/>
                </a:rPr>
                <a:t> – založení Hydrologické služby, rozvoj systematického pozorování toků</a:t>
              </a:r>
              <a:endParaRPr lang="cs-CZ" dirty="0">
                <a:latin typeface="+mn-lt"/>
              </a:endParaRPr>
            </a:p>
          </p:txBody>
        </p:sp>
        <p:pic>
          <p:nvPicPr>
            <p:cNvPr id="1026" name="Picture 2" descr="http://voda.chmi.cz/arh/obr/arh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268760"/>
              <a:ext cx="1330285" cy="1584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Obdélník 19"/>
          <p:cNvSpPr/>
          <p:nvPr/>
        </p:nvSpPr>
        <p:spPr>
          <a:xfrm>
            <a:off x="312862" y="1196752"/>
            <a:ext cx="1512168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i="1" dirty="0" smtClean="0">
                <a:solidFill>
                  <a:schemeClr val="tx1"/>
                </a:solidFill>
              </a:rPr>
              <a:t>1825</a:t>
            </a:r>
            <a:r>
              <a:rPr lang="cs-CZ" dirty="0" smtClean="0">
                <a:solidFill>
                  <a:schemeClr val="tx1"/>
                </a:solidFill>
              </a:rPr>
              <a:t> – systematické pozorování vodního stavu Vltavy v Praze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67544" y="5805264"/>
            <a:ext cx="5040560" cy="360040"/>
          </a:xfrm>
          <a:prstGeom prst="rect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3875137" cy="239483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140968"/>
            <a:ext cx="3600400" cy="242475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6" name="Skupina 5"/>
          <p:cNvGrpSpPr/>
          <p:nvPr/>
        </p:nvGrpSpPr>
        <p:grpSpPr>
          <a:xfrm>
            <a:off x="5421238" y="1196752"/>
            <a:ext cx="3240360" cy="1778709"/>
            <a:chOff x="5364088" y="1196752"/>
            <a:chExt cx="3240360" cy="1778709"/>
          </a:xfrm>
        </p:grpSpPr>
        <p:sp>
          <p:nvSpPr>
            <p:cNvPr id="19" name="TextovéPole 18"/>
            <p:cNvSpPr txBox="1"/>
            <p:nvPr/>
          </p:nvSpPr>
          <p:spPr>
            <a:xfrm>
              <a:off x="5436096" y="1221135"/>
              <a:ext cx="309634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i="1" dirty="0" smtClean="0">
                  <a:latin typeface="+mn-lt"/>
                </a:rPr>
                <a:t>1875 - 90. léta 20. století </a:t>
              </a:r>
              <a:r>
                <a:rPr lang="cs-CZ" dirty="0" smtClean="0">
                  <a:latin typeface="+mn-lt"/>
                </a:rPr>
                <a:t>Hydrologické předpovědi počítané metodou odpovídajících si průtoků na základě hlášení z vodoměrných stanic.</a:t>
              </a:r>
              <a:endParaRPr lang="cs-CZ" dirty="0">
                <a:latin typeface="+mn-lt"/>
              </a:endParaRPr>
            </a:p>
          </p:txBody>
        </p:sp>
        <p:sp>
          <p:nvSpPr>
            <p:cNvPr id="5" name="Obdélník 4"/>
            <p:cNvSpPr/>
            <p:nvPr/>
          </p:nvSpPr>
          <p:spPr>
            <a:xfrm>
              <a:off x="5364088" y="1196752"/>
              <a:ext cx="3240360" cy="17281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6166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65870" y="476672"/>
            <a:ext cx="7765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Úspěšnost hydrologických předpovědí – pediktabilita povodní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51520" y="908720"/>
            <a:ext cx="635314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AutoNum type="arabicParenR"/>
            </a:pP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Je velmi závislá na úspěšnosti předpovědi srážek (QPF).</a:t>
            </a:r>
            <a:endParaRPr lang="cs-CZ" sz="2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457200" indent="-457200">
              <a:buAutoNum type="arabicParenR"/>
            </a:pPr>
            <a:r>
              <a:rPr lang="cs-CZ" sz="2000" b="1" dirty="0" smtClean="0">
                <a:latin typeface="+mj-lt"/>
              </a:rPr>
              <a:t>Rychle klesá s předstihem předpovědi.</a:t>
            </a:r>
          </a:p>
          <a:p>
            <a:pPr marL="457200" indent="-457200">
              <a:buAutoNum type="arabicParenR"/>
            </a:pP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Je prostorově i časově velmi nevyrovnaná.</a:t>
            </a:r>
          </a:p>
          <a:p>
            <a:pPr marL="457200" indent="-457200">
              <a:buAutoNum type="arabicParenR"/>
            </a:pP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Úspěšnost předpovědí se zvyšuje pouze velmi zvolna.</a:t>
            </a:r>
          </a:p>
        </p:txBody>
      </p:sp>
      <p:pic>
        <p:nvPicPr>
          <p:cNvPr id="4098" name="Picture 2" descr="http://portal.chmi.cz/files/portal/docs/poboc/CB/pruvodce/img_vyhodnoceni/g_predsti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7200800" cy="411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01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65870" y="476672"/>
            <a:ext cx="7765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Úspěšnost hydrologických předpovědí – pediktabilita povodní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51520" y="908720"/>
            <a:ext cx="649113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AutoNum type="arabicParenR"/>
            </a:pP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Je velmi závislá na úspěšnosti předpovědi srážek (QPF).</a:t>
            </a:r>
            <a:endParaRPr lang="cs-CZ" sz="2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457200" indent="-457200">
              <a:buAutoNum type="arabicParenR"/>
            </a:pP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Rychle klesá s předstihem předpovědi.</a:t>
            </a:r>
          </a:p>
          <a:p>
            <a:pPr marL="457200" indent="-457200">
              <a:buAutoNum type="arabicParenR"/>
            </a:pPr>
            <a:r>
              <a:rPr lang="cs-CZ" sz="2000" b="1" dirty="0" smtClean="0">
                <a:latin typeface="+mj-lt"/>
              </a:rPr>
              <a:t>Je prostorově i časově velmi nevyrovnaná.</a:t>
            </a:r>
          </a:p>
          <a:p>
            <a:pPr marL="457200" indent="-457200">
              <a:buAutoNum type="arabicParenR"/>
            </a:pP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Úspěšnost předpovědí se zvyšuje pouze velmi zvolna.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492896"/>
            <a:ext cx="6559491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722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65870" y="476672"/>
            <a:ext cx="7765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Úspěšnost hydrologických předpovědí – pediktabilita povodní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51520" y="908720"/>
            <a:ext cx="649113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AutoNum type="arabicParenR"/>
            </a:pP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Je velmi závislá na úspěšnosti předpovědi srážek (QPF).</a:t>
            </a:r>
            <a:endParaRPr lang="cs-CZ" sz="2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457200" indent="-457200">
              <a:buAutoNum type="arabicParenR"/>
            </a:pP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Rychle klesá s předstihem předpovědi.</a:t>
            </a:r>
          </a:p>
          <a:p>
            <a:pPr marL="457200" indent="-457200">
              <a:buAutoNum type="arabicParenR"/>
            </a:pPr>
            <a:r>
              <a:rPr lang="cs-CZ" sz="2000" b="1" dirty="0" smtClean="0">
                <a:latin typeface="+mj-lt"/>
              </a:rPr>
              <a:t>Je prostorově i časově velmi nevyrovnaná.</a:t>
            </a:r>
          </a:p>
          <a:p>
            <a:pPr marL="457200" indent="-457200">
              <a:buAutoNum type="arabicParenR"/>
            </a:pP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Úspěšnost předpovědí se zvyšuje pouze velmi zvolna.</a:t>
            </a:r>
          </a:p>
        </p:txBody>
      </p:sp>
      <p:pic>
        <p:nvPicPr>
          <p:cNvPr id="5125" name="Picture 5" descr="http://portal.chmi.cz/files/portal/docs/poboc/CB/pruvodce/vyhodnoceni/predpovedi2007/2007_12_Modrava_part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96952"/>
            <a:ext cx="7981950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ál 1"/>
          <p:cNvSpPr/>
          <p:nvPr/>
        </p:nvSpPr>
        <p:spPr>
          <a:xfrm>
            <a:off x="1115616" y="3403122"/>
            <a:ext cx="1944216" cy="22322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vál 8"/>
          <p:cNvSpPr/>
          <p:nvPr/>
        </p:nvSpPr>
        <p:spPr>
          <a:xfrm>
            <a:off x="3059832" y="3403122"/>
            <a:ext cx="1944216" cy="22322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371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65870" y="476672"/>
            <a:ext cx="7765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Úspěšnost hydrologických předpovědí – pediktabilita povodní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51520" y="908720"/>
            <a:ext cx="649113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AutoNum type="arabicParenR"/>
            </a:pP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Je velmi závislá na úspěšnosti předpovědi srážek (QPF).</a:t>
            </a:r>
            <a:endParaRPr lang="cs-CZ" sz="2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457200" indent="-457200">
              <a:buAutoNum type="arabicParenR"/>
            </a:pP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Rychle klesá s předstihem předpovědi.</a:t>
            </a:r>
          </a:p>
          <a:p>
            <a:pPr marL="457200" indent="-457200">
              <a:buAutoNum type="arabicParenR"/>
            </a:pP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Je prostorově i časově velmi nevyrovnaná.</a:t>
            </a:r>
          </a:p>
          <a:p>
            <a:pPr marL="457200" indent="-457200">
              <a:buAutoNum type="arabicParenR"/>
            </a:pPr>
            <a:r>
              <a:rPr lang="cs-CZ" sz="2000" b="1" dirty="0" smtClean="0">
                <a:latin typeface="+mj-lt"/>
              </a:rPr>
              <a:t>Úspěšnost předpovědí se zvyšuje pouze velmi zvolna.</a:t>
            </a:r>
          </a:p>
        </p:txBody>
      </p:sp>
      <p:pic>
        <p:nvPicPr>
          <p:cNvPr id="6146" name="Picture 2" descr="http://portal.chmi.cz/files/portal/docs/poboc/CB/pruvodce/img_vyhodnoceni/g_rok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718476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09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65870" y="476672"/>
            <a:ext cx="7806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Využití hydrologických předpovědí v protipovodňové ochraně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23528" y="4797152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+mn-lt"/>
              </a:rPr>
              <a:t>Konzervativní přístup </a:t>
            </a:r>
            <a:r>
              <a:rPr lang="cs-CZ" dirty="0" smtClean="0">
                <a:latin typeface="+mn-lt"/>
              </a:rPr>
              <a:t>– čekání až do okamžiku, kdy předpověď je dostatečně spolehlivá nebo kdy už vznikají první škody.</a:t>
            </a:r>
            <a:endParaRPr lang="cs-CZ" dirty="0">
              <a:latin typeface="+mn-lt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558924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+mn-lt"/>
              </a:rPr>
              <a:t>Progresivní přístup </a:t>
            </a:r>
            <a:r>
              <a:rPr lang="cs-CZ" dirty="0" smtClean="0">
                <a:latin typeface="+mn-lt"/>
              </a:rPr>
              <a:t>– provádění některých protipovodňových opatření nebo přípravných opatření ve větším časovém předstihu i s rizikem, že jejich realizace bude zbytečná.</a:t>
            </a:r>
            <a:endParaRPr lang="cs-CZ" dirty="0">
              <a:latin typeface="+mn-lt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1844824"/>
            <a:ext cx="777686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b="1" dirty="0" smtClean="0">
                <a:latin typeface="+mn-lt"/>
              </a:rPr>
              <a:t>Podmínky účinného využití hydrologické předpovědi: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Příprava – povodňový plán, vhodná strukturální i nestrukturální opatření.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Komunikace – dostupnost důležitých informací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Interpretace předpovědí (jejich nejistoty)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Reakce na předpověď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79512" y="1052736"/>
            <a:ext cx="8457765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„Předpověď získá svojí hodnotu teprve v momentě, když se jí naučíme používat.“</a:t>
            </a:r>
          </a:p>
          <a:p>
            <a:r>
              <a:rPr lang="cs-CZ" sz="1050" i="1" dirty="0" smtClean="0"/>
              <a:t>WMO - </a:t>
            </a:r>
            <a:r>
              <a:rPr lang="en-US" sz="1050" i="1" dirty="0" smtClean="0"/>
              <a:t>The </a:t>
            </a:r>
            <a:r>
              <a:rPr lang="en-US" sz="1050" i="1" dirty="0"/>
              <a:t>Guide to Hydrological Practices (WMO No.168)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570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Skupina 25"/>
          <p:cNvGrpSpPr/>
          <p:nvPr/>
        </p:nvGrpSpPr>
        <p:grpSpPr>
          <a:xfrm>
            <a:off x="539552" y="1412776"/>
            <a:ext cx="6984776" cy="4391175"/>
            <a:chOff x="1115616" y="1916832"/>
            <a:chExt cx="6156176" cy="3639737"/>
          </a:xfrm>
        </p:grpSpPr>
        <p:pic>
          <p:nvPicPr>
            <p:cNvPr id="11" name="Obrázek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1916832"/>
              <a:ext cx="6156176" cy="3639737"/>
            </a:xfrm>
            <a:prstGeom prst="rect">
              <a:avLst/>
            </a:prstGeom>
          </p:spPr>
        </p:pic>
        <p:cxnSp>
          <p:nvCxnSpPr>
            <p:cNvPr id="13" name="Přímá spojnice 12"/>
            <p:cNvCxnSpPr/>
            <p:nvPr/>
          </p:nvCxnSpPr>
          <p:spPr>
            <a:xfrm>
              <a:off x="1835696" y="4293096"/>
              <a:ext cx="428625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/>
            <p:cNvCxnSpPr/>
            <p:nvPr/>
          </p:nvCxnSpPr>
          <p:spPr>
            <a:xfrm>
              <a:off x="2264321" y="4293096"/>
              <a:ext cx="0" cy="64807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19"/>
            <p:cNvCxnSpPr/>
            <p:nvPr/>
          </p:nvCxnSpPr>
          <p:spPr>
            <a:xfrm>
              <a:off x="1835695" y="3667346"/>
              <a:ext cx="1080121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/>
            <p:cNvCxnSpPr/>
            <p:nvPr/>
          </p:nvCxnSpPr>
          <p:spPr>
            <a:xfrm>
              <a:off x="2853333" y="3667346"/>
              <a:ext cx="0" cy="127382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ovéPole 24"/>
            <p:cNvSpPr txBox="1"/>
            <p:nvPr/>
          </p:nvSpPr>
          <p:spPr>
            <a:xfrm>
              <a:off x="2209250" y="2092206"/>
              <a:ext cx="39689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i="1" dirty="0" smtClean="0">
                  <a:solidFill>
                    <a:srgbClr val="C00000"/>
                  </a:solidFill>
                  <a:latin typeface="+mj-lt"/>
                </a:rPr>
                <a:t>Maximálně možné snížení povodňových škod </a:t>
              </a:r>
              <a:endParaRPr lang="cs-CZ" sz="1600" i="1" dirty="0">
                <a:solidFill>
                  <a:srgbClr val="C00000"/>
                </a:solidFill>
                <a:latin typeface="+mj-lt"/>
              </a:endParaRPr>
            </a:p>
          </p:txBody>
        </p:sp>
      </p:grpSp>
      <p:sp>
        <p:nvSpPr>
          <p:cNvPr id="2" name="TextovéPole 1"/>
          <p:cNvSpPr txBox="1"/>
          <p:nvPr/>
        </p:nvSpPr>
        <p:spPr>
          <a:xfrm>
            <a:off x="149052" y="6294471"/>
            <a:ext cx="80762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i="1" dirty="0" smtClean="0"/>
              <a:t>ZDROJ: Carsell,  K., M., </a:t>
            </a:r>
            <a:r>
              <a:rPr lang="en-US" sz="1100" i="1" dirty="0" smtClean="0"/>
              <a:t>[2004]</a:t>
            </a:r>
            <a:r>
              <a:rPr lang="cs-CZ" sz="1100" i="1" dirty="0" smtClean="0"/>
              <a:t>: </a:t>
            </a:r>
            <a:r>
              <a:rPr lang="cs-CZ" sz="1100" b="1" i="1" dirty="0" smtClean="0"/>
              <a:t>Quantifying the Benefit of a Flood Warning System</a:t>
            </a:r>
            <a:r>
              <a:rPr lang="cs-CZ" sz="1100" i="1" dirty="0" smtClean="0"/>
              <a:t>, Natural Hazards Review, August 2004</a:t>
            </a:r>
            <a:endParaRPr lang="cs-CZ" sz="1100" i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65870" y="476672"/>
            <a:ext cx="686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Ekonomický potenciál předpovědní povodňové služby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Ovál 2"/>
          <p:cNvSpPr/>
          <p:nvPr/>
        </p:nvSpPr>
        <p:spPr>
          <a:xfrm>
            <a:off x="7092280" y="225099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Zaoblený obdélník 3"/>
          <p:cNvSpPr/>
          <p:nvPr/>
        </p:nvSpPr>
        <p:spPr>
          <a:xfrm>
            <a:off x="6444208" y="1628800"/>
            <a:ext cx="248376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odpouštění přehrad</a:t>
            </a:r>
            <a:endParaRPr lang="cs-CZ" b="1" dirty="0"/>
          </a:p>
        </p:txBody>
      </p:sp>
      <p:sp>
        <p:nvSpPr>
          <p:cNvPr id="14" name="Zaoblený obdélník 13"/>
          <p:cNvSpPr/>
          <p:nvPr/>
        </p:nvSpPr>
        <p:spPr>
          <a:xfrm>
            <a:off x="6447974" y="1628800"/>
            <a:ext cx="2483768" cy="720080"/>
          </a:xfrm>
          <a:prstGeom prst="roundRect">
            <a:avLst>
              <a:gd name="adj" fmla="val 118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odpouštění přehrad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v</a:t>
            </a:r>
            <a:r>
              <a:rPr lang="cs-CZ" b="1" dirty="0" smtClean="0"/>
              <a:t>yklízení skladů</a:t>
            </a:r>
            <a:endParaRPr lang="cs-CZ" b="1" dirty="0"/>
          </a:p>
        </p:txBody>
      </p:sp>
      <p:sp>
        <p:nvSpPr>
          <p:cNvPr id="15" name="Zaoblený obdélník 14"/>
          <p:cNvSpPr/>
          <p:nvPr/>
        </p:nvSpPr>
        <p:spPr>
          <a:xfrm>
            <a:off x="6444208" y="1628800"/>
            <a:ext cx="2483768" cy="1152128"/>
          </a:xfrm>
          <a:prstGeom prst="roundRect">
            <a:avLst>
              <a:gd name="adj" fmla="val 83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odpouštění přehrad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v</a:t>
            </a:r>
            <a:r>
              <a:rPr lang="cs-CZ" b="1" dirty="0" smtClean="0"/>
              <a:t>yklízení skladů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i</a:t>
            </a:r>
            <a:r>
              <a:rPr lang="cs-CZ" b="1" dirty="0" smtClean="0"/>
              <a:t>nstalace mobilního hrazení</a:t>
            </a:r>
          </a:p>
        </p:txBody>
      </p:sp>
      <p:sp>
        <p:nvSpPr>
          <p:cNvPr id="17" name="Zaoblený obdélník 16"/>
          <p:cNvSpPr/>
          <p:nvPr/>
        </p:nvSpPr>
        <p:spPr>
          <a:xfrm>
            <a:off x="6444208" y="1628800"/>
            <a:ext cx="2483768" cy="1800200"/>
          </a:xfrm>
          <a:prstGeom prst="roundRect">
            <a:avLst>
              <a:gd name="adj" fmla="val 46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odpouštění přehrad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v</a:t>
            </a:r>
            <a:r>
              <a:rPr lang="cs-CZ" b="1" dirty="0" smtClean="0"/>
              <a:t>yklízení skladů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i</a:t>
            </a:r>
            <a:r>
              <a:rPr lang="cs-CZ" b="1" dirty="0" smtClean="0"/>
              <a:t>nstalace mobilního hrazení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záchrana movitého majetku</a:t>
            </a:r>
          </a:p>
        </p:txBody>
      </p:sp>
      <p:sp>
        <p:nvSpPr>
          <p:cNvPr id="18" name="Zaoblený obdélník 17"/>
          <p:cNvSpPr/>
          <p:nvPr/>
        </p:nvSpPr>
        <p:spPr>
          <a:xfrm>
            <a:off x="6444208" y="1628800"/>
            <a:ext cx="2483768" cy="2016224"/>
          </a:xfrm>
          <a:prstGeom prst="roundRect">
            <a:avLst>
              <a:gd name="adj" fmla="val 50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odpouštění přehrad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v</a:t>
            </a:r>
            <a:r>
              <a:rPr lang="cs-CZ" b="1" dirty="0" smtClean="0"/>
              <a:t>yklízení skladů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i</a:t>
            </a:r>
            <a:r>
              <a:rPr lang="cs-CZ" b="1" dirty="0" smtClean="0"/>
              <a:t>nstalace mobilního hrazení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záchrana movitého majetku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záchrana životů</a:t>
            </a:r>
          </a:p>
        </p:txBody>
      </p:sp>
    </p:spTree>
    <p:extLst>
      <p:ext uri="{BB962C8B-B14F-4D97-AF65-F5344CB8AC3E}">
        <p14:creationId xmlns:p14="http://schemas.microsoft.com/office/powerpoint/2010/main" val="395602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023 L -0.09011 0.01597 L -0.22969 0.04236 L -0.33629 0.07268 L -0.40712 0.10532 L -0.47969 0.15324 L -0.52223 0.19838 L -0.55608 0.25139 L -0.59861 0.31412 L -0.62309 0.36203 L -0.6382 0.39722 " pathEditMode="relative" ptsTypes="AAAAAAAAAAA">
                                      <p:cBhvr>
                                        <p:cTn id="6" dur="1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4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Skupina 25"/>
          <p:cNvGrpSpPr/>
          <p:nvPr/>
        </p:nvGrpSpPr>
        <p:grpSpPr>
          <a:xfrm>
            <a:off x="539552" y="1412776"/>
            <a:ext cx="6984776" cy="4391175"/>
            <a:chOff x="1115616" y="1916832"/>
            <a:chExt cx="6156176" cy="3639737"/>
          </a:xfrm>
        </p:grpSpPr>
        <p:pic>
          <p:nvPicPr>
            <p:cNvPr id="11" name="Obrázek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1916832"/>
              <a:ext cx="6156176" cy="3639737"/>
            </a:xfrm>
            <a:prstGeom prst="rect">
              <a:avLst/>
            </a:prstGeom>
          </p:spPr>
        </p:pic>
        <p:cxnSp>
          <p:nvCxnSpPr>
            <p:cNvPr id="13" name="Přímá spojnice 12"/>
            <p:cNvCxnSpPr/>
            <p:nvPr/>
          </p:nvCxnSpPr>
          <p:spPr>
            <a:xfrm>
              <a:off x="1835696" y="4293096"/>
              <a:ext cx="428625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/>
            <p:cNvCxnSpPr/>
            <p:nvPr/>
          </p:nvCxnSpPr>
          <p:spPr>
            <a:xfrm>
              <a:off x="2264321" y="4293096"/>
              <a:ext cx="0" cy="64807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19"/>
            <p:cNvCxnSpPr/>
            <p:nvPr/>
          </p:nvCxnSpPr>
          <p:spPr>
            <a:xfrm>
              <a:off x="1835695" y="3667346"/>
              <a:ext cx="1080121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/>
            <p:cNvCxnSpPr/>
            <p:nvPr/>
          </p:nvCxnSpPr>
          <p:spPr>
            <a:xfrm>
              <a:off x="2853333" y="3667346"/>
              <a:ext cx="0" cy="127382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ovéPole 24"/>
            <p:cNvSpPr txBox="1"/>
            <p:nvPr/>
          </p:nvSpPr>
          <p:spPr>
            <a:xfrm>
              <a:off x="2209250" y="2092206"/>
              <a:ext cx="39689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i="1" dirty="0" smtClean="0">
                  <a:solidFill>
                    <a:srgbClr val="C00000"/>
                  </a:solidFill>
                  <a:latin typeface="+mj-lt"/>
                </a:rPr>
                <a:t>Maximálně možné snížení povodňových škod </a:t>
              </a:r>
              <a:endParaRPr lang="cs-CZ" sz="1600" i="1" dirty="0">
                <a:solidFill>
                  <a:srgbClr val="C00000"/>
                </a:solidFill>
                <a:latin typeface="+mj-lt"/>
              </a:endParaRPr>
            </a:p>
          </p:txBody>
        </p:sp>
      </p:grpSp>
      <p:sp>
        <p:nvSpPr>
          <p:cNvPr id="2" name="TextovéPole 1"/>
          <p:cNvSpPr txBox="1"/>
          <p:nvPr/>
        </p:nvSpPr>
        <p:spPr>
          <a:xfrm>
            <a:off x="149052" y="6294471"/>
            <a:ext cx="80762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i="1" dirty="0" smtClean="0"/>
              <a:t>ZDROJ: Carsell,  K., M., </a:t>
            </a:r>
            <a:r>
              <a:rPr lang="en-US" sz="1100" i="1" dirty="0" smtClean="0"/>
              <a:t>[2004]</a:t>
            </a:r>
            <a:r>
              <a:rPr lang="cs-CZ" sz="1100" i="1" dirty="0" smtClean="0"/>
              <a:t>: </a:t>
            </a:r>
            <a:r>
              <a:rPr lang="cs-CZ" sz="1100" b="1" i="1" dirty="0" smtClean="0"/>
              <a:t>Quantifying the Benefit of a Flood Warning System</a:t>
            </a:r>
            <a:r>
              <a:rPr lang="cs-CZ" sz="1100" i="1" dirty="0" smtClean="0"/>
              <a:t>, Natural Hazards Review, August 2004</a:t>
            </a:r>
            <a:endParaRPr lang="cs-CZ" sz="1100" i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65870" y="476672"/>
            <a:ext cx="686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Ekonomický potenciál předpovědní povodňové služby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Volný tvar 11"/>
          <p:cNvSpPr/>
          <p:nvPr/>
        </p:nvSpPr>
        <p:spPr>
          <a:xfrm>
            <a:off x="1357518" y="1700808"/>
            <a:ext cx="5760640" cy="2736304"/>
          </a:xfrm>
          <a:custGeom>
            <a:avLst/>
            <a:gdLst>
              <a:gd name="connsiteX0" fmla="*/ 0 w 5211193"/>
              <a:gd name="connsiteY0" fmla="*/ 0 h 2228296"/>
              <a:gd name="connsiteX1" fmla="*/ 390618 w 5211193"/>
              <a:gd name="connsiteY1" fmla="*/ 674703 h 2228296"/>
              <a:gd name="connsiteX2" fmla="*/ 887767 w 5211193"/>
              <a:gd name="connsiteY2" fmla="*/ 1127464 h 2228296"/>
              <a:gd name="connsiteX3" fmla="*/ 1464816 w 5211193"/>
              <a:gd name="connsiteY3" fmla="*/ 1473694 h 2228296"/>
              <a:gd name="connsiteX4" fmla="*/ 2325950 w 5211193"/>
              <a:gd name="connsiteY4" fmla="*/ 1766657 h 2228296"/>
              <a:gd name="connsiteX5" fmla="*/ 3604334 w 5211193"/>
              <a:gd name="connsiteY5" fmla="*/ 2024109 h 2228296"/>
              <a:gd name="connsiteX6" fmla="*/ 4625266 w 5211193"/>
              <a:gd name="connsiteY6" fmla="*/ 2166152 h 2228296"/>
              <a:gd name="connsiteX7" fmla="*/ 5211193 w 5211193"/>
              <a:gd name="connsiteY7" fmla="*/ 2228296 h 2228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11193" h="2228296">
                <a:moveTo>
                  <a:pt x="0" y="0"/>
                </a:moveTo>
                <a:cubicBezTo>
                  <a:pt x="121328" y="243396"/>
                  <a:pt x="242657" y="486792"/>
                  <a:pt x="390618" y="674703"/>
                </a:cubicBezTo>
                <a:cubicBezTo>
                  <a:pt x="538579" y="862614"/>
                  <a:pt x="708734" y="994299"/>
                  <a:pt x="887767" y="1127464"/>
                </a:cubicBezTo>
                <a:cubicBezTo>
                  <a:pt x="1066800" y="1260629"/>
                  <a:pt x="1225119" y="1367162"/>
                  <a:pt x="1464816" y="1473694"/>
                </a:cubicBezTo>
                <a:cubicBezTo>
                  <a:pt x="1704513" y="1580226"/>
                  <a:pt x="1969364" y="1674921"/>
                  <a:pt x="2325950" y="1766657"/>
                </a:cubicBezTo>
                <a:cubicBezTo>
                  <a:pt x="2682536" y="1858393"/>
                  <a:pt x="3221115" y="1957527"/>
                  <a:pt x="3604334" y="2024109"/>
                </a:cubicBezTo>
                <a:cubicBezTo>
                  <a:pt x="3987553" y="2090691"/>
                  <a:pt x="4357456" y="2132121"/>
                  <a:pt x="4625266" y="2166152"/>
                </a:cubicBezTo>
                <a:cubicBezTo>
                  <a:pt x="4893076" y="2200183"/>
                  <a:pt x="5052134" y="2214239"/>
                  <a:pt x="5211193" y="2228296"/>
                </a:cubicBezTo>
              </a:path>
            </a:pathLst>
          </a:custGeom>
          <a:noFill/>
          <a:ln w="317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pSp>
        <p:nvGrpSpPr>
          <p:cNvPr id="15" name="Skupina 14"/>
          <p:cNvGrpSpPr/>
          <p:nvPr/>
        </p:nvGrpSpPr>
        <p:grpSpPr>
          <a:xfrm>
            <a:off x="7075028" y="1182500"/>
            <a:ext cx="1368152" cy="4680608"/>
            <a:chOff x="6444208" y="1593288"/>
            <a:chExt cx="845356" cy="3636000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3500" y="1593288"/>
              <a:ext cx="576064" cy="363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ovéPole 17"/>
            <p:cNvSpPr txBox="1"/>
            <p:nvPr/>
          </p:nvSpPr>
          <p:spPr>
            <a:xfrm rot="16200000">
              <a:off x="5881838" y="3297924"/>
              <a:ext cx="18870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Úspěšnost předpovědi </a:t>
              </a:r>
              <a:endParaRPr lang="cs-CZ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6489582" y="1772816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1</a:t>
              </a:r>
              <a:endParaRPr lang="cs-CZ" sz="1200" b="1" dirty="0"/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6452102" y="3150830"/>
              <a:ext cx="3834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0.5</a:t>
              </a:r>
              <a:endParaRPr lang="cs-CZ" sz="1200" b="1" dirty="0"/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6488598" y="4437112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0</a:t>
              </a:r>
              <a:endParaRPr lang="cs-CZ" sz="1200" b="1" dirty="0"/>
            </a:p>
          </p:txBody>
        </p:sp>
        <p:cxnSp>
          <p:nvCxnSpPr>
            <p:cNvPr id="24" name="Přímá spojnice 23"/>
            <p:cNvCxnSpPr/>
            <p:nvPr/>
          </p:nvCxnSpPr>
          <p:spPr>
            <a:xfrm flipV="1">
              <a:off x="6471826" y="1925710"/>
              <a:ext cx="0" cy="266429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/>
            <p:cNvCxnSpPr/>
            <p:nvPr/>
          </p:nvCxnSpPr>
          <p:spPr>
            <a:xfrm>
              <a:off x="6479720" y="1916832"/>
              <a:ext cx="720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/>
            <p:cNvCxnSpPr/>
            <p:nvPr/>
          </p:nvCxnSpPr>
          <p:spPr>
            <a:xfrm>
              <a:off x="6444208" y="3284984"/>
              <a:ext cx="720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28"/>
            <p:cNvCxnSpPr/>
            <p:nvPr/>
          </p:nvCxnSpPr>
          <p:spPr>
            <a:xfrm>
              <a:off x="6444208" y="4581128"/>
              <a:ext cx="720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Obdélník 13"/>
          <p:cNvSpPr/>
          <p:nvPr/>
        </p:nvSpPr>
        <p:spPr>
          <a:xfrm>
            <a:off x="7452320" y="2924944"/>
            <a:ext cx="288032" cy="1843214"/>
          </a:xfrm>
          <a:prstGeom prst="rect">
            <a:avLst/>
          </a:prstGeom>
          <a:solidFill>
            <a:schemeClr val="accent6">
              <a:lumMod val="7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466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Skupina 25"/>
          <p:cNvGrpSpPr/>
          <p:nvPr/>
        </p:nvGrpSpPr>
        <p:grpSpPr>
          <a:xfrm>
            <a:off x="539552" y="1412776"/>
            <a:ext cx="6984776" cy="4391175"/>
            <a:chOff x="1115616" y="1916832"/>
            <a:chExt cx="6156176" cy="3639737"/>
          </a:xfrm>
        </p:grpSpPr>
        <p:pic>
          <p:nvPicPr>
            <p:cNvPr id="11" name="Obrázek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1916832"/>
              <a:ext cx="6156176" cy="3639737"/>
            </a:xfrm>
            <a:prstGeom prst="rect">
              <a:avLst/>
            </a:prstGeom>
          </p:spPr>
        </p:pic>
        <p:cxnSp>
          <p:nvCxnSpPr>
            <p:cNvPr id="13" name="Přímá spojnice 12"/>
            <p:cNvCxnSpPr/>
            <p:nvPr/>
          </p:nvCxnSpPr>
          <p:spPr>
            <a:xfrm>
              <a:off x="1835696" y="4293096"/>
              <a:ext cx="428625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/>
            <p:cNvCxnSpPr/>
            <p:nvPr/>
          </p:nvCxnSpPr>
          <p:spPr>
            <a:xfrm>
              <a:off x="2264321" y="4293096"/>
              <a:ext cx="0" cy="64807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19"/>
            <p:cNvCxnSpPr/>
            <p:nvPr/>
          </p:nvCxnSpPr>
          <p:spPr>
            <a:xfrm>
              <a:off x="1835695" y="3667346"/>
              <a:ext cx="1080121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/>
            <p:cNvCxnSpPr/>
            <p:nvPr/>
          </p:nvCxnSpPr>
          <p:spPr>
            <a:xfrm>
              <a:off x="2853333" y="3667346"/>
              <a:ext cx="0" cy="127382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ovéPole 24"/>
            <p:cNvSpPr txBox="1"/>
            <p:nvPr/>
          </p:nvSpPr>
          <p:spPr>
            <a:xfrm>
              <a:off x="2209250" y="2092206"/>
              <a:ext cx="39689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i="1" dirty="0" smtClean="0">
                  <a:solidFill>
                    <a:srgbClr val="C00000"/>
                  </a:solidFill>
                  <a:latin typeface="+mj-lt"/>
                </a:rPr>
                <a:t>Maximálně možné snížení povodňových škod </a:t>
              </a:r>
              <a:endParaRPr lang="cs-CZ" sz="1600" i="1" dirty="0">
                <a:solidFill>
                  <a:srgbClr val="C00000"/>
                </a:solidFill>
                <a:latin typeface="+mj-lt"/>
              </a:endParaRPr>
            </a:p>
          </p:txBody>
        </p:sp>
      </p:grpSp>
      <p:sp>
        <p:nvSpPr>
          <p:cNvPr id="2" name="TextovéPole 1"/>
          <p:cNvSpPr txBox="1"/>
          <p:nvPr/>
        </p:nvSpPr>
        <p:spPr>
          <a:xfrm>
            <a:off x="149052" y="6294471"/>
            <a:ext cx="80762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i="1" dirty="0" smtClean="0"/>
              <a:t>ZDROJ: Carsell,  K., M., </a:t>
            </a:r>
            <a:r>
              <a:rPr lang="en-US" sz="1100" i="1" dirty="0" smtClean="0"/>
              <a:t>[2004]</a:t>
            </a:r>
            <a:r>
              <a:rPr lang="cs-CZ" sz="1100" i="1" dirty="0" smtClean="0"/>
              <a:t>: </a:t>
            </a:r>
            <a:r>
              <a:rPr lang="cs-CZ" sz="1100" b="1" i="1" dirty="0" smtClean="0"/>
              <a:t>Quantifying the Benefit of a Flood Warning System</a:t>
            </a:r>
            <a:r>
              <a:rPr lang="cs-CZ" sz="1100" i="1" dirty="0" smtClean="0"/>
              <a:t>, Natural Hazards Review, August 2004</a:t>
            </a:r>
            <a:endParaRPr lang="cs-CZ" sz="1100" i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65870" y="476672"/>
            <a:ext cx="686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Ekonomický potenciál předpovědní povodňové služby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Volný tvar 11"/>
          <p:cNvSpPr/>
          <p:nvPr/>
        </p:nvSpPr>
        <p:spPr>
          <a:xfrm>
            <a:off x="1357518" y="1700808"/>
            <a:ext cx="5760640" cy="2736304"/>
          </a:xfrm>
          <a:custGeom>
            <a:avLst/>
            <a:gdLst>
              <a:gd name="connsiteX0" fmla="*/ 0 w 5211193"/>
              <a:gd name="connsiteY0" fmla="*/ 0 h 2228296"/>
              <a:gd name="connsiteX1" fmla="*/ 390618 w 5211193"/>
              <a:gd name="connsiteY1" fmla="*/ 674703 h 2228296"/>
              <a:gd name="connsiteX2" fmla="*/ 887767 w 5211193"/>
              <a:gd name="connsiteY2" fmla="*/ 1127464 h 2228296"/>
              <a:gd name="connsiteX3" fmla="*/ 1464816 w 5211193"/>
              <a:gd name="connsiteY3" fmla="*/ 1473694 h 2228296"/>
              <a:gd name="connsiteX4" fmla="*/ 2325950 w 5211193"/>
              <a:gd name="connsiteY4" fmla="*/ 1766657 h 2228296"/>
              <a:gd name="connsiteX5" fmla="*/ 3604334 w 5211193"/>
              <a:gd name="connsiteY5" fmla="*/ 2024109 h 2228296"/>
              <a:gd name="connsiteX6" fmla="*/ 4625266 w 5211193"/>
              <a:gd name="connsiteY6" fmla="*/ 2166152 h 2228296"/>
              <a:gd name="connsiteX7" fmla="*/ 5211193 w 5211193"/>
              <a:gd name="connsiteY7" fmla="*/ 2228296 h 2228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11193" h="2228296">
                <a:moveTo>
                  <a:pt x="0" y="0"/>
                </a:moveTo>
                <a:cubicBezTo>
                  <a:pt x="121328" y="243396"/>
                  <a:pt x="242657" y="486792"/>
                  <a:pt x="390618" y="674703"/>
                </a:cubicBezTo>
                <a:cubicBezTo>
                  <a:pt x="538579" y="862614"/>
                  <a:pt x="708734" y="994299"/>
                  <a:pt x="887767" y="1127464"/>
                </a:cubicBezTo>
                <a:cubicBezTo>
                  <a:pt x="1066800" y="1260629"/>
                  <a:pt x="1225119" y="1367162"/>
                  <a:pt x="1464816" y="1473694"/>
                </a:cubicBezTo>
                <a:cubicBezTo>
                  <a:pt x="1704513" y="1580226"/>
                  <a:pt x="1969364" y="1674921"/>
                  <a:pt x="2325950" y="1766657"/>
                </a:cubicBezTo>
                <a:cubicBezTo>
                  <a:pt x="2682536" y="1858393"/>
                  <a:pt x="3221115" y="1957527"/>
                  <a:pt x="3604334" y="2024109"/>
                </a:cubicBezTo>
                <a:cubicBezTo>
                  <a:pt x="3987553" y="2090691"/>
                  <a:pt x="4357456" y="2132121"/>
                  <a:pt x="4625266" y="2166152"/>
                </a:cubicBezTo>
                <a:cubicBezTo>
                  <a:pt x="4893076" y="2200183"/>
                  <a:pt x="5052134" y="2214239"/>
                  <a:pt x="5211193" y="2228296"/>
                </a:cubicBezTo>
              </a:path>
            </a:pathLst>
          </a:custGeom>
          <a:noFill/>
          <a:ln w="317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pSp>
        <p:nvGrpSpPr>
          <p:cNvPr id="15" name="Skupina 14"/>
          <p:cNvGrpSpPr/>
          <p:nvPr/>
        </p:nvGrpSpPr>
        <p:grpSpPr>
          <a:xfrm>
            <a:off x="7075028" y="1182500"/>
            <a:ext cx="1368152" cy="4680608"/>
            <a:chOff x="6444208" y="1593288"/>
            <a:chExt cx="845356" cy="3636000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3500" y="1593288"/>
              <a:ext cx="576064" cy="363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ovéPole 17"/>
            <p:cNvSpPr txBox="1"/>
            <p:nvPr/>
          </p:nvSpPr>
          <p:spPr>
            <a:xfrm rot="16200000">
              <a:off x="5881838" y="3297924"/>
              <a:ext cx="18870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Úspěšnost předpovědi </a:t>
              </a:r>
              <a:endParaRPr lang="cs-CZ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6489582" y="1772816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1</a:t>
              </a:r>
              <a:endParaRPr lang="cs-CZ" sz="1200" b="1" dirty="0"/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6452102" y="3150830"/>
              <a:ext cx="3834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0.5</a:t>
              </a:r>
              <a:endParaRPr lang="cs-CZ" sz="1200" b="1" dirty="0"/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6488598" y="4437112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0</a:t>
              </a:r>
              <a:endParaRPr lang="cs-CZ" sz="1200" b="1" dirty="0"/>
            </a:p>
          </p:txBody>
        </p:sp>
        <p:cxnSp>
          <p:nvCxnSpPr>
            <p:cNvPr id="24" name="Přímá spojnice 23"/>
            <p:cNvCxnSpPr/>
            <p:nvPr/>
          </p:nvCxnSpPr>
          <p:spPr>
            <a:xfrm flipV="1">
              <a:off x="6471826" y="1925710"/>
              <a:ext cx="0" cy="266429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/>
            <p:cNvCxnSpPr/>
            <p:nvPr/>
          </p:nvCxnSpPr>
          <p:spPr>
            <a:xfrm>
              <a:off x="6479720" y="1916832"/>
              <a:ext cx="720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/>
            <p:cNvCxnSpPr/>
            <p:nvPr/>
          </p:nvCxnSpPr>
          <p:spPr>
            <a:xfrm>
              <a:off x="6444208" y="3284984"/>
              <a:ext cx="720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28"/>
            <p:cNvCxnSpPr/>
            <p:nvPr/>
          </p:nvCxnSpPr>
          <p:spPr>
            <a:xfrm>
              <a:off x="6444208" y="4581128"/>
              <a:ext cx="720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Obdélník 13"/>
          <p:cNvSpPr/>
          <p:nvPr/>
        </p:nvSpPr>
        <p:spPr>
          <a:xfrm>
            <a:off x="7452320" y="2924944"/>
            <a:ext cx="288032" cy="1843214"/>
          </a:xfrm>
          <a:prstGeom prst="rect">
            <a:avLst/>
          </a:prstGeom>
          <a:solidFill>
            <a:schemeClr val="accent6">
              <a:lumMod val="7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0" name="Volný tvar 29"/>
          <p:cNvSpPr/>
          <p:nvPr/>
        </p:nvSpPr>
        <p:spPr>
          <a:xfrm>
            <a:off x="1357518" y="1772816"/>
            <a:ext cx="5806995" cy="3222354"/>
          </a:xfrm>
          <a:custGeom>
            <a:avLst/>
            <a:gdLst>
              <a:gd name="connsiteX0" fmla="*/ 0 w 5157926"/>
              <a:gd name="connsiteY0" fmla="*/ 0 h 2636668"/>
              <a:gd name="connsiteX1" fmla="*/ 53266 w 5157926"/>
              <a:gd name="connsiteY1" fmla="*/ 1988598 h 2636668"/>
              <a:gd name="connsiteX2" fmla="*/ 284086 w 5157926"/>
              <a:gd name="connsiteY2" fmla="*/ 2370338 h 2636668"/>
              <a:gd name="connsiteX3" fmla="*/ 798990 w 5157926"/>
              <a:gd name="connsiteY3" fmla="*/ 2476870 h 2636668"/>
              <a:gd name="connsiteX4" fmla="*/ 878889 w 5157926"/>
              <a:gd name="connsiteY4" fmla="*/ 2485748 h 2636668"/>
              <a:gd name="connsiteX5" fmla="*/ 5157926 w 5157926"/>
              <a:gd name="connsiteY5" fmla="*/ 2636668 h 263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57926" h="2636668">
                <a:moveTo>
                  <a:pt x="0" y="0"/>
                </a:moveTo>
                <a:cubicBezTo>
                  <a:pt x="2959" y="796771"/>
                  <a:pt x="5918" y="1593542"/>
                  <a:pt x="53266" y="1988598"/>
                </a:cubicBezTo>
                <a:cubicBezTo>
                  <a:pt x="100614" y="2383654"/>
                  <a:pt x="159799" y="2288959"/>
                  <a:pt x="284086" y="2370338"/>
                </a:cubicBezTo>
                <a:cubicBezTo>
                  <a:pt x="408373" y="2451717"/>
                  <a:pt x="699856" y="2457635"/>
                  <a:pt x="798990" y="2476870"/>
                </a:cubicBezTo>
                <a:cubicBezTo>
                  <a:pt x="898124" y="2496105"/>
                  <a:pt x="878889" y="2485748"/>
                  <a:pt x="878889" y="2485748"/>
                </a:cubicBezTo>
                <a:lnTo>
                  <a:pt x="5157926" y="2636668"/>
                </a:lnTo>
              </a:path>
            </a:pathLst>
          </a:custGeom>
          <a:noFill/>
          <a:ln w="317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1" name="Volný tvar 30"/>
          <p:cNvSpPr/>
          <p:nvPr/>
        </p:nvSpPr>
        <p:spPr>
          <a:xfrm>
            <a:off x="1331640" y="1700808"/>
            <a:ext cx="5760640" cy="1728192"/>
          </a:xfrm>
          <a:custGeom>
            <a:avLst/>
            <a:gdLst>
              <a:gd name="connsiteX0" fmla="*/ 0 w 5211193"/>
              <a:gd name="connsiteY0" fmla="*/ 0 h 2228296"/>
              <a:gd name="connsiteX1" fmla="*/ 390618 w 5211193"/>
              <a:gd name="connsiteY1" fmla="*/ 674703 h 2228296"/>
              <a:gd name="connsiteX2" fmla="*/ 887767 w 5211193"/>
              <a:gd name="connsiteY2" fmla="*/ 1127464 h 2228296"/>
              <a:gd name="connsiteX3" fmla="*/ 1464816 w 5211193"/>
              <a:gd name="connsiteY3" fmla="*/ 1473694 h 2228296"/>
              <a:gd name="connsiteX4" fmla="*/ 2325950 w 5211193"/>
              <a:gd name="connsiteY4" fmla="*/ 1766657 h 2228296"/>
              <a:gd name="connsiteX5" fmla="*/ 3604334 w 5211193"/>
              <a:gd name="connsiteY5" fmla="*/ 2024109 h 2228296"/>
              <a:gd name="connsiteX6" fmla="*/ 4625266 w 5211193"/>
              <a:gd name="connsiteY6" fmla="*/ 2166152 h 2228296"/>
              <a:gd name="connsiteX7" fmla="*/ 5211193 w 5211193"/>
              <a:gd name="connsiteY7" fmla="*/ 2228296 h 2228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11193" h="2228296">
                <a:moveTo>
                  <a:pt x="0" y="0"/>
                </a:moveTo>
                <a:cubicBezTo>
                  <a:pt x="121328" y="243396"/>
                  <a:pt x="242657" y="486792"/>
                  <a:pt x="390618" y="674703"/>
                </a:cubicBezTo>
                <a:cubicBezTo>
                  <a:pt x="538579" y="862614"/>
                  <a:pt x="708734" y="994299"/>
                  <a:pt x="887767" y="1127464"/>
                </a:cubicBezTo>
                <a:cubicBezTo>
                  <a:pt x="1066800" y="1260629"/>
                  <a:pt x="1225119" y="1367162"/>
                  <a:pt x="1464816" y="1473694"/>
                </a:cubicBezTo>
                <a:cubicBezTo>
                  <a:pt x="1704513" y="1580226"/>
                  <a:pt x="1969364" y="1674921"/>
                  <a:pt x="2325950" y="1766657"/>
                </a:cubicBezTo>
                <a:cubicBezTo>
                  <a:pt x="2682536" y="1858393"/>
                  <a:pt x="3221115" y="1957527"/>
                  <a:pt x="3604334" y="2024109"/>
                </a:cubicBezTo>
                <a:cubicBezTo>
                  <a:pt x="3987553" y="2090691"/>
                  <a:pt x="4357456" y="2132121"/>
                  <a:pt x="4625266" y="2166152"/>
                </a:cubicBezTo>
                <a:cubicBezTo>
                  <a:pt x="4893076" y="2200183"/>
                  <a:pt x="5052134" y="2214239"/>
                  <a:pt x="5211193" y="2228296"/>
                </a:cubicBezTo>
              </a:path>
            </a:pathLst>
          </a:custGeom>
          <a:noFill/>
          <a:ln w="317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 rot="120000">
            <a:off x="3208860" y="4560357"/>
            <a:ext cx="29421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i="1" dirty="0" smtClean="0"/>
              <a:t>Malá povodí – přívalové povodně</a:t>
            </a:r>
            <a:endParaRPr lang="cs-CZ" sz="1600" i="1" dirty="0"/>
          </a:p>
        </p:txBody>
      </p:sp>
      <p:sp>
        <p:nvSpPr>
          <p:cNvPr id="33" name="TextovéPole 32"/>
          <p:cNvSpPr txBox="1"/>
          <p:nvPr/>
        </p:nvSpPr>
        <p:spPr>
          <a:xfrm rot="319868">
            <a:off x="4162723" y="2971613"/>
            <a:ext cx="2833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i="1" dirty="0" smtClean="0"/>
              <a:t>Velká povodí – jarní povodně</a:t>
            </a:r>
            <a:endParaRPr lang="cs-CZ" sz="1600" i="1" dirty="0"/>
          </a:p>
        </p:txBody>
      </p:sp>
    </p:spTree>
    <p:extLst>
      <p:ext uri="{BB962C8B-B14F-4D97-AF65-F5344CB8AC3E}">
        <p14:creationId xmlns:p14="http://schemas.microsoft.com/office/powerpoint/2010/main" val="395672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65870" y="476671"/>
            <a:ext cx="5669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Vývoj a modernizace hydrologické prognózy 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11560" y="1556792"/>
            <a:ext cx="8352928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latin typeface="+mj-lt"/>
              </a:rPr>
              <a:t>Zpřesňování jedno-variantních  (deterministických) </a:t>
            </a:r>
            <a:r>
              <a:rPr lang="cs-CZ" dirty="0">
                <a:latin typeface="+mj-lt"/>
              </a:rPr>
              <a:t>meteorologických a </a:t>
            </a:r>
            <a:r>
              <a:rPr lang="cs-CZ" dirty="0" smtClean="0">
                <a:latin typeface="+mj-lt"/>
              </a:rPr>
              <a:t>hydrologických předpovědí.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latin typeface="+mj-lt"/>
              </a:rPr>
              <a:t>Umět rychle reagovat při odchýlení vývoje od předpovědi (nowcasting).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Kvantitativní vyjádření nejistoty </a:t>
            </a:r>
            <a:r>
              <a:rPr lang="cs-CZ">
                <a:latin typeface="+mj-lt"/>
              </a:rPr>
              <a:t>hydrologické </a:t>
            </a:r>
            <a:r>
              <a:rPr lang="cs-CZ" smtClean="0">
                <a:latin typeface="+mj-lt"/>
              </a:rPr>
              <a:t>předpovědi </a:t>
            </a:r>
            <a:r>
              <a:rPr lang="cs-CZ" dirty="0" smtClean="0">
                <a:latin typeface="+mj-lt"/>
              </a:rPr>
              <a:t>(pravděpodobnostní </a:t>
            </a:r>
            <a:r>
              <a:rPr lang="cs-CZ" smtClean="0">
                <a:latin typeface="+mj-lt"/>
              </a:rPr>
              <a:t>předpovědi).</a:t>
            </a:r>
            <a:endParaRPr lang="cs-CZ" dirty="0" smtClean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latin typeface="+mj-lt"/>
              </a:rPr>
              <a:t>Předpovědi lokálních zátop a přívalových povodní.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latin typeface="+mj-lt"/>
              </a:rPr>
              <a:t>Převod hydrologických předpovědí do map rozlivů.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79512" y="980728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+mj-lt"/>
              </a:rPr>
              <a:t>Předpovědní povodňová služby ČHMÚ</a:t>
            </a:r>
            <a:endParaRPr lang="cs-CZ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7354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65870" y="476671"/>
            <a:ext cx="5669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Vývoj a modernizace hydrologické prognózy 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11560" y="1556792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Lepší interpretace výstražných informací a předpovědí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Optimalizace rozhodování při zahrnutí </a:t>
            </a:r>
            <a:r>
              <a:rPr lang="cs-CZ" smtClean="0">
                <a:latin typeface="+mn-lt"/>
              </a:rPr>
              <a:t>nejistoty předpovědí </a:t>
            </a:r>
            <a:r>
              <a:rPr lang="cs-CZ" dirty="0" smtClean="0">
                <a:latin typeface="+mn-lt"/>
              </a:rPr>
              <a:t>a výstrah</a:t>
            </a:r>
            <a:endParaRPr lang="cs-CZ" dirty="0">
              <a:latin typeface="+mn-lt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79512" y="980728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+mn-lt"/>
              </a:rPr>
              <a:t>Ostatní subjekty protipovodňové ochrany</a:t>
            </a:r>
          </a:p>
        </p:txBody>
      </p:sp>
    </p:spTree>
    <p:extLst>
      <p:ext uri="{BB962C8B-B14F-4D97-AF65-F5344CB8AC3E}">
        <p14:creationId xmlns:p14="http://schemas.microsoft.com/office/powerpoint/2010/main" val="287802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ovéPole 11"/>
          <p:cNvSpPr txBox="1"/>
          <p:nvPr/>
        </p:nvSpPr>
        <p:spPr>
          <a:xfrm>
            <a:off x="165870" y="476672"/>
            <a:ext cx="7694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Historický vývoj předpovědní povodňové služby na území ČR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Šipka doprava 1"/>
          <p:cNvSpPr/>
          <p:nvPr/>
        </p:nvSpPr>
        <p:spPr>
          <a:xfrm>
            <a:off x="251520" y="5877272"/>
            <a:ext cx="8352928" cy="216024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7" name="Přímá spojnice 6"/>
          <p:cNvCxnSpPr/>
          <p:nvPr/>
        </p:nvCxnSpPr>
        <p:spPr>
          <a:xfrm>
            <a:off x="2267744" y="5949280"/>
            <a:ext cx="0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4644008" y="5949280"/>
            <a:ext cx="0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7020272" y="5949280"/>
            <a:ext cx="0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1941612" y="610282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j-lt"/>
              </a:rPr>
              <a:t>1900</a:t>
            </a:r>
            <a:endParaRPr lang="cs-CZ" dirty="0">
              <a:latin typeface="+mj-lt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355976" y="609329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j-lt"/>
              </a:rPr>
              <a:t>1950</a:t>
            </a:r>
            <a:endParaRPr lang="cs-CZ" dirty="0">
              <a:latin typeface="+mj-lt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732240" y="609329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j-lt"/>
              </a:rPr>
              <a:t>2000</a:t>
            </a:r>
            <a:endParaRPr lang="cs-CZ" dirty="0">
              <a:latin typeface="+mj-lt"/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179512" y="1196752"/>
            <a:ext cx="8496944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i="1" dirty="0" smtClean="0">
                <a:solidFill>
                  <a:schemeClr val="tx1"/>
                </a:solidFill>
              </a:rPr>
              <a:t>2. polovina  20. století </a:t>
            </a:r>
            <a:endParaRPr lang="cs-CZ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zrychlení přenosu údajů ze stanic </a:t>
            </a:r>
            <a:endParaRPr lang="cs-CZ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zpřesnění </a:t>
            </a:r>
            <a:r>
              <a:rPr lang="cs-CZ" dirty="0">
                <a:solidFill>
                  <a:schemeClr val="tx1"/>
                </a:solidFill>
              </a:rPr>
              <a:t>výpočtu postupu povodňové vlny pomocí „</a:t>
            </a:r>
            <a:r>
              <a:rPr lang="cs-CZ">
                <a:solidFill>
                  <a:schemeClr val="tx1"/>
                </a:solidFill>
              </a:rPr>
              <a:t>moderní </a:t>
            </a:r>
            <a:r>
              <a:rPr lang="cs-CZ" smtClean="0">
                <a:solidFill>
                  <a:schemeClr val="tx1"/>
                </a:solidFill>
              </a:rPr>
              <a:t>techniky“ </a:t>
            </a:r>
            <a:endParaRPr lang="cs-CZ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první využití naměřených srážek – při výpočtu srážko-odtokového vztahu pomocí koaxiálních grafů</a:t>
            </a:r>
          </a:p>
        </p:txBody>
      </p:sp>
      <p:sp>
        <p:nvSpPr>
          <p:cNvPr id="3" name="Obdélník 2"/>
          <p:cNvSpPr/>
          <p:nvPr/>
        </p:nvSpPr>
        <p:spPr>
          <a:xfrm flipH="1">
            <a:off x="5508104" y="5805264"/>
            <a:ext cx="1512168" cy="360040"/>
          </a:xfrm>
          <a:prstGeom prst="rect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3445015" cy="284588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2833886"/>
            <a:ext cx="3175545" cy="288714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486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23528" y="1340768"/>
            <a:ext cx="8388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dirty="0" smtClean="0">
                <a:solidFill>
                  <a:srgbClr val="FFCC66"/>
                </a:solidFill>
                <a:latin typeface="Garamond" panose="02020404030301010803" pitchFamily="18" charset="0"/>
              </a:rPr>
              <a:t>hydrologická předpověď</a:t>
            </a:r>
            <a:endParaRPr lang="cs-CZ" sz="6000" b="1" dirty="0">
              <a:solidFill>
                <a:srgbClr val="FFCC66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187624" y="414908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996600"/>
                </a:solidFill>
                <a:latin typeface="Garamond" panose="02020404030301010803" pitchFamily="18" charset="0"/>
              </a:rPr>
              <a:t>povodeň</a:t>
            </a:r>
            <a:endParaRPr lang="cs-CZ" sz="3600" b="1" dirty="0">
              <a:solidFill>
                <a:srgbClr val="996600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115616" y="5157192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CC9900"/>
                </a:solidFill>
                <a:latin typeface="Garamond" panose="02020404030301010803" pitchFamily="18" charset="0"/>
              </a:rPr>
              <a:t>předpovědní služba</a:t>
            </a:r>
            <a:endParaRPr lang="cs-CZ" sz="3600" b="1" dirty="0">
              <a:solidFill>
                <a:srgbClr val="CC9900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 rot="5400000">
            <a:off x="7143092" y="4314292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669900"/>
                </a:solidFill>
                <a:latin typeface="Garamond" panose="02020404030301010803" pitchFamily="18" charset="0"/>
              </a:rPr>
              <a:t>záplava</a:t>
            </a:r>
            <a:endParaRPr lang="cs-CZ" sz="2400" b="1" dirty="0">
              <a:solidFill>
                <a:srgbClr val="669900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187624" y="3717032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povodňová komise</a:t>
            </a:r>
            <a:endParaRPr lang="cs-CZ" sz="3200" b="1" dirty="0">
              <a:solidFill>
                <a:srgbClr val="99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508104" y="566124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669900"/>
                </a:solidFill>
                <a:latin typeface="Garamond" panose="02020404030301010803" pitchFamily="18" charset="0"/>
              </a:rPr>
              <a:t>hráze</a:t>
            </a:r>
            <a:endParaRPr lang="cs-CZ" sz="2400" b="1" dirty="0">
              <a:solidFill>
                <a:srgbClr val="669900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 rot="5400000">
            <a:off x="4093205" y="6140043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rgbClr val="FFCC00"/>
                </a:solidFill>
                <a:latin typeface="Garamond" panose="02020404030301010803" pitchFamily="18" charset="0"/>
              </a:rPr>
              <a:t>přehrada</a:t>
            </a:r>
            <a:endParaRPr lang="cs-CZ" sz="1600" b="1" dirty="0">
              <a:solidFill>
                <a:srgbClr val="FFCC00"/>
              </a:solidFill>
              <a:latin typeface="Garamond" panose="02020404030301010803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724128" y="5805264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srgbClr val="669900"/>
                </a:solidFill>
                <a:latin typeface="Garamond" panose="02020404030301010803" pitchFamily="18" charset="0"/>
              </a:rPr>
              <a:t>vodní stav</a:t>
            </a:r>
            <a:endParaRPr lang="cs-CZ" sz="4800" b="1" dirty="0">
              <a:solidFill>
                <a:srgbClr val="669900"/>
              </a:solidFill>
              <a:latin typeface="Garamond" panose="02020404030301010803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092280" y="1988840"/>
            <a:ext cx="1779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 smtClean="0">
                <a:solidFill>
                  <a:srgbClr val="33CC33"/>
                </a:solidFill>
                <a:latin typeface="Garamond" panose="02020404030301010803" pitchFamily="18" charset="0"/>
              </a:rPr>
              <a:t>SPA</a:t>
            </a:r>
            <a:endParaRPr lang="cs-CZ" sz="6600" b="1" dirty="0">
              <a:solidFill>
                <a:srgbClr val="33CC33"/>
              </a:solidFill>
              <a:latin typeface="Garamond" panose="02020404030301010803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403648" y="5661248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669900"/>
                </a:solidFill>
                <a:latin typeface="Garamond" panose="02020404030301010803" pitchFamily="18" charset="0"/>
              </a:rPr>
              <a:t>100 letá </a:t>
            </a:r>
            <a:r>
              <a:rPr lang="cs-CZ" sz="2800" b="1" dirty="0" smtClean="0">
                <a:solidFill>
                  <a:srgbClr val="669900"/>
                </a:solidFill>
                <a:latin typeface="Garamond" panose="02020404030301010803" pitchFamily="18" charset="0"/>
              </a:rPr>
              <a:t>povodeň</a:t>
            </a:r>
            <a:endParaRPr lang="cs-CZ" sz="3200" b="1" dirty="0">
              <a:solidFill>
                <a:srgbClr val="669900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5508104" y="4941168"/>
            <a:ext cx="20762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2700">
                  <a:noFill/>
                  <a:prstDash val="solid"/>
                </a:ln>
                <a:solidFill>
                  <a:srgbClr val="CC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</a:rPr>
              <a:t>služba</a:t>
            </a:r>
            <a:endParaRPr lang="cs-CZ" sz="5400" b="1" cap="none" spc="0" dirty="0">
              <a:ln w="12700">
                <a:noFill/>
                <a:prstDash val="solid"/>
              </a:ln>
              <a:solidFill>
                <a:srgbClr val="CC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 rot="16200000">
            <a:off x="3641871" y="4431137"/>
            <a:ext cx="301877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88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66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</a:rPr>
              <a:t>sucho</a:t>
            </a:r>
            <a:endParaRPr lang="cs-CZ" sz="88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66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4572000" y="1124744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pravděpodobnostní předpověď</a:t>
            </a:r>
            <a:endParaRPr lang="cs-CZ" sz="2400" b="1" dirty="0">
              <a:solidFill>
                <a:schemeClr val="accent6">
                  <a:lumMod val="60000"/>
                  <a:lumOff val="4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23528" y="1988840"/>
            <a:ext cx="268855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400" b="1" cap="none" spc="0" dirty="0" smtClean="0">
                <a:ln w="12700">
                  <a:noFill/>
                  <a:prstDash val="solid"/>
                </a:ln>
                <a:solidFill>
                  <a:srgbClr val="D29E1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</a:rPr>
              <a:t>kulminace</a:t>
            </a:r>
            <a:endParaRPr lang="cs-CZ" sz="4400" b="1" cap="none" spc="0" dirty="0">
              <a:ln w="12700">
                <a:noFill/>
                <a:prstDash val="solid"/>
              </a:ln>
              <a:solidFill>
                <a:srgbClr val="D29E1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899592" y="332656"/>
            <a:ext cx="199875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1" cap="none" spc="0" dirty="0" smtClean="0">
                <a:ln w="12700">
                  <a:noFill/>
                  <a:prstDash val="solid"/>
                </a:ln>
                <a:solidFill>
                  <a:srgbClr val="FFCC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</a:rPr>
              <a:t>povodňové</a:t>
            </a:r>
            <a:r>
              <a:rPr lang="cs-CZ" sz="2000" b="1" cap="none" spc="0" dirty="0" smtClean="0">
                <a:ln w="12700">
                  <a:solidFill>
                    <a:srgbClr val="D29E1C"/>
                  </a:solidFill>
                  <a:prstDash val="solid"/>
                </a:ln>
                <a:solidFill>
                  <a:srgbClr val="FFCC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cs-CZ" sz="2000" b="1" cap="none" spc="0" dirty="0" smtClean="0">
                <a:ln w="12700">
                  <a:noFill/>
                  <a:prstDash val="solid"/>
                </a:ln>
                <a:solidFill>
                  <a:srgbClr val="FFCC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</a:rPr>
              <a:t>plány</a:t>
            </a:r>
            <a:endParaRPr lang="cs-CZ" sz="2000" b="1" cap="none" spc="0" dirty="0">
              <a:ln w="12700">
                <a:noFill/>
                <a:prstDash val="solid"/>
              </a:ln>
              <a:solidFill>
                <a:srgbClr val="FFCC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937896" y="1151903"/>
            <a:ext cx="190673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1" cap="none" spc="0" dirty="0" smtClean="0">
                <a:ln w="12700">
                  <a:noFill/>
                  <a:prstDash val="solid"/>
                </a:ln>
                <a:solidFill>
                  <a:srgbClr val="99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</a:rPr>
              <a:t>mobilní</a:t>
            </a:r>
            <a:r>
              <a:rPr lang="cs-CZ" sz="2400" b="1" cap="none" spc="0" dirty="0" smtClean="0">
                <a:ln w="12700">
                  <a:noFill/>
                  <a:prstDash val="solid"/>
                </a:ln>
                <a:solidFill>
                  <a:srgbClr val="99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cs-CZ" sz="2000" b="1" cap="none" spc="0" dirty="0" smtClean="0">
                <a:ln w="12700">
                  <a:noFill/>
                  <a:prstDash val="solid"/>
                </a:ln>
                <a:solidFill>
                  <a:srgbClr val="99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</a:rPr>
              <a:t>hrazení</a:t>
            </a:r>
            <a:endParaRPr lang="cs-CZ" sz="2400" b="1" cap="none" spc="0" dirty="0">
              <a:ln w="12700">
                <a:noFill/>
                <a:prstDash val="solid"/>
              </a:ln>
              <a:solidFill>
                <a:srgbClr val="99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7164288" y="2780928"/>
            <a:ext cx="137896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1" cap="none" spc="0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</a:rPr>
              <a:t>evakuace</a:t>
            </a:r>
            <a:endParaRPr lang="cs-CZ" sz="2400" b="1" cap="none" spc="0" dirty="0">
              <a:ln w="12700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20" name="Obdélník 19"/>
          <p:cNvSpPr/>
          <p:nvPr/>
        </p:nvSpPr>
        <p:spPr>
          <a:xfrm rot="16200000">
            <a:off x="3898723" y="960256"/>
            <a:ext cx="90095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1" dirty="0" smtClean="0">
                <a:ln w="12700">
                  <a:noFill/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</a:rPr>
              <a:t>rozlivy</a:t>
            </a:r>
            <a:endParaRPr lang="cs-CZ" sz="2000" b="1" cap="none" spc="0" dirty="0">
              <a:ln w="12700">
                <a:noFill/>
                <a:prstDash val="solid"/>
              </a:ln>
              <a:solidFill>
                <a:srgbClr val="FFCC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21" name="Obdélník 20"/>
          <p:cNvSpPr/>
          <p:nvPr/>
        </p:nvSpPr>
        <p:spPr>
          <a:xfrm rot="16200000">
            <a:off x="86924" y="569260"/>
            <a:ext cx="12426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400" b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</a:rPr>
              <a:t>2002</a:t>
            </a:r>
            <a:endParaRPr lang="cs-CZ" sz="4400" b="1" cap="none" spc="0" dirty="0">
              <a:ln w="12700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845690" y="396027"/>
            <a:ext cx="40324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 smtClean="0">
                <a:solidFill>
                  <a:srgbClr val="33CC33"/>
                </a:solidFill>
                <a:latin typeface="Garamond" panose="02020404030301010803" pitchFamily="18" charset="0"/>
              </a:rPr>
              <a:t>evakuace</a:t>
            </a:r>
            <a:endParaRPr lang="cs-CZ" sz="6600" b="1" dirty="0">
              <a:solidFill>
                <a:srgbClr val="33CC33"/>
              </a:solidFill>
              <a:latin typeface="Garamond" panose="02020404030301010803" pitchFamily="18" charset="0"/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2843808" y="332656"/>
            <a:ext cx="19981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</a:rPr>
              <a:t>krizový štáb</a:t>
            </a:r>
            <a:endParaRPr lang="cs-CZ" sz="2800" b="1" cap="none" spc="0" dirty="0">
              <a:ln w="12700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5508104" y="3717032"/>
            <a:ext cx="175560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6000" b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</a:rPr>
              <a:t>HZS</a:t>
            </a:r>
            <a:endParaRPr lang="cs-CZ" sz="6000" b="1" cap="none" spc="0" dirty="0">
              <a:ln w="12700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 rot="5400000">
            <a:off x="6571674" y="4381654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Povodí s.p.</a:t>
            </a:r>
            <a:endParaRPr lang="cs-CZ" sz="4800" b="1" dirty="0">
              <a:solidFill>
                <a:schemeClr val="accent6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26" name="Obdélník 25"/>
          <p:cNvSpPr/>
          <p:nvPr/>
        </p:nvSpPr>
        <p:spPr>
          <a:xfrm rot="16200000">
            <a:off x="4338957" y="4022083"/>
            <a:ext cx="101021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1" cap="none" spc="0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</a:rPr>
              <a:t>ČHMÚ</a:t>
            </a:r>
            <a:endParaRPr lang="cs-CZ" sz="20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1115616" y="4581128"/>
            <a:ext cx="22821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400" b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</a:rPr>
              <a:t>hydrolog</a:t>
            </a:r>
            <a:endParaRPr lang="cs-CZ" sz="4000" b="1" cap="none" spc="0" dirty="0">
              <a:ln w="12700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2977515" y="1196336"/>
            <a:ext cx="127791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1" dirty="0" smtClean="0">
                <a:ln w="12700">
                  <a:noFill/>
                  <a:prstDash val="solid"/>
                </a:ln>
                <a:solidFill>
                  <a:srgbClr val="66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</a:rPr>
              <a:t>dispečer</a:t>
            </a:r>
            <a:endParaRPr lang="cs-CZ" sz="2400" b="1" cap="none" spc="0" dirty="0">
              <a:ln w="12700">
                <a:noFill/>
                <a:prstDash val="solid"/>
              </a:ln>
              <a:solidFill>
                <a:srgbClr val="6633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4572000" y="764704"/>
            <a:ext cx="12538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</a:rPr>
              <a:t>záchranář</a:t>
            </a:r>
            <a:endParaRPr lang="cs-CZ" sz="2000" b="1" cap="none" spc="0" dirty="0">
              <a:ln w="12700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6372200" y="5661248"/>
            <a:ext cx="15332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1600" b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</a:rPr>
              <a:t>povodňová vlna</a:t>
            </a:r>
            <a:endParaRPr lang="cs-CZ" sz="1600" b="1" cap="none" spc="0" dirty="0">
              <a:ln w="12700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5750039" y="684059"/>
            <a:ext cx="24152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</a:rPr>
              <a:t>varovné SMS</a:t>
            </a:r>
            <a:endParaRPr lang="cs-CZ" sz="3200" b="1" cap="none" spc="0" dirty="0">
              <a:ln w="12700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5724128" y="4725144"/>
            <a:ext cx="167039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</a:rPr>
              <a:t>vodočetná lať</a:t>
            </a:r>
            <a:endParaRPr lang="cs-CZ" sz="2000" b="1" cap="none" spc="0" dirty="0">
              <a:ln w="12700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3131840" y="4293096"/>
            <a:ext cx="118583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1" dirty="0" smtClean="0">
                <a:ln w="12700">
                  <a:noFill/>
                  <a:prstDash val="solid"/>
                </a:ln>
                <a:solidFill>
                  <a:srgbClr val="FFCC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</a:rPr>
              <a:t>limnigraf</a:t>
            </a:r>
            <a:endParaRPr lang="cs-CZ" sz="2000" b="1" cap="none" spc="0" dirty="0">
              <a:ln w="12700">
                <a:noFill/>
                <a:prstDash val="solid"/>
              </a:ln>
              <a:solidFill>
                <a:srgbClr val="FFCC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467544" y="6165304"/>
            <a:ext cx="263674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</a:rPr>
              <a:t>lokální varovný systém</a:t>
            </a:r>
            <a:endParaRPr lang="cs-CZ" sz="2000" b="1" cap="none" spc="0" dirty="0">
              <a:ln w="12700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4708320" y="251179"/>
            <a:ext cx="37037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600" b="1" dirty="0" smtClean="0">
                <a:ln w="12700">
                  <a:noFill/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</a:rPr>
              <a:t>přívalová povodeň</a:t>
            </a:r>
            <a:endParaRPr lang="cs-CZ" sz="3600" b="1" cap="none" spc="0" dirty="0">
              <a:ln w="12700">
                <a:noFill/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37" name="TextovéPole 36"/>
          <p:cNvSpPr txBox="1"/>
          <p:nvPr/>
        </p:nvSpPr>
        <p:spPr>
          <a:xfrm rot="16200000">
            <a:off x="-1148572" y="3641831"/>
            <a:ext cx="37444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800" b="1" dirty="0" smtClean="0">
                <a:solidFill>
                  <a:srgbClr val="D29E1C"/>
                </a:solidFill>
                <a:latin typeface="Garamond" panose="02020404030301010803" pitchFamily="18" charset="0"/>
              </a:rPr>
              <a:t>průtok</a:t>
            </a:r>
            <a:endParaRPr lang="cs-CZ" sz="8800" b="1" dirty="0">
              <a:solidFill>
                <a:srgbClr val="D29E1C"/>
              </a:solidFill>
              <a:latin typeface="Garamond" panose="02020404030301010803" pitchFamily="18" charset="0"/>
            </a:endParaRPr>
          </a:p>
        </p:txBody>
      </p:sp>
      <p:sp>
        <p:nvSpPr>
          <p:cNvPr id="40" name="Obdélník 39"/>
          <p:cNvSpPr/>
          <p:nvPr/>
        </p:nvSpPr>
        <p:spPr>
          <a:xfrm>
            <a:off x="3419872" y="4653136"/>
            <a:ext cx="10871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dirty="0" smtClean="0">
                <a:ln w="12700">
                  <a:noFill/>
                  <a:prstDash val="solid"/>
                </a:ln>
                <a:solidFill>
                  <a:srgbClr val="66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</a:rPr>
              <a:t>MŽP</a:t>
            </a:r>
            <a:endParaRPr lang="cs-CZ" sz="3200" b="1" cap="none" spc="0" dirty="0">
              <a:ln w="12700">
                <a:noFill/>
                <a:prstDash val="solid"/>
              </a:ln>
              <a:solidFill>
                <a:srgbClr val="66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41" name="Obdélník 40"/>
          <p:cNvSpPr/>
          <p:nvPr/>
        </p:nvSpPr>
        <p:spPr>
          <a:xfrm>
            <a:off x="3059832" y="6093296"/>
            <a:ext cx="153875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1" dirty="0" smtClean="0">
                <a:ln w="12700">
                  <a:noFill/>
                  <a:prstDash val="solid"/>
                </a:ln>
                <a:solidFill>
                  <a:srgbClr val="FFCC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</a:rPr>
              <a:t>srážkoměr</a:t>
            </a:r>
            <a:endParaRPr lang="cs-CZ" sz="2400" b="1" cap="none" spc="0" dirty="0">
              <a:ln w="12700">
                <a:noFill/>
                <a:prstDash val="solid"/>
              </a:ln>
              <a:solidFill>
                <a:srgbClr val="FFCC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43" name="Obdélník 42"/>
          <p:cNvSpPr/>
          <p:nvPr/>
        </p:nvSpPr>
        <p:spPr>
          <a:xfrm>
            <a:off x="3203848" y="2060848"/>
            <a:ext cx="37541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600" b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</a:rPr>
              <a:t>nasycenost povodí</a:t>
            </a:r>
            <a:endParaRPr lang="cs-CZ" sz="3600" b="1" cap="none" spc="0" dirty="0">
              <a:ln w="12700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44" name="Obdélník 43"/>
          <p:cNvSpPr/>
          <p:nvPr/>
        </p:nvSpPr>
        <p:spPr>
          <a:xfrm rot="16200000">
            <a:off x="6417865" y="3959399"/>
            <a:ext cx="20776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</a:rPr>
              <a:t>rozvodnice</a:t>
            </a:r>
            <a:endParaRPr lang="cs-CZ" sz="3200" b="1" cap="none" spc="0" dirty="0">
              <a:ln w="12700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332656"/>
            <a:ext cx="9144000" cy="633670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5" name="Obdélník 44"/>
          <p:cNvSpPr/>
          <p:nvPr/>
        </p:nvSpPr>
        <p:spPr>
          <a:xfrm>
            <a:off x="1331640" y="2780928"/>
            <a:ext cx="58040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5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Děkuji za pozornost</a:t>
            </a:r>
            <a:endParaRPr lang="cs-CZ" sz="5400" dirty="0">
              <a:latin typeface="+mn-lt"/>
            </a:endParaRPr>
          </a:p>
        </p:txBody>
      </p:sp>
      <p:sp>
        <p:nvSpPr>
          <p:cNvPr id="48" name="Obdélník 47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200" dirty="0">
                <a:solidFill>
                  <a:schemeClr val="bg1"/>
                </a:solidFill>
              </a:rPr>
              <a:t>Hydroprognózní služba ČHMÚ, Antala Staška 32, České Budějovice       			tel: 386 460 383 / hydro.okcb@chmi.cz   </a:t>
            </a:r>
          </a:p>
        </p:txBody>
      </p:sp>
    </p:spTree>
    <p:extLst>
      <p:ext uri="{BB962C8B-B14F-4D97-AF65-F5344CB8AC3E}">
        <p14:creationId xmlns:p14="http://schemas.microsoft.com/office/powerpoint/2010/main" val="380570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ovéPole 11"/>
          <p:cNvSpPr txBox="1"/>
          <p:nvPr/>
        </p:nvSpPr>
        <p:spPr>
          <a:xfrm>
            <a:off x="165870" y="476672"/>
            <a:ext cx="7694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Historický vývoj předpovědní povodňové služby na území ČR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Šipka doprava 1"/>
          <p:cNvSpPr/>
          <p:nvPr/>
        </p:nvSpPr>
        <p:spPr>
          <a:xfrm>
            <a:off x="251520" y="5877272"/>
            <a:ext cx="8352928" cy="216024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7" name="Přímá spojnice 6"/>
          <p:cNvCxnSpPr/>
          <p:nvPr/>
        </p:nvCxnSpPr>
        <p:spPr>
          <a:xfrm>
            <a:off x="2267744" y="5949280"/>
            <a:ext cx="0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4644008" y="5949280"/>
            <a:ext cx="0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7020272" y="5949280"/>
            <a:ext cx="0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1941612" y="610282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j-lt"/>
              </a:rPr>
              <a:t>1900</a:t>
            </a:r>
            <a:endParaRPr lang="cs-CZ" dirty="0">
              <a:latin typeface="+mj-lt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355976" y="609329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j-lt"/>
              </a:rPr>
              <a:t>1950</a:t>
            </a:r>
            <a:endParaRPr lang="cs-CZ" dirty="0">
              <a:latin typeface="+mj-lt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732240" y="609329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j-lt"/>
              </a:rPr>
              <a:t>2000</a:t>
            </a:r>
            <a:endParaRPr lang="cs-CZ" dirty="0">
              <a:latin typeface="+mj-lt"/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179512" y="1196752"/>
            <a:ext cx="8496944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i="1" dirty="0" smtClean="0">
                <a:solidFill>
                  <a:schemeClr val="tx1"/>
                </a:solidFill>
              </a:rPr>
              <a:t>1. dekáda  21. století </a:t>
            </a:r>
            <a:endParaRPr lang="cs-CZ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využití údajů z meteorologického radaru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zavedení koncepčních hydrologických modelů (expertních systémů)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možnost využití předpovědi srážek z numerických meteorologických modelů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automatizace měřící sítě – zvyšování hustoty dostupnosti měřících stanic </a:t>
            </a:r>
          </a:p>
        </p:txBody>
      </p:sp>
      <p:sp>
        <p:nvSpPr>
          <p:cNvPr id="3" name="Obdélník 2"/>
          <p:cNvSpPr/>
          <p:nvPr/>
        </p:nvSpPr>
        <p:spPr>
          <a:xfrm>
            <a:off x="7020272" y="5805264"/>
            <a:ext cx="360040" cy="360040"/>
          </a:xfrm>
          <a:prstGeom prst="rect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852936"/>
            <a:ext cx="4434212" cy="280746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39" y="2852936"/>
            <a:ext cx="3830113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61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ovéPole 11"/>
          <p:cNvSpPr txBox="1"/>
          <p:nvPr/>
        </p:nvSpPr>
        <p:spPr>
          <a:xfrm>
            <a:off x="165870" y="476672"/>
            <a:ext cx="7694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Historický vývoj předpovědní povodňové služby na území ČR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Šipka doprava 1"/>
          <p:cNvSpPr/>
          <p:nvPr/>
        </p:nvSpPr>
        <p:spPr>
          <a:xfrm>
            <a:off x="251520" y="5877272"/>
            <a:ext cx="8352928" cy="216024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7" name="Přímá spojnice 6"/>
          <p:cNvCxnSpPr/>
          <p:nvPr/>
        </p:nvCxnSpPr>
        <p:spPr>
          <a:xfrm>
            <a:off x="2267744" y="5949280"/>
            <a:ext cx="0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4644008" y="5949280"/>
            <a:ext cx="0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7020272" y="5949280"/>
            <a:ext cx="0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1941612" y="610282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j-lt"/>
              </a:rPr>
              <a:t>1900</a:t>
            </a:r>
            <a:endParaRPr lang="cs-CZ" dirty="0">
              <a:latin typeface="+mj-lt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355976" y="609329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j-lt"/>
              </a:rPr>
              <a:t>1950</a:t>
            </a:r>
            <a:endParaRPr lang="cs-CZ" dirty="0">
              <a:latin typeface="+mj-lt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732240" y="609329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j-lt"/>
              </a:rPr>
              <a:t>2000</a:t>
            </a:r>
            <a:endParaRPr lang="cs-CZ" dirty="0">
              <a:latin typeface="+mj-lt"/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179512" y="1196752"/>
            <a:ext cx="8496944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i="1" dirty="0" smtClean="0">
                <a:solidFill>
                  <a:schemeClr val="tx1"/>
                </a:solidFill>
              </a:rPr>
              <a:t>1. dekáda  21. století </a:t>
            </a:r>
            <a:endParaRPr lang="cs-CZ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využití údajů z meteorologického radaru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zavedení koncepčních hydrologických modelů (expertních systémů)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možnost využití předpovědi srážek z numerických meteorologických modelů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automatizace měřící sítě – zvyšování hustoty dostupnosti měřících stanic </a:t>
            </a:r>
          </a:p>
        </p:txBody>
      </p:sp>
      <p:sp>
        <p:nvSpPr>
          <p:cNvPr id="3" name="Obdélník 2"/>
          <p:cNvSpPr/>
          <p:nvPr/>
        </p:nvSpPr>
        <p:spPr>
          <a:xfrm>
            <a:off x="7020272" y="5805264"/>
            <a:ext cx="360040" cy="360040"/>
          </a:xfrm>
          <a:prstGeom prst="rect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94" y="2852936"/>
            <a:ext cx="3699520" cy="291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852936"/>
            <a:ext cx="3672407" cy="288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353" y="2852937"/>
            <a:ext cx="601439" cy="72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849" y="2852936"/>
            <a:ext cx="62294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4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ovéPole 11"/>
          <p:cNvSpPr txBox="1"/>
          <p:nvPr/>
        </p:nvSpPr>
        <p:spPr>
          <a:xfrm>
            <a:off x="165870" y="476672"/>
            <a:ext cx="7694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Historický vývoj předpovědní povodňové služby na území ČR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Šipka doprava 1"/>
          <p:cNvSpPr/>
          <p:nvPr/>
        </p:nvSpPr>
        <p:spPr>
          <a:xfrm>
            <a:off x="251520" y="5877272"/>
            <a:ext cx="8352928" cy="216024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7" name="Přímá spojnice 6"/>
          <p:cNvCxnSpPr/>
          <p:nvPr/>
        </p:nvCxnSpPr>
        <p:spPr>
          <a:xfrm>
            <a:off x="2267744" y="5949280"/>
            <a:ext cx="0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4644008" y="5949280"/>
            <a:ext cx="0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7020272" y="5949280"/>
            <a:ext cx="0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1941612" y="610282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j-lt"/>
              </a:rPr>
              <a:t>1900</a:t>
            </a:r>
            <a:endParaRPr lang="cs-CZ" dirty="0">
              <a:latin typeface="+mj-lt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355976" y="609329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j-lt"/>
              </a:rPr>
              <a:t>1950</a:t>
            </a:r>
            <a:endParaRPr lang="cs-CZ" dirty="0">
              <a:latin typeface="+mj-lt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732240" y="609329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j-lt"/>
              </a:rPr>
              <a:t>2000</a:t>
            </a:r>
            <a:endParaRPr lang="cs-CZ" dirty="0">
              <a:latin typeface="+mj-lt"/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179512" y="1196752"/>
            <a:ext cx="8496944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i="1" dirty="0" smtClean="0">
                <a:solidFill>
                  <a:schemeClr val="tx1"/>
                </a:solidFill>
              </a:rPr>
              <a:t>1. dekáda  21. století </a:t>
            </a:r>
            <a:endParaRPr lang="cs-CZ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využití údajů z meteorologického radaru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zavedení koncepčních hydrologických modelů (expertních systémů)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možnost využití předpovědi srážek z numerických meteorologických modelů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automatizace měřící sítě – zvyšování hustoty dostupnosti měřících stanic </a:t>
            </a:r>
          </a:p>
        </p:txBody>
      </p:sp>
      <p:sp>
        <p:nvSpPr>
          <p:cNvPr id="3" name="Obdélník 2"/>
          <p:cNvSpPr/>
          <p:nvPr/>
        </p:nvSpPr>
        <p:spPr>
          <a:xfrm>
            <a:off x="7020272" y="5805264"/>
            <a:ext cx="360040" cy="360040"/>
          </a:xfrm>
          <a:prstGeom prst="rect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936"/>
            <a:ext cx="3699520" cy="291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852936"/>
            <a:ext cx="3672407" cy="288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50" y="2855380"/>
            <a:ext cx="3706003" cy="29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354" y="2858936"/>
            <a:ext cx="3648931" cy="28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353" y="2852937"/>
            <a:ext cx="601439" cy="72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849" y="2852936"/>
            <a:ext cx="62294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8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ovéPole 11"/>
          <p:cNvSpPr txBox="1"/>
          <p:nvPr/>
        </p:nvSpPr>
        <p:spPr>
          <a:xfrm>
            <a:off x="165870" y="476672"/>
            <a:ext cx="7694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Historický vývoj předpovědní povodňové služby na území ČR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Šipka doprava 1"/>
          <p:cNvSpPr/>
          <p:nvPr/>
        </p:nvSpPr>
        <p:spPr>
          <a:xfrm>
            <a:off x="251520" y="5877272"/>
            <a:ext cx="8352928" cy="216024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7" name="Přímá spojnice 6"/>
          <p:cNvCxnSpPr/>
          <p:nvPr/>
        </p:nvCxnSpPr>
        <p:spPr>
          <a:xfrm>
            <a:off x="2267744" y="5949280"/>
            <a:ext cx="0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4644008" y="5949280"/>
            <a:ext cx="0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7020272" y="5949280"/>
            <a:ext cx="0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1941612" y="610282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j-lt"/>
              </a:rPr>
              <a:t>1900</a:t>
            </a:r>
            <a:endParaRPr lang="cs-CZ" dirty="0">
              <a:latin typeface="+mj-lt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355976" y="609329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j-lt"/>
              </a:rPr>
              <a:t>1950</a:t>
            </a:r>
            <a:endParaRPr lang="cs-CZ" dirty="0">
              <a:latin typeface="+mj-lt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732240" y="609329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j-lt"/>
              </a:rPr>
              <a:t>2000</a:t>
            </a:r>
            <a:endParaRPr lang="cs-CZ" dirty="0">
              <a:latin typeface="+mj-lt"/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179512" y="1196752"/>
            <a:ext cx="8496944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i="1" dirty="0" smtClean="0">
                <a:solidFill>
                  <a:schemeClr val="tx1"/>
                </a:solidFill>
              </a:rPr>
              <a:t>2. dekáda  21. století </a:t>
            </a:r>
            <a:endParaRPr lang="cs-CZ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rozvoj hydrologického modelu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výpočet pravděpodobnostních předpovědí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FFG – CZ nástroj pro varování před přívalovými povodněmi</a:t>
            </a:r>
          </a:p>
        </p:txBody>
      </p:sp>
      <p:sp>
        <p:nvSpPr>
          <p:cNvPr id="3" name="Obdélník 2"/>
          <p:cNvSpPr/>
          <p:nvPr/>
        </p:nvSpPr>
        <p:spPr>
          <a:xfrm flipH="1">
            <a:off x="7380312" y="5805264"/>
            <a:ext cx="288032" cy="360040"/>
          </a:xfrm>
          <a:prstGeom prst="rect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3600400" cy="3094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708920"/>
            <a:ext cx="4878841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8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5870" y="476672"/>
            <a:ext cx="7060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Vývoj hydrologické předpovědi </a:t>
            </a:r>
            <a:r>
              <a:rPr lang="cs-CZ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za </a:t>
            </a:r>
            <a:r>
              <a:rPr lang="cs-CZ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posledních </a:t>
            </a:r>
            <a:r>
              <a:rPr lang="cs-CZ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 </a:t>
            </a:r>
            <a:r>
              <a:rPr lang="cs-CZ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letech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95536" y="2132856"/>
            <a:ext cx="8424936" cy="432048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323528" y="1052736"/>
            <a:ext cx="5128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mtClean="0"/>
              <a:t>hlášení o stavech telefonicky od pozorovatelů</a:t>
            </a:r>
          </a:p>
          <a:p>
            <a:pPr marL="285750" indent="-285750">
              <a:buFontTx/>
              <a:buChar char="-"/>
            </a:pPr>
            <a:r>
              <a:rPr lang="cs-CZ" smtClean="0"/>
              <a:t>termínové předpovědi s krátkým předstihem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543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2132856"/>
            <a:ext cx="8424936" cy="432048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65870" y="476672"/>
            <a:ext cx="7060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Vývoj hydrologické předpovědi </a:t>
            </a:r>
            <a:r>
              <a:rPr lang="cs-CZ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za </a:t>
            </a:r>
            <a:r>
              <a:rPr lang="cs-CZ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posledních </a:t>
            </a:r>
            <a:r>
              <a:rPr lang="cs-CZ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 </a:t>
            </a:r>
            <a:r>
              <a:rPr lang="cs-CZ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letech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23528" y="1052736"/>
            <a:ext cx="4448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mtClean="0"/>
              <a:t>přenos dat z měřících automatů</a:t>
            </a:r>
          </a:p>
          <a:p>
            <a:pPr marL="285750" indent="-285750">
              <a:buFontTx/>
              <a:buChar char="-"/>
            </a:pPr>
            <a:r>
              <a:rPr lang="cs-CZ" smtClean="0"/>
              <a:t>první výstupy z hydrologického modelu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894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sablona_Ostrav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Prezentace_sablona_Ostrava</Template>
  <TotalTime>5677</TotalTime>
  <Words>1131</Words>
  <Application>Microsoft Office PowerPoint</Application>
  <PresentationFormat>Předvádění na obrazovce (4:3)</PresentationFormat>
  <Paragraphs>247</Paragraphs>
  <Slides>30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1" baseType="lpstr">
      <vt:lpstr>Prezentace_sablona_Ostrava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ČHMÚ Ostrava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Předpovídání povodní - role ČHMÚ v ochraně před povodněmi</dc:title>
  <dc:creator>Roman Volny</dc:creator>
  <cp:lastModifiedBy>tvlasak</cp:lastModifiedBy>
  <cp:revision>534</cp:revision>
  <cp:lastPrinted>2016-09-13T13:21:01Z</cp:lastPrinted>
  <dcterms:created xsi:type="dcterms:W3CDTF">2013-03-19T16:00:45Z</dcterms:created>
  <dcterms:modified xsi:type="dcterms:W3CDTF">2017-05-25T09:22:08Z</dcterms:modified>
</cp:coreProperties>
</file>