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5" r:id="rId3"/>
    <p:sldId id="258" r:id="rId4"/>
    <p:sldId id="341" r:id="rId5"/>
    <p:sldId id="342" r:id="rId6"/>
    <p:sldId id="349" r:id="rId7"/>
    <p:sldId id="264" r:id="rId8"/>
    <p:sldId id="265" r:id="rId9"/>
    <p:sldId id="351" r:id="rId10"/>
    <p:sldId id="263" r:id="rId11"/>
    <p:sldId id="344" r:id="rId12"/>
    <p:sldId id="257" r:id="rId13"/>
    <p:sldId id="352" r:id="rId14"/>
    <p:sldId id="266" r:id="rId15"/>
    <p:sldId id="343" r:id="rId16"/>
    <p:sldId id="345" r:id="rId17"/>
    <p:sldId id="259" r:id="rId18"/>
    <p:sldId id="268" r:id="rId19"/>
    <p:sldId id="336" r:id="rId20"/>
    <p:sldId id="269" r:id="rId21"/>
    <p:sldId id="346" r:id="rId22"/>
    <p:sldId id="270" r:id="rId23"/>
    <p:sldId id="354" r:id="rId24"/>
    <p:sldId id="355" r:id="rId25"/>
    <p:sldId id="356" r:id="rId26"/>
    <p:sldId id="357" r:id="rId27"/>
    <p:sldId id="358" r:id="rId28"/>
    <p:sldId id="359" r:id="rId29"/>
    <p:sldId id="360" r:id="rId30"/>
    <p:sldId id="361" r:id="rId31"/>
    <p:sldId id="362" r:id="rId32"/>
    <p:sldId id="363" r:id="rId33"/>
    <p:sldId id="364" r:id="rId34"/>
    <p:sldId id="365" r:id="rId35"/>
    <p:sldId id="366" r:id="rId36"/>
    <p:sldId id="367" r:id="rId37"/>
    <p:sldId id="368" r:id="rId38"/>
    <p:sldId id="369" r:id="rId39"/>
    <p:sldId id="370" r:id="rId40"/>
    <p:sldId id="260" r:id="rId41"/>
    <p:sldId id="261" r:id="rId42"/>
    <p:sldId id="371" r:id="rId43"/>
    <p:sldId id="353" r:id="rId44"/>
    <p:sldId id="271" r:id="rId45"/>
    <p:sldId id="272" r:id="rId46"/>
    <p:sldId id="323" r:id="rId47"/>
    <p:sldId id="273" r:id="rId48"/>
    <p:sldId id="347" r:id="rId49"/>
    <p:sldId id="274" r:id="rId50"/>
    <p:sldId id="262" r:id="rId51"/>
    <p:sldId id="348" r:id="rId52"/>
    <p:sldId id="275" r:id="rId53"/>
    <p:sldId id="276" r:id="rId54"/>
    <p:sldId id="280" r:id="rId55"/>
    <p:sldId id="281" r:id="rId56"/>
    <p:sldId id="277" r:id="rId57"/>
    <p:sldId id="278" r:id="rId58"/>
    <p:sldId id="282" r:id="rId59"/>
    <p:sldId id="372" r:id="rId60"/>
    <p:sldId id="283" r:id="rId61"/>
    <p:sldId id="287" r:id="rId62"/>
    <p:sldId id="298" r:id="rId63"/>
    <p:sldId id="306" r:id="rId64"/>
    <p:sldId id="321" r:id="rId65"/>
    <p:sldId id="299" r:id="rId66"/>
    <p:sldId id="300" r:id="rId67"/>
    <p:sldId id="301" r:id="rId68"/>
    <p:sldId id="302" r:id="rId69"/>
    <p:sldId id="303" r:id="rId70"/>
    <p:sldId id="304" r:id="rId71"/>
    <p:sldId id="305" r:id="rId72"/>
    <p:sldId id="288" r:id="rId73"/>
    <p:sldId id="289" r:id="rId74"/>
    <p:sldId id="290" r:id="rId75"/>
    <p:sldId id="307" r:id="rId76"/>
    <p:sldId id="291" r:id="rId77"/>
    <p:sldId id="292" r:id="rId78"/>
    <p:sldId id="293" r:id="rId79"/>
    <p:sldId id="294" r:id="rId80"/>
    <p:sldId id="295" r:id="rId81"/>
    <p:sldId id="296" r:id="rId82"/>
    <p:sldId id="297" r:id="rId83"/>
    <p:sldId id="308" r:id="rId84"/>
    <p:sldId id="309" r:id="rId85"/>
    <p:sldId id="310" r:id="rId86"/>
    <p:sldId id="311" r:id="rId87"/>
    <p:sldId id="312" r:id="rId88"/>
    <p:sldId id="313" r:id="rId89"/>
    <p:sldId id="314" r:id="rId90"/>
    <p:sldId id="315" r:id="rId91"/>
    <p:sldId id="316" r:id="rId92"/>
    <p:sldId id="317" r:id="rId93"/>
    <p:sldId id="318" r:id="rId94"/>
    <p:sldId id="286" r:id="rId95"/>
    <p:sldId id="322" r:id="rId96"/>
    <p:sldId id="373" r:id="rId97"/>
    <p:sldId id="374" r:id="rId98"/>
    <p:sldId id="267" r:id="rId9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8ED5"/>
    <a:srgbClr val="948A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28" autoAdjust="0"/>
    <p:restoredTop sz="99429" autoAdjust="0"/>
  </p:normalViewPr>
  <p:slideViewPr>
    <p:cSldViewPr>
      <p:cViewPr varScale="1">
        <p:scale>
          <a:sx n="127" d="100"/>
          <a:sy n="127" d="100"/>
        </p:scale>
        <p:origin x="1406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 userDrawn="1"/>
        </p:nvSpPr>
        <p:spPr>
          <a:xfrm>
            <a:off x="0" y="-27384"/>
            <a:ext cx="9144000" cy="6912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524"/>
            <a:ext cx="9144000" cy="684124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70282" y="3478147"/>
            <a:ext cx="8378182" cy="1246997"/>
          </a:xfrm>
        </p:spPr>
        <p:txBody>
          <a:bodyPr/>
          <a:lstStyle>
            <a:lvl1pPr algn="l">
              <a:defRPr/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70282" y="4876800"/>
            <a:ext cx="8378182" cy="1000472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Kliknutím lze upravit styl předlohy.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3851920" y="6366929"/>
            <a:ext cx="1308094" cy="365125"/>
          </a:xfrm>
        </p:spPr>
        <p:txBody>
          <a:bodyPr/>
          <a:lstStyle/>
          <a:p>
            <a:fld id="{1456B267-0528-4C89-B80B-BEB3ED381724}" type="datetimeFigureOut">
              <a:rPr lang="cs-CZ" smtClean="0"/>
              <a:t>28.02.2024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5220072" y="6366929"/>
            <a:ext cx="2895600" cy="365125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172400" y="6356350"/>
            <a:ext cx="514400" cy="365125"/>
          </a:xfrm>
        </p:spPr>
        <p:txBody>
          <a:bodyPr/>
          <a:lstStyle/>
          <a:p>
            <a:fld id="{902667F3-50E2-4B63-BB82-98926C347405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12" name="Obrázek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282" y="188640"/>
            <a:ext cx="5281838" cy="3214827"/>
          </a:xfrm>
          <a:prstGeom prst="rect">
            <a:avLst/>
          </a:prstGeom>
        </p:spPr>
      </p:pic>
      <p:pic>
        <p:nvPicPr>
          <p:cNvPr id="14" name="Obrázek 13" descr="C:\Users\lysenko\Pictures\LOGA\OPVK\logolink OPVK_HOR_RGB.gif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33" y="6091257"/>
            <a:ext cx="3413695" cy="6501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6128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6B267-0528-4C89-B80B-BEB3ED381724}" type="datetimeFigureOut">
              <a:rPr lang="cs-CZ" smtClean="0"/>
              <a:t>28.02.2024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667F3-50E2-4B63-BB82-98926C3474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5594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6B267-0528-4C89-B80B-BEB3ED381724}" type="datetimeFigureOut">
              <a:rPr lang="cs-CZ" smtClean="0"/>
              <a:t>28.02.2024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667F3-50E2-4B63-BB82-98926C3474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798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97396" y="332656"/>
            <a:ext cx="5999748" cy="1143000"/>
          </a:xfrm>
        </p:spPr>
        <p:txBody>
          <a:bodyPr/>
          <a:lstStyle>
            <a:lvl1pPr algn="r">
              <a:defRPr/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6B267-0528-4C89-B80B-BEB3ED381724}" type="datetimeFigureOut">
              <a:rPr lang="cs-CZ" smtClean="0"/>
              <a:t>28.02.2024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667F3-50E2-4B63-BB82-98926C347405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7" name="Zástupný symbol pro obsah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4038" y="2359025"/>
            <a:ext cx="6049962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425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6B267-0528-4C89-B80B-BEB3ED381724}" type="datetimeFigureOut">
              <a:rPr lang="cs-CZ" smtClean="0"/>
              <a:t>28.02.2024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667F3-50E2-4B63-BB82-98926C3474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1160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6B267-0528-4C89-B80B-BEB3ED381724}" type="datetimeFigureOut">
              <a:rPr lang="cs-CZ" smtClean="0"/>
              <a:t>28.02.2024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667F3-50E2-4B63-BB82-98926C3474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765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6B267-0528-4C89-B80B-BEB3ED381724}" type="datetimeFigureOut">
              <a:rPr lang="cs-CZ" smtClean="0"/>
              <a:t>28.02.2024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667F3-50E2-4B63-BB82-98926C3474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43559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6B267-0528-4C89-B80B-BEB3ED381724}" type="datetimeFigureOut">
              <a:rPr lang="cs-CZ" smtClean="0"/>
              <a:t>28.02.2024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667F3-50E2-4B63-BB82-98926C3474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7659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6B267-0528-4C89-B80B-BEB3ED381724}" type="datetimeFigureOut">
              <a:rPr lang="cs-CZ" smtClean="0"/>
              <a:t>28.02.2024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667F3-50E2-4B63-BB82-98926C3474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30143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6B267-0528-4C89-B80B-BEB3ED381724}" type="datetimeFigureOut">
              <a:rPr lang="cs-CZ" smtClean="0"/>
              <a:t>28.02.2024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667F3-50E2-4B63-BB82-98926C3474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87137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 smtClean="0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6B267-0528-4C89-B80B-BEB3ED381724}" type="datetimeFigureOut">
              <a:rPr lang="cs-CZ" smtClean="0"/>
              <a:t>28.02.2024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667F3-50E2-4B63-BB82-98926C34740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2618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2483768" y="274638"/>
            <a:ext cx="620303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6B267-0528-4C89-B80B-BEB3ED381724}" type="datetimeFigureOut">
              <a:rPr lang="cs-CZ" smtClean="0"/>
              <a:t>28.02.2024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667F3-50E2-4B63-BB82-98926C347405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7" name="Zástupný symbol pro obsah 3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4038" y="2359025"/>
            <a:ext cx="6049962" cy="452596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332656"/>
            <a:ext cx="1774596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82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xm_jmtChm_w" TargetMode="Externa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youtube.com/watch?v=xm_jmtChm_w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www.youtube.com/watch?v=kIeNM8cm6J8&amp;feature=related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gif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gif"/><Relationship Id="rId5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gif"/><Relationship Id="rId5" Type="http://schemas.openxmlformats.org/officeDocument/2006/relationships/image" Target="../media/image51.gif"/><Relationship Id="rId4" Type="http://schemas.openxmlformats.org/officeDocument/2006/relationships/image" Target="../media/image50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gif"/><Relationship Id="rId5" Type="http://schemas.openxmlformats.org/officeDocument/2006/relationships/image" Target="../media/image56.gif"/><Relationship Id="rId4" Type="http://schemas.openxmlformats.org/officeDocument/2006/relationships/image" Target="../media/image55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gif"/><Relationship Id="rId5" Type="http://schemas.openxmlformats.org/officeDocument/2006/relationships/image" Target="../media/image61.gif"/><Relationship Id="rId4" Type="http://schemas.openxmlformats.org/officeDocument/2006/relationships/image" Target="../media/image60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gif"/><Relationship Id="rId5" Type="http://schemas.openxmlformats.org/officeDocument/2006/relationships/image" Target="../media/image66.gif"/><Relationship Id="rId4" Type="http://schemas.openxmlformats.org/officeDocument/2006/relationships/image" Target="../media/image65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gif"/><Relationship Id="rId5" Type="http://schemas.openxmlformats.org/officeDocument/2006/relationships/image" Target="../media/image71.gif"/><Relationship Id="rId4" Type="http://schemas.openxmlformats.org/officeDocument/2006/relationships/image" Target="../media/image70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gif"/><Relationship Id="rId5" Type="http://schemas.openxmlformats.org/officeDocument/2006/relationships/image" Target="../media/image76.gif"/><Relationship Id="rId4" Type="http://schemas.openxmlformats.org/officeDocument/2006/relationships/image" Target="../media/image75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gif"/><Relationship Id="rId5" Type="http://schemas.openxmlformats.org/officeDocument/2006/relationships/image" Target="../media/image81.gif"/><Relationship Id="rId4" Type="http://schemas.openxmlformats.org/officeDocument/2006/relationships/image" Target="../media/image80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gif"/><Relationship Id="rId5" Type="http://schemas.openxmlformats.org/officeDocument/2006/relationships/image" Target="../media/image86.gif"/><Relationship Id="rId4" Type="http://schemas.openxmlformats.org/officeDocument/2006/relationships/image" Target="../media/image85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gif"/><Relationship Id="rId5" Type="http://schemas.openxmlformats.org/officeDocument/2006/relationships/image" Target="../media/image91.gif"/><Relationship Id="rId4" Type="http://schemas.openxmlformats.org/officeDocument/2006/relationships/image" Target="../media/image90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gif"/><Relationship Id="rId5" Type="http://schemas.openxmlformats.org/officeDocument/2006/relationships/image" Target="../media/image96.gif"/><Relationship Id="rId4" Type="http://schemas.openxmlformats.org/officeDocument/2006/relationships/image" Target="../media/image95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gif"/><Relationship Id="rId5" Type="http://schemas.openxmlformats.org/officeDocument/2006/relationships/image" Target="../media/image100.gif"/><Relationship Id="rId4" Type="http://schemas.openxmlformats.org/officeDocument/2006/relationships/image" Target="../media/image99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gif"/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gif"/><Relationship Id="rId5" Type="http://schemas.openxmlformats.org/officeDocument/2006/relationships/image" Target="../media/image105.gif"/><Relationship Id="rId4" Type="http://schemas.openxmlformats.org/officeDocument/2006/relationships/image" Target="../media/image104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gif"/><Relationship Id="rId2" Type="http://schemas.openxmlformats.org/officeDocument/2006/relationships/image" Target="../media/image10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gif"/><Relationship Id="rId5" Type="http://schemas.openxmlformats.org/officeDocument/2006/relationships/image" Target="../media/image110.gif"/><Relationship Id="rId4" Type="http://schemas.openxmlformats.org/officeDocument/2006/relationships/image" Target="../media/image109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gif"/><Relationship Id="rId2" Type="http://schemas.openxmlformats.org/officeDocument/2006/relationships/image" Target="../media/image11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gif"/><Relationship Id="rId5" Type="http://schemas.openxmlformats.org/officeDocument/2006/relationships/image" Target="../media/image115.gif"/><Relationship Id="rId4" Type="http://schemas.openxmlformats.org/officeDocument/2006/relationships/image" Target="../media/image11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jpeg"/><Relationship Id="rId4" Type="http://schemas.openxmlformats.org/officeDocument/2006/relationships/image" Target="../media/image121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hyperlink" Target="https://sites.research.google/floods/l/50.0512/14.492799999999981/5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g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gi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hmi.cz/files/portal/docs/poboc/CB/hpps/baseGoogleMaps.html" TargetMode="Externa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ctrTitle"/>
          </p:nvPr>
        </p:nvSpPr>
        <p:spPr>
          <a:xfrm>
            <a:off x="468313" y="2420938"/>
            <a:ext cx="8207375" cy="1470025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Povodně a protipovodňová </a:t>
            </a:r>
            <a:r>
              <a:rPr lang="cs-CZ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ochrana v ČR</a:t>
            </a:r>
            <a:endParaRPr lang="cs-CZ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Podnadpis 2"/>
          <p:cNvSpPr>
            <a:spLocks noGrp="1"/>
          </p:cNvSpPr>
          <p:nvPr>
            <p:ph type="subTitle" idx="1"/>
          </p:nvPr>
        </p:nvSpPr>
        <p:spPr>
          <a:xfrm>
            <a:off x="1403350" y="4868863"/>
            <a:ext cx="6400800" cy="17526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1800" b="1" i="1" dirty="0" smtClean="0">
                <a:latin typeface="Arial" pitchFamily="34" charset="0"/>
                <a:cs typeface="Arial" pitchFamily="34" charset="0"/>
              </a:rPr>
              <a:t>Tomáš Vlasák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1800" b="1" i="1" dirty="0" smtClean="0">
                <a:latin typeface="Arial" pitchFamily="34" charset="0"/>
                <a:cs typeface="Arial" pitchFamily="34" charset="0"/>
              </a:rPr>
              <a:t>ČHMÚ, pobočka České Budějovice</a:t>
            </a:r>
          </a:p>
        </p:txBody>
      </p:sp>
      <p:sp>
        <p:nvSpPr>
          <p:cNvPr id="8" name="Obdélník 7"/>
          <p:cNvSpPr/>
          <p:nvPr/>
        </p:nvSpPr>
        <p:spPr>
          <a:xfrm>
            <a:off x="0" y="6597650"/>
            <a:ext cx="9144000" cy="2603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cs-CZ" sz="1200" dirty="0">
                <a:solidFill>
                  <a:schemeClr val="bg1"/>
                </a:solidFill>
              </a:rPr>
              <a:t>Hydroprognózní služba ČHMÚ, Antala Staška 32, České Budějovice       			tel: 386 460 383 / hydro.okcb@chmi.cz   </a:t>
            </a:r>
          </a:p>
        </p:txBody>
      </p:sp>
    </p:spTree>
    <p:extLst>
      <p:ext uri="{BB962C8B-B14F-4D97-AF65-F5344CB8AC3E}">
        <p14:creationId xmlns:p14="http://schemas.microsoft.com/office/powerpoint/2010/main" val="241057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Povodně – </a:t>
            </a:r>
            <a:r>
              <a:rPr lang="cs-CZ" sz="3600" dirty="0" smtClean="0"/>
              <a:t>není povodeň jako povodeň</a:t>
            </a:r>
            <a:endParaRPr lang="cs-CZ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67544" y="1556792"/>
            <a:ext cx="54737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cs-CZ" dirty="0"/>
              <a:t> </a:t>
            </a:r>
            <a:r>
              <a:rPr lang="cs-CZ" dirty="0">
                <a:solidFill>
                  <a:schemeClr val="bg1">
                    <a:lumMod val="75000"/>
                  </a:schemeClr>
                </a:solidFill>
              </a:rPr>
              <a:t>Povodně z regionálních dešťů</a:t>
            </a:r>
          </a:p>
          <a:p>
            <a:pPr>
              <a:buFontTx/>
              <a:buChar char="•"/>
              <a:defRPr/>
            </a:pPr>
            <a:r>
              <a:rPr lang="cs-CZ" b="1" dirty="0"/>
              <a:t> 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Povodně z tání sněhu nebo smíšené povodně</a:t>
            </a:r>
            <a:endParaRPr lang="cs-CZ" b="1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Tx/>
              <a:buChar char="•"/>
              <a:defRPr/>
            </a:pPr>
            <a:r>
              <a:rPr lang="cs-CZ" dirty="0"/>
              <a:t> </a:t>
            </a:r>
            <a:r>
              <a:rPr lang="cs-CZ" b="1" dirty="0"/>
              <a:t>Přívalové povodně</a:t>
            </a:r>
          </a:p>
          <a:p>
            <a:pPr>
              <a:buFontTx/>
              <a:buChar char="•"/>
              <a:defRPr/>
            </a:pPr>
            <a:r>
              <a:rPr lang="cs-CZ" dirty="0"/>
              <a:t> 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Ledové povodně</a:t>
            </a:r>
          </a:p>
          <a:p>
            <a:pPr>
              <a:buFontTx/>
              <a:buChar char="•"/>
              <a:defRPr/>
            </a:pPr>
            <a:r>
              <a:rPr lang="cs-CZ" dirty="0"/>
              <a:t> 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Zvláštní 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povodně</a:t>
            </a:r>
          </a:p>
          <a:p>
            <a:pPr>
              <a:buFontTx/>
              <a:buChar char="•"/>
              <a:defRPr/>
            </a:pP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Lokální 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zátopa, městská 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povodeň</a:t>
            </a:r>
            <a:endParaRPr lang="cs-CZ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074" name="Picture 2" descr="http://voda.chmi.cz/pov09/foto/fotodoc/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56992"/>
            <a:ext cx="840709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5329026" y="5991154"/>
            <a:ext cx="3601114" cy="369332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Benešov nad Ploučnicí červen 2009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29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2697396" y="332656"/>
            <a:ext cx="5999748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Povodně – </a:t>
            </a:r>
            <a:r>
              <a:rPr lang="cs-CZ" sz="3600" smtClean="0"/>
              <a:t>není povodeň jako povodeň</a:t>
            </a:r>
            <a:endParaRPr lang="cs-CZ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67544" y="1556792"/>
            <a:ext cx="54737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cs-CZ" dirty="0"/>
              <a:t> </a:t>
            </a:r>
            <a:r>
              <a:rPr lang="cs-CZ" dirty="0">
                <a:solidFill>
                  <a:schemeClr val="bg1">
                    <a:lumMod val="75000"/>
                  </a:schemeClr>
                </a:solidFill>
              </a:rPr>
              <a:t>Povodně z regionálních dešťů</a:t>
            </a:r>
          </a:p>
          <a:p>
            <a:pPr>
              <a:buFontTx/>
              <a:buChar char="•"/>
              <a:defRPr/>
            </a:pPr>
            <a:r>
              <a:rPr lang="cs-CZ" b="1" dirty="0"/>
              <a:t> 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Povodně z tání sněhu nebo smíšené povodně</a:t>
            </a:r>
            <a:endParaRPr lang="cs-CZ" b="1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Tx/>
              <a:buChar char="•"/>
              <a:defRPr/>
            </a:pPr>
            <a:r>
              <a:rPr lang="cs-CZ" dirty="0"/>
              <a:t> </a:t>
            </a:r>
            <a:r>
              <a:rPr lang="cs-CZ" b="1" dirty="0"/>
              <a:t>Přívalové povodně</a:t>
            </a:r>
          </a:p>
          <a:p>
            <a:pPr>
              <a:buFontTx/>
              <a:buChar char="•"/>
              <a:defRPr/>
            </a:pPr>
            <a:r>
              <a:rPr lang="cs-CZ" dirty="0"/>
              <a:t> 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Ledové povodně</a:t>
            </a:r>
          </a:p>
          <a:p>
            <a:pPr>
              <a:buFontTx/>
              <a:buChar char="•"/>
              <a:defRPr/>
            </a:pPr>
            <a:r>
              <a:rPr lang="cs-CZ" dirty="0"/>
              <a:t> 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Zvláštní 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povodně</a:t>
            </a:r>
          </a:p>
          <a:p>
            <a:pPr>
              <a:buFontTx/>
              <a:buChar char="•"/>
              <a:defRPr/>
            </a:pP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Lokální 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zátopa, městská 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povodeň</a:t>
            </a:r>
            <a:endParaRPr lang="cs-CZ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50" y="3330645"/>
            <a:ext cx="5598592" cy="315671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542" y="3330645"/>
            <a:ext cx="2842998" cy="315671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8" name="TextovéPole 7"/>
          <p:cNvSpPr txBox="1"/>
          <p:nvPr/>
        </p:nvSpPr>
        <p:spPr>
          <a:xfrm>
            <a:off x="6246155" y="6021288"/>
            <a:ext cx="2397195" cy="369332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Jižní Čechy červen 2022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8875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Povodně – </a:t>
            </a:r>
            <a:r>
              <a:rPr lang="cs-CZ" sz="3600" dirty="0" smtClean="0"/>
              <a:t>není povodeň jako povodeň</a:t>
            </a:r>
            <a:endParaRPr lang="cs-CZ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48543" y="1362323"/>
            <a:ext cx="54737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cs-CZ" dirty="0"/>
              <a:t> 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Povodně z regionálních dešťů</a:t>
            </a:r>
          </a:p>
          <a:p>
            <a:pPr>
              <a:buFontTx/>
              <a:buChar char="•"/>
              <a:defRPr/>
            </a:pPr>
            <a:r>
              <a:rPr lang="cs-CZ" b="1" dirty="0"/>
              <a:t> 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Povodně z tání sněhu nebo smíšené povodně</a:t>
            </a:r>
            <a:endParaRPr lang="cs-CZ" b="1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Tx/>
              <a:buChar char="•"/>
              <a:defRPr/>
            </a:pPr>
            <a:r>
              <a:rPr lang="cs-CZ" dirty="0"/>
              <a:t> 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Přívalové povodně</a:t>
            </a:r>
          </a:p>
          <a:p>
            <a:pPr>
              <a:buFontTx/>
              <a:buChar char="•"/>
              <a:defRPr/>
            </a:pPr>
            <a:r>
              <a:rPr lang="cs-CZ" dirty="0"/>
              <a:t> </a:t>
            </a:r>
            <a:r>
              <a:rPr lang="cs-CZ" b="1" dirty="0"/>
              <a:t>Ledové povodně</a:t>
            </a:r>
          </a:p>
          <a:p>
            <a:pPr>
              <a:buFontTx/>
              <a:buChar char="•"/>
              <a:defRPr/>
            </a:pPr>
            <a:r>
              <a:rPr lang="cs-CZ" dirty="0"/>
              <a:t> 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Zvláštní 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povodně</a:t>
            </a:r>
          </a:p>
          <a:p>
            <a:pPr>
              <a:buFontTx/>
              <a:buChar char="•"/>
              <a:defRPr/>
            </a:pP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 Lokální zátopa, městská 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povodeň</a:t>
            </a:r>
            <a:endParaRPr lang="cs-CZ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10" descr="povoden_2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35" y="3042539"/>
            <a:ext cx="7497257" cy="3633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POKUD CHCETE ZAV&amp;Rcaron;ÍT OKNO KLIKN&amp;Ecaron;TE NA OBR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42866"/>
            <a:ext cx="5138331" cy="363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OKUD CHCETE ZAV&amp;Rcaron;ÍT OKNO KLIKN&amp;Ecaron;TE NA OBR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081762"/>
            <a:ext cx="5616624" cy="359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6526642" y="6209638"/>
            <a:ext cx="2400465" cy="369332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Štěchovice březen 1940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7726874" y="2104347"/>
            <a:ext cx="907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hlinkClick r:id="rId5"/>
              </a:rPr>
              <a:t>Dřenice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09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2697396" y="332656"/>
            <a:ext cx="5999748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Povodně – </a:t>
            </a:r>
            <a:r>
              <a:rPr lang="cs-CZ" sz="3600" smtClean="0"/>
              <a:t>není povodeň jako povodeň</a:t>
            </a:r>
            <a:endParaRPr lang="cs-CZ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48543" y="1362323"/>
            <a:ext cx="54737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cs-CZ" dirty="0"/>
              <a:t> 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Povodně z regionálních dešťů</a:t>
            </a:r>
          </a:p>
          <a:p>
            <a:pPr>
              <a:buFontTx/>
              <a:buChar char="•"/>
              <a:defRPr/>
            </a:pPr>
            <a:r>
              <a:rPr lang="cs-CZ" b="1" dirty="0"/>
              <a:t> 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Povodně z tání sněhu nebo smíšené povodně</a:t>
            </a:r>
            <a:endParaRPr lang="cs-CZ" b="1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Tx/>
              <a:buChar char="•"/>
              <a:defRPr/>
            </a:pPr>
            <a:r>
              <a:rPr lang="cs-CZ" dirty="0"/>
              <a:t> 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Přívalové povodně</a:t>
            </a:r>
          </a:p>
          <a:p>
            <a:pPr>
              <a:buFontTx/>
              <a:buChar char="•"/>
              <a:defRPr/>
            </a:pPr>
            <a:r>
              <a:rPr lang="cs-CZ" dirty="0"/>
              <a:t> </a:t>
            </a:r>
            <a:r>
              <a:rPr lang="cs-CZ" b="1" dirty="0"/>
              <a:t>Ledové povodně</a:t>
            </a:r>
          </a:p>
          <a:p>
            <a:pPr>
              <a:buFontTx/>
              <a:buChar char="•"/>
              <a:defRPr/>
            </a:pPr>
            <a:r>
              <a:rPr lang="cs-CZ" dirty="0"/>
              <a:t> 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Zvláštní 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povodně</a:t>
            </a:r>
          </a:p>
          <a:p>
            <a:pPr>
              <a:buFontTx/>
              <a:buChar char="•"/>
              <a:defRPr/>
            </a:pP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 Lokální zátopa, městská 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povodeň</a:t>
            </a:r>
            <a:endParaRPr lang="cs-CZ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726874" y="2104347"/>
            <a:ext cx="907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hlinkClick r:id="rId2"/>
              </a:rPr>
              <a:t>Dřenice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3116649"/>
            <a:ext cx="6624736" cy="364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4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Povodně – </a:t>
            </a:r>
            <a:r>
              <a:rPr lang="cs-CZ" sz="3600" dirty="0" smtClean="0"/>
              <a:t>není povodeň jako povodeň</a:t>
            </a:r>
            <a:endParaRPr lang="cs-CZ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08236" y="1243435"/>
            <a:ext cx="547370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cs-CZ" dirty="0"/>
              <a:t> 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Povodně z regionálních dešťů</a:t>
            </a:r>
          </a:p>
          <a:p>
            <a:pPr>
              <a:buFontTx/>
              <a:buChar char="•"/>
              <a:defRPr/>
            </a:pPr>
            <a:r>
              <a:rPr lang="cs-CZ" b="1" dirty="0"/>
              <a:t> 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Povodně z tání sněhu nebo smíšené povodně</a:t>
            </a:r>
            <a:endParaRPr lang="cs-CZ" b="1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Tx/>
              <a:buChar char="•"/>
              <a:defRPr/>
            </a:pPr>
            <a:r>
              <a:rPr lang="cs-CZ" dirty="0"/>
              <a:t> 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Přívalové povodně</a:t>
            </a:r>
          </a:p>
          <a:p>
            <a:pPr>
              <a:buFontTx/>
              <a:buChar char="•"/>
              <a:defRPr/>
            </a:pPr>
            <a:r>
              <a:rPr lang="cs-CZ" dirty="0"/>
              <a:t> 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Ledové povodně</a:t>
            </a:r>
          </a:p>
          <a:p>
            <a:pPr>
              <a:buFontTx/>
              <a:buChar char="•"/>
              <a:defRPr/>
            </a:pPr>
            <a:r>
              <a:rPr lang="cs-CZ" dirty="0"/>
              <a:t> </a:t>
            </a:r>
            <a:r>
              <a:rPr lang="cs-CZ" b="1" dirty="0"/>
              <a:t>Zvláštní </a:t>
            </a:r>
            <a:r>
              <a:rPr lang="cs-CZ" b="1" dirty="0" smtClean="0"/>
              <a:t>povodně</a:t>
            </a:r>
          </a:p>
          <a:p>
            <a:pPr>
              <a:buFontTx/>
              <a:buChar char="•"/>
              <a:defRPr/>
            </a:pP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 Lokální zátopa, městská povodeň</a:t>
            </a:r>
          </a:p>
          <a:p>
            <a:pPr>
              <a:defRPr/>
            </a:pPr>
            <a:endParaRPr lang="cs-CZ" b="1" dirty="0"/>
          </a:p>
        </p:txBody>
      </p:sp>
      <p:pic>
        <p:nvPicPr>
          <p:cNvPr id="7" name="Picture 4" descr="bila5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35" y="3042539"/>
            <a:ext cx="8001313" cy="357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http://files.albrechtice.info/200000092-70f9a71f41/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93602"/>
            <a:ext cx="2664296" cy="171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5981936" y="6207577"/>
            <a:ext cx="2577565" cy="369332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přehrada Desná září 1916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914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2697396" y="332656"/>
            <a:ext cx="5999748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Povodně – </a:t>
            </a:r>
            <a:r>
              <a:rPr lang="cs-CZ" sz="3600" smtClean="0"/>
              <a:t>není povodeň jako povodeň</a:t>
            </a:r>
            <a:endParaRPr lang="cs-CZ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08236" y="1243435"/>
            <a:ext cx="547370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cs-CZ" dirty="0"/>
              <a:t> 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Povodně z regionálních dešťů</a:t>
            </a:r>
          </a:p>
          <a:p>
            <a:pPr>
              <a:buFontTx/>
              <a:buChar char="•"/>
              <a:defRPr/>
            </a:pPr>
            <a:r>
              <a:rPr lang="cs-CZ" b="1" dirty="0"/>
              <a:t> 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Povodně z tání sněhu nebo smíšené povodně</a:t>
            </a:r>
            <a:endParaRPr lang="cs-CZ" b="1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Tx/>
              <a:buChar char="•"/>
              <a:defRPr/>
            </a:pPr>
            <a:r>
              <a:rPr lang="cs-CZ" dirty="0"/>
              <a:t> 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Přívalové povodně</a:t>
            </a:r>
          </a:p>
          <a:p>
            <a:pPr>
              <a:buFontTx/>
              <a:buChar char="•"/>
              <a:defRPr/>
            </a:pPr>
            <a:r>
              <a:rPr lang="cs-CZ" dirty="0"/>
              <a:t> 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Ledové povodně</a:t>
            </a:r>
          </a:p>
          <a:p>
            <a:pPr>
              <a:buFontTx/>
              <a:buChar char="•"/>
              <a:defRPr/>
            </a:pPr>
            <a:r>
              <a:rPr lang="cs-CZ" dirty="0"/>
              <a:t> </a:t>
            </a:r>
            <a:r>
              <a:rPr lang="cs-CZ" b="1" dirty="0"/>
              <a:t>Zvláštní </a:t>
            </a:r>
            <a:r>
              <a:rPr lang="cs-CZ" b="1" dirty="0" smtClean="0"/>
              <a:t>povodně</a:t>
            </a:r>
          </a:p>
          <a:p>
            <a:pPr>
              <a:buFontTx/>
              <a:buChar char="•"/>
              <a:defRPr/>
            </a:pP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 Lokální zátopa, městská povodeň</a:t>
            </a:r>
          </a:p>
          <a:p>
            <a:pPr>
              <a:defRPr/>
            </a:pPr>
            <a:endParaRPr lang="cs-CZ" b="1" dirty="0"/>
          </a:p>
        </p:txBody>
      </p:sp>
      <p:pic>
        <p:nvPicPr>
          <p:cNvPr id="5" name="Picture 6" descr="http://files.albrechtice.info/200000092-70f9a71f41/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93602"/>
            <a:ext cx="2664296" cy="171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50" y="3058314"/>
            <a:ext cx="5346339" cy="3557023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37231" y="6190377"/>
            <a:ext cx="1251048" cy="369332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Metly 2002</a:t>
            </a:r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705" y="3058314"/>
            <a:ext cx="3514725" cy="2428875"/>
          </a:xfrm>
          <a:prstGeom prst="rect">
            <a:avLst/>
          </a:prstGeom>
          <a:ln w="34925">
            <a:solidFill>
              <a:schemeClr val="bg1"/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5746" y="5107057"/>
            <a:ext cx="3572684" cy="151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6879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237" y="2930404"/>
            <a:ext cx="4999868" cy="3604329"/>
          </a:xfrm>
          <a:prstGeom prst="rect">
            <a:avLst/>
          </a:prstGeom>
        </p:spPr>
      </p:pic>
      <p:sp>
        <p:nvSpPr>
          <p:cNvPr id="2" name="Nadpis 1"/>
          <p:cNvSpPr txBox="1">
            <a:spLocks/>
          </p:cNvSpPr>
          <p:nvPr/>
        </p:nvSpPr>
        <p:spPr>
          <a:xfrm>
            <a:off x="2697396" y="332656"/>
            <a:ext cx="5999748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Povodně – </a:t>
            </a:r>
            <a:r>
              <a:rPr lang="cs-CZ" sz="3600" smtClean="0"/>
              <a:t>není povodeň jako povodeň</a:t>
            </a:r>
            <a:endParaRPr lang="cs-CZ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08236" y="1243435"/>
            <a:ext cx="547370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cs-CZ" dirty="0"/>
              <a:t> 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Povodně z regionálních dešťů</a:t>
            </a:r>
          </a:p>
          <a:p>
            <a:pPr>
              <a:buFontTx/>
              <a:buChar char="•"/>
              <a:defRPr/>
            </a:pPr>
            <a:r>
              <a:rPr lang="cs-CZ" b="1" dirty="0"/>
              <a:t> 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Povodně z tání sněhu nebo smíšené povodně</a:t>
            </a:r>
            <a:endParaRPr lang="cs-CZ" b="1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Tx/>
              <a:buChar char="•"/>
              <a:defRPr/>
            </a:pPr>
            <a:r>
              <a:rPr lang="cs-CZ" dirty="0"/>
              <a:t> 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Přívalové povodně</a:t>
            </a:r>
          </a:p>
          <a:p>
            <a:pPr>
              <a:buFontTx/>
              <a:buChar char="•"/>
              <a:defRPr/>
            </a:pPr>
            <a:r>
              <a:rPr lang="cs-CZ" dirty="0"/>
              <a:t> 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Ledové povodně</a:t>
            </a:r>
          </a:p>
          <a:p>
            <a:pPr>
              <a:buFontTx/>
              <a:buChar char="•"/>
              <a:defRPr/>
            </a:pPr>
            <a:r>
              <a:rPr lang="cs-CZ" dirty="0"/>
              <a:t> 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Zvláštní povodně</a:t>
            </a:r>
          </a:p>
          <a:p>
            <a:pPr>
              <a:buFontTx/>
              <a:buChar char="•"/>
              <a:defRPr/>
            </a:pP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b="1" dirty="0"/>
              <a:t>Lokální zátopa, městská povodeň</a:t>
            </a:r>
          </a:p>
          <a:p>
            <a:pPr>
              <a:defRPr/>
            </a:pP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637231" y="6190377"/>
            <a:ext cx="1251048" cy="369332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Metly 2002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2930404"/>
            <a:ext cx="4878156" cy="3604329"/>
          </a:xfrm>
          <a:prstGeom prst="rect">
            <a:avLst/>
          </a:prstGeom>
          <a:ln w="444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06056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Geografie povodňových rizik</a:t>
            </a:r>
            <a:endParaRPr lang="cs-CZ" dirty="0"/>
          </a:p>
        </p:txBody>
      </p:sp>
      <p:grpSp>
        <p:nvGrpSpPr>
          <p:cNvPr id="51" name="Skupina 50"/>
          <p:cNvGrpSpPr/>
          <p:nvPr/>
        </p:nvGrpSpPr>
        <p:grpSpPr>
          <a:xfrm>
            <a:off x="423453" y="2333742"/>
            <a:ext cx="5685590" cy="4524258"/>
            <a:chOff x="474889" y="2051481"/>
            <a:chExt cx="5685590" cy="4524258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889" y="2051481"/>
              <a:ext cx="5685590" cy="4524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Volný tvar 4"/>
            <p:cNvSpPr/>
            <p:nvPr/>
          </p:nvSpPr>
          <p:spPr>
            <a:xfrm>
              <a:off x="4471936" y="4575952"/>
              <a:ext cx="384785" cy="927781"/>
            </a:xfrm>
            <a:custGeom>
              <a:avLst/>
              <a:gdLst>
                <a:gd name="connsiteX0" fmla="*/ 499273 w 499273"/>
                <a:gd name="connsiteY0" fmla="*/ 1172452 h 1172452"/>
                <a:gd name="connsiteX1" fmla="*/ 476834 w 499273"/>
                <a:gd name="connsiteY1" fmla="*/ 1144403 h 1172452"/>
                <a:gd name="connsiteX2" fmla="*/ 460005 w 499273"/>
                <a:gd name="connsiteY2" fmla="*/ 1138793 h 1172452"/>
                <a:gd name="connsiteX3" fmla="*/ 431956 w 499273"/>
                <a:gd name="connsiteY3" fmla="*/ 1116354 h 1172452"/>
                <a:gd name="connsiteX4" fmla="*/ 392687 w 499273"/>
                <a:gd name="connsiteY4" fmla="*/ 1077085 h 1172452"/>
                <a:gd name="connsiteX5" fmla="*/ 398297 w 499273"/>
                <a:gd name="connsiteY5" fmla="*/ 1020987 h 1172452"/>
                <a:gd name="connsiteX6" fmla="*/ 403907 w 499273"/>
                <a:gd name="connsiteY6" fmla="*/ 1004157 h 1172452"/>
                <a:gd name="connsiteX7" fmla="*/ 392687 w 499273"/>
                <a:gd name="connsiteY7" fmla="*/ 959279 h 1172452"/>
                <a:gd name="connsiteX8" fmla="*/ 387077 w 499273"/>
                <a:gd name="connsiteY8" fmla="*/ 942449 h 1172452"/>
                <a:gd name="connsiteX9" fmla="*/ 364638 w 499273"/>
                <a:gd name="connsiteY9" fmla="*/ 908790 h 1172452"/>
                <a:gd name="connsiteX10" fmla="*/ 330979 w 499273"/>
                <a:gd name="connsiteY10" fmla="*/ 858302 h 1172452"/>
                <a:gd name="connsiteX11" fmla="*/ 319759 w 499273"/>
                <a:gd name="connsiteY11" fmla="*/ 841473 h 1172452"/>
                <a:gd name="connsiteX12" fmla="*/ 314149 w 499273"/>
                <a:gd name="connsiteY12" fmla="*/ 824643 h 1172452"/>
                <a:gd name="connsiteX13" fmla="*/ 291710 w 499273"/>
                <a:gd name="connsiteY13" fmla="*/ 790984 h 1172452"/>
                <a:gd name="connsiteX14" fmla="*/ 280491 w 499273"/>
                <a:gd name="connsiteY14" fmla="*/ 757325 h 1172452"/>
                <a:gd name="connsiteX15" fmla="*/ 286100 w 499273"/>
                <a:gd name="connsiteY15" fmla="*/ 678788 h 1172452"/>
                <a:gd name="connsiteX16" fmla="*/ 302930 w 499273"/>
                <a:gd name="connsiteY16" fmla="*/ 645129 h 1172452"/>
                <a:gd name="connsiteX17" fmla="*/ 308540 w 499273"/>
                <a:gd name="connsiteY17" fmla="*/ 628300 h 1172452"/>
                <a:gd name="connsiteX18" fmla="*/ 325369 w 499273"/>
                <a:gd name="connsiteY18" fmla="*/ 594641 h 1172452"/>
                <a:gd name="connsiteX19" fmla="*/ 302930 w 499273"/>
                <a:gd name="connsiteY19" fmla="*/ 544152 h 1172452"/>
                <a:gd name="connsiteX20" fmla="*/ 297320 w 499273"/>
                <a:gd name="connsiteY20" fmla="*/ 527323 h 1172452"/>
                <a:gd name="connsiteX21" fmla="*/ 286100 w 499273"/>
                <a:gd name="connsiteY21" fmla="*/ 504884 h 1172452"/>
                <a:gd name="connsiteX22" fmla="*/ 263661 w 499273"/>
                <a:gd name="connsiteY22" fmla="*/ 454395 h 1172452"/>
                <a:gd name="connsiteX23" fmla="*/ 252441 w 499273"/>
                <a:gd name="connsiteY23" fmla="*/ 415127 h 1172452"/>
                <a:gd name="connsiteX24" fmla="*/ 235612 w 499273"/>
                <a:gd name="connsiteY24" fmla="*/ 381468 h 1172452"/>
                <a:gd name="connsiteX25" fmla="*/ 224392 w 499273"/>
                <a:gd name="connsiteY25" fmla="*/ 330979 h 1172452"/>
                <a:gd name="connsiteX26" fmla="*/ 201953 w 499273"/>
                <a:gd name="connsiteY26" fmla="*/ 297320 h 1172452"/>
                <a:gd name="connsiteX27" fmla="*/ 157075 w 499273"/>
                <a:gd name="connsiteY27" fmla="*/ 230003 h 1172452"/>
                <a:gd name="connsiteX28" fmla="*/ 134635 w 499273"/>
                <a:gd name="connsiteY28" fmla="*/ 196344 h 1172452"/>
                <a:gd name="connsiteX29" fmla="*/ 123416 w 499273"/>
                <a:gd name="connsiteY29" fmla="*/ 179514 h 1172452"/>
                <a:gd name="connsiteX30" fmla="*/ 112196 w 499273"/>
                <a:gd name="connsiteY30" fmla="*/ 145855 h 1172452"/>
                <a:gd name="connsiteX31" fmla="*/ 106586 w 499273"/>
                <a:gd name="connsiteY31" fmla="*/ 106587 h 1172452"/>
                <a:gd name="connsiteX32" fmla="*/ 95367 w 499273"/>
                <a:gd name="connsiteY32" fmla="*/ 72928 h 1172452"/>
                <a:gd name="connsiteX33" fmla="*/ 78537 w 499273"/>
                <a:gd name="connsiteY33" fmla="*/ 39269 h 1172452"/>
                <a:gd name="connsiteX34" fmla="*/ 61708 w 499273"/>
                <a:gd name="connsiteY34" fmla="*/ 22440 h 1172452"/>
                <a:gd name="connsiteX35" fmla="*/ 28049 w 499273"/>
                <a:gd name="connsiteY35" fmla="*/ 11220 h 1172452"/>
                <a:gd name="connsiteX36" fmla="*/ 0 w 499273"/>
                <a:gd name="connsiteY36" fmla="*/ 0 h 1172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9273" h="1172452">
                  <a:moveTo>
                    <a:pt x="499273" y="1172452"/>
                  </a:moveTo>
                  <a:cubicBezTo>
                    <a:pt x="491793" y="1163102"/>
                    <a:pt x="485925" y="1152195"/>
                    <a:pt x="476834" y="1144403"/>
                  </a:cubicBezTo>
                  <a:cubicBezTo>
                    <a:pt x="472344" y="1140555"/>
                    <a:pt x="464622" y="1142487"/>
                    <a:pt x="460005" y="1138793"/>
                  </a:cubicBezTo>
                  <a:cubicBezTo>
                    <a:pt x="423759" y="1109795"/>
                    <a:pt x="474253" y="1130451"/>
                    <a:pt x="431956" y="1116354"/>
                  </a:cubicBezTo>
                  <a:cubicBezTo>
                    <a:pt x="393377" y="1090634"/>
                    <a:pt x="402561" y="1106706"/>
                    <a:pt x="392687" y="1077085"/>
                  </a:cubicBezTo>
                  <a:cubicBezTo>
                    <a:pt x="394557" y="1058386"/>
                    <a:pt x="395439" y="1039561"/>
                    <a:pt x="398297" y="1020987"/>
                  </a:cubicBezTo>
                  <a:cubicBezTo>
                    <a:pt x="399196" y="1015142"/>
                    <a:pt x="404442" y="1010046"/>
                    <a:pt x="403907" y="1004157"/>
                  </a:cubicBezTo>
                  <a:cubicBezTo>
                    <a:pt x="402511" y="988801"/>
                    <a:pt x="397563" y="973907"/>
                    <a:pt x="392687" y="959279"/>
                  </a:cubicBezTo>
                  <a:cubicBezTo>
                    <a:pt x="390817" y="953669"/>
                    <a:pt x="389949" y="947618"/>
                    <a:pt x="387077" y="942449"/>
                  </a:cubicBezTo>
                  <a:cubicBezTo>
                    <a:pt x="380529" y="930662"/>
                    <a:pt x="372118" y="920010"/>
                    <a:pt x="364638" y="908790"/>
                  </a:cubicBezTo>
                  <a:lnTo>
                    <a:pt x="330979" y="858302"/>
                  </a:lnTo>
                  <a:lnTo>
                    <a:pt x="319759" y="841473"/>
                  </a:lnTo>
                  <a:cubicBezTo>
                    <a:pt x="317889" y="835863"/>
                    <a:pt x="317021" y="829812"/>
                    <a:pt x="314149" y="824643"/>
                  </a:cubicBezTo>
                  <a:cubicBezTo>
                    <a:pt x="307601" y="812856"/>
                    <a:pt x="295974" y="803776"/>
                    <a:pt x="291710" y="790984"/>
                  </a:cubicBezTo>
                  <a:lnTo>
                    <a:pt x="280491" y="757325"/>
                  </a:lnTo>
                  <a:cubicBezTo>
                    <a:pt x="282361" y="731146"/>
                    <a:pt x="283034" y="704854"/>
                    <a:pt x="286100" y="678788"/>
                  </a:cubicBezTo>
                  <a:cubicBezTo>
                    <a:pt x="288269" y="660351"/>
                    <a:pt x="294785" y="661419"/>
                    <a:pt x="302930" y="645129"/>
                  </a:cubicBezTo>
                  <a:cubicBezTo>
                    <a:pt x="305575" y="639840"/>
                    <a:pt x="305896" y="633589"/>
                    <a:pt x="308540" y="628300"/>
                  </a:cubicBezTo>
                  <a:cubicBezTo>
                    <a:pt x="330289" y="584801"/>
                    <a:pt x="311268" y="636941"/>
                    <a:pt x="325369" y="594641"/>
                  </a:cubicBezTo>
                  <a:cubicBezTo>
                    <a:pt x="314493" y="529385"/>
                    <a:pt x="330565" y="585605"/>
                    <a:pt x="302930" y="544152"/>
                  </a:cubicBezTo>
                  <a:cubicBezTo>
                    <a:pt x="299650" y="539232"/>
                    <a:pt x="299649" y="532758"/>
                    <a:pt x="297320" y="527323"/>
                  </a:cubicBezTo>
                  <a:cubicBezTo>
                    <a:pt x="294026" y="519637"/>
                    <a:pt x="289206" y="512648"/>
                    <a:pt x="286100" y="504884"/>
                  </a:cubicBezTo>
                  <a:cubicBezTo>
                    <a:pt x="266072" y="454812"/>
                    <a:pt x="285248" y="486776"/>
                    <a:pt x="263661" y="454395"/>
                  </a:cubicBezTo>
                  <a:cubicBezTo>
                    <a:pt x="261863" y="447203"/>
                    <a:pt x="256466" y="423176"/>
                    <a:pt x="252441" y="415127"/>
                  </a:cubicBezTo>
                  <a:cubicBezTo>
                    <a:pt x="230692" y="371628"/>
                    <a:pt x="249713" y="423768"/>
                    <a:pt x="235612" y="381468"/>
                  </a:cubicBezTo>
                  <a:cubicBezTo>
                    <a:pt x="234090" y="372335"/>
                    <a:pt x="230968" y="342817"/>
                    <a:pt x="224392" y="330979"/>
                  </a:cubicBezTo>
                  <a:cubicBezTo>
                    <a:pt x="217844" y="319192"/>
                    <a:pt x="209433" y="308540"/>
                    <a:pt x="201953" y="297320"/>
                  </a:cubicBezTo>
                  <a:lnTo>
                    <a:pt x="157075" y="230003"/>
                  </a:lnTo>
                  <a:lnTo>
                    <a:pt x="134635" y="196344"/>
                  </a:lnTo>
                  <a:cubicBezTo>
                    <a:pt x="130895" y="190734"/>
                    <a:pt x="125548" y="185910"/>
                    <a:pt x="123416" y="179514"/>
                  </a:cubicBezTo>
                  <a:lnTo>
                    <a:pt x="112196" y="145855"/>
                  </a:lnTo>
                  <a:cubicBezTo>
                    <a:pt x="110326" y="132766"/>
                    <a:pt x="109559" y="119471"/>
                    <a:pt x="106586" y="106587"/>
                  </a:cubicBezTo>
                  <a:cubicBezTo>
                    <a:pt x="103927" y="95063"/>
                    <a:pt x="99107" y="84148"/>
                    <a:pt x="95367" y="72928"/>
                  </a:cubicBezTo>
                  <a:cubicBezTo>
                    <a:pt x="89745" y="56060"/>
                    <a:pt x="90621" y="53769"/>
                    <a:pt x="78537" y="39269"/>
                  </a:cubicBezTo>
                  <a:cubicBezTo>
                    <a:pt x="73458" y="33175"/>
                    <a:pt x="68643" y="26293"/>
                    <a:pt x="61708" y="22440"/>
                  </a:cubicBezTo>
                  <a:cubicBezTo>
                    <a:pt x="51370" y="16696"/>
                    <a:pt x="39269" y="14960"/>
                    <a:pt x="28049" y="11220"/>
                  </a:cubicBezTo>
                  <a:cubicBezTo>
                    <a:pt x="7252" y="4287"/>
                    <a:pt x="16509" y="8255"/>
                    <a:pt x="0" y="0"/>
                  </a:cubicBezTo>
                </a:path>
              </a:pathLst>
            </a:cu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6" name="Volný tvar 5"/>
            <p:cNvSpPr/>
            <p:nvPr/>
          </p:nvSpPr>
          <p:spPr>
            <a:xfrm>
              <a:off x="1683321" y="4815666"/>
              <a:ext cx="652982" cy="630358"/>
            </a:xfrm>
            <a:custGeom>
              <a:avLst/>
              <a:gdLst>
                <a:gd name="connsiteX0" fmla="*/ 0 w 847269"/>
                <a:gd name="connsiteY0" fmla="*/ 0 h 796594"/>
                <a:gd name="connsiteX1" fmla="*/ 56099 w 847269"/>
                <a:gd name="connsiteY1" fmla="*/ 22440 h 796594"/>
                <a:gd name="connsiteX2" fmla="*/ 61708 w 847269"/>
                <a:gd name="connsiteY2" fmla="*/ 39269 h 796594"/>
                <a:gd name="connsiteX3" fmla="*/ 72928 w 847269"/>
                <a:gd name="connsiteY3" fmla="*/ 95367 h 796594"/>
                <a:gd name="connsiteX4" fmla="*/ 84148 w 847269"/>
                <a:gd name="connsiteY4" fmla="*/ 112197 h 796594"/>
                <a:gd name="connsiteX5" fmla="*/ 151466 w 847269"/>
                <a:gd name="connsiteY5" fmla="*/ 106587 h 796594"/>
                <a:gd name="connsiteX6" fmla="*/ 168295 w 847269"/>
                <a:gd name="connsiteY6" fmla="*/ 89757 h 796594"/>
                <a:gd name="connsiteX7" fmla="*/ 190734 w 847269"/>
                <a:gd name="connsiteY7" fmla="*/ 72928 h 796594"/>
                <a:gd name="connsiteX8" fmla="*/ 246832 w 847269"/>
                <a:gd name="connsiteY8" fmla="*/ 95367 h 796594"/>
                <a:gd name="connsiteX9" fmla="*/ 252442 w 847269"/>
                <a:gd name="connsiteY9" fmla="*/ 112197 h 796594"/>
                <a:gd name="connsiteX10" fmla="*/ 269272 w 847269"/>
                <a:gd name="connsiteY10" fmla="*/ 123416 h 796594"/>
                <a:gd name="connsiteX11" fmla="*/ 314150 w 847269"/>
                <a:gd name="connsiteY11" fmla="*/ 134636 h 796594"/>
                <a:gd name="connsiteX12" fmla="*/ 342199 w 847269"/>
                <a:gd name="connsiteY12" fmla="*/ 185124 h 796594"/>
                <a:gd name="connsiteX13" fmla="*/ 359029 w 847269"/>
                <a:gd name="connsiteY13" fmla="*/ 230003 h 796594"/>
                <a:gd name="connsiteX14" fmla="*/ 392688 w 847269"/>
                <a:gd name="connsiteY14" fmla="*/ 246832 h 796594"/>
                <a:gd name="connsiteX15" fmla="*/ 420737 w 847269"/>
                <a:gd name="connsiteY15" fmla="*/ 258052 h 796594"/>
                <a:gd name="connsiteX16" fmla="*/ 454396 w 847269"/>
                <a:gd name="connsiteY16" fmla="*/ 280491 h 796594"/>
                <a:gd name="connsiteX17" fmla="*/ 471225 w 847269"/>
                <a:gd name="connsiteY17" fmla="*/ 302930 h 796594"/>
                <a:gd name="connsiteX18" fmla="*/ 493664 w 847269"/>
                <a:gd name="connsiteY18" fmla="*/ 342199 h 796594"/>
                <a:gd name="connsiteX19" fmla="*/ 544153 w 847269"/>
                <a:gd name="connsiteY19" fmla="*/ 370248 h 796594"/>
                <a:gd name="connsiteX20" fmla="*/ 594641 w 847269"/>
                <a:gd name="connsiteY20" fmla="*/ 403907 h 796594"/>
                <a:gd name="connsiteX21" fmla="*/ 611470 w 847269"/>
                <a:gd name="connsiteY21" fmla="*/ 415127 h 796594"/>
                <a:gd name="connsiteX22" fmla="*/ 628300 w 847269"/>
                <a:gd name="connsiteY22" fmla="*/ 431956 h 796594"/>
                <a:gd name="connsiteX23" fmla="*/ 645129 w 847269"/>
                <a:gd name="connsiteY23" fmla="*/ 465615 h 796594"/>
                <a:gd name="connsiteX24" fmla="*/ 656349 w 847269"/>
                <a:gd name="connsiteY24" fmla="*/ 499274 h 796594"/>
                <a:gd name="connsiteX25" fmla="*/ 661959 w 847269"/>
                <a:gd name="connsiteY25" fmla="*/ 516103 h 796594"/>
                <a:gd name="connsiteX26" fmla="*/ 673178 w 847269"/>
                <a:gd name="connsiteY26" fmla="*/ 532933 h 796594"/>
                <a:gd name="connsiteX27" fmla="*/ 690008 w 847269"/>
                <a:gd name="connsiteY27" fmla="*/ 549762 h 796594"/>
                <a:gd name="connsiteX28" fmla="*/ 729277 w 847269"/>
                <a:gd name="connsiteY28" fmla="*/ 566592 h 796594"/>
                <a:gd name="connsiteX29" fmla="*/ 762935 w 847269"/>
                <a:gd name="connsiteY29" fmla="*/ 577811 h 796594"/>
                <a:gd name="connsiteX30" fmla="*/ 779765 w 847269"/>
                <a:gd name="connsiteY30" fmla="*/ 594641 h 796594"/>
                <a:gd name="connsiteX31" fmla="*/ 796594 w 847269"/>
                <a:gd name="connsiteY31" fmla="*/ 645129 h 796594"/>
                <a:gd name="connsiteX32" fmla="*/ 819034 w 847269"/>
                <a:gd name="connsiteY32" fmla="*/ 712447 h 796594"/>
                <a:gd name="connsiteX33" fmla="*/ 830253 w 847269"/>
                <a:gd name="connsiteY33" fmla="*/ 746106 h 796594"/>
                <a:gd name="connsiteX34" fmla="*/ 841473 w 847269"/>
                <a:gd name="connsiteY34" fmla="*/ 762935 h 796594"/>
                <a:gd name="connsiteX35" fmla="*/ 847083 w 847269"/>
                <a:gd name="connsiteY35" fmla="*/ 796594 h 796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847269" h="796594">
                  <a:moveTo>
                    <a:pt x="0" y="0"/>
                  </a:moveTo>
                  <a:cubicBezTo>
                    <a:pt x="39892" y="4987"/>
                    <a:pt x="41739" y="-6281"/>
                    <a:pt x="56099" y="22440"/>
                  </a:cubicBezTo>
                  <a:cubicBezTo>
                    <a:pt x="58743" y="27729"/>
                    <a:pt x="59838" y="33659"/>
                    <a:pt x="61708" y="39269"/>
                  </a:cubicBezTo>
                  <a:cubicBezTo>
                    <a:pt x="63776" y="53742"/>
                    <a:pt x="65095" y="79701"/>
                    <a:pt x="72928" y="95367"/>
                  </a:cubicBezTo>
                  <a:cubicBezTo>
                    <a:pt x="75943" y="101398"/>
                    <a:pt x="80408" y="106587"/>
                    <a:pt x="84148" y="112197"/>
                  </a:cubicBezTo>
                  <a:cubicBezTo>
                    <a:pt x="106587" y="110327"/>
                    <a:pt x="129709" y="112389"/>
                    <a:pt x="151466" y="106587"/>
                  </a:cubicBezTo>
                  <a:cubicBezTo>
                    <a:pt x="159132" y="104543"/>
                    <a:pt x="162271" y="94920"/>
                    <a:pt x="168295" y="89757"/>
                  </a:cubicBezTo>
                  <a:cubicBezTo>
                    <a:pt x="175394" y="83672"/>
                    <a:pt x="183254" y="78538"/>
                    <a:pt x="190734" y="72928"/>
                  </a:cubicBezTo>
                  <a:cubicBezTo>
                    <a:pt x="221781" y="77363"/>
                    <a:pt x="230298" y="70566"/>
                    <a:pt x="246832" y="95367"/>
                  </a:cubicBezTo>
                  <a:cubicBezTo>
                    <a:pt x="250112" y="100287"/>
                    <a:pt x="248748" y="107579"/>
                    <a:pt x="252442" y="112197"/>
                  </a:cubicBezTo>
                  <a:cubicBezTo>
                    <a:pt x="256654" y="117462"/>
                    <a:pt x="263242" y="120401"/>
                    <a:pt x="269272" y="123416"/>
                  </a:cubicBezTo>
                  <a:cubicBezTo>
                    <a:pt x="280774" y="129167"/>
                    <a:pt x="303479" y="132502"/>
                    <a:pt x="314150" y="134636"/>
                  </a:cubicBezTo>
                  <a:cubicBezTo>
                    <a:pt x="334739" y="155224"/>
                    <a:pt x="335334" y="150801"/>
                    <a:pt x="342199" y="185124"/>
                  </a:cubicBezTo>
                  <a:cubicBezTo>
                    <a:pt x="346213" y="205193"/>
                    <a:pt x="344584" y="215558"/>
                    <a:pt x="359029" y="230003"/>
                  </a:cubicBezTo>
                  <a:cubicBezTo>
                    <a:pt x="370944" y="241918"/>
                    <a:pt x="378088" y="241357"/>
                    <a:pt x="392688" y="246832"/>
                  </a:cubicBezTo>
                  <a:cubicBezTo>
                    <a:pt x="402117" y="250368"/>
                    <a:pt x="411897" y="253230"/>
                    <a:pt x="420737" y="258052"/>
                  </a:cubicBezTo>
                  <a:cubicBezTo>
                    <a:pt x="432575" y="264509"/>
                    <a:pt x="454396" y="280491"/>
                    <a:pt x="454396" y="280491"/>
                  </a:cubicBezTo>
                  <a:cubicBezTo>
                    <a:pt x="460006" y="287971"/>
                    <a:pt x="466270" y="295002"/>
                    <a:pt x="471225" y="302930"/>
                  </a:cubicBezTo>
                  <a:cubicBezTo>
                    <a:pt x="476355" y="311138"/>
                    <a:pt x="485146" y="334746"/>
                    <a:pt x="493664" y="342199"/>
                  </a:cubicBezTo>
                  <a:cubicBezTo>
                    <a:pt x="517405" y="362972"/>
                    <a:pt x="521038" y="362543"/>
                    <a:pt x="544153" y="370248"/>
                  </a:cubicBezTo>
                  <a:lnTo>
                    <a:pt x="594641" y="403907"/>
                  </a:lnTo>
                  <a:cubicBezTo>
                    <a:pt x="600251" y="407647"/>
                    <a:pt x="606702" y="410360"/>
                    <a:pt x="611470" y="415127"/>
                  </a:cubicBezTo>
                  <a:lnTo>
                    <a:pt x="628300" y="431956"/>
                  </a:lnTo>
                  <a:cubicBezTo>
                    <a:pt x="648759" y="493333"/>
                    <a:pt x="616131" y="400370"/>
                    <a:pt x="645129" y="465615"/>
                  </a:cubicBezTo>
                  <a:cubicBezTo>
                    <a:pt x="649932" y="476422"/>
                    <a:pt x="652609" y="488054"/>
                    <a:pt x="656349" y="499274"/>
                  </a:cubicBezTo>
                  <a:cubicBezTo>
                    <a:pt x="658219" y="504884"/>
                    <a:pt x="658679" y="511183"/>
                    <a:pt x="661959" y="516103"/>
                  </a:cubicBezTo>
                  <a:cubicBezTo>
                    <a:pt x="665699" y="521713"/>
                    <a:pt x="668862" y="527753"/>
                    <a:pt x="673178" y="532933"/>
                  </a:cubicBezTo>
                  <a:cubicBezTo>
                    <a:pt x="678257" y="539028"/>
                    <a:pt x="683913" y="544683"/>
                    <a:pt x="690008" y="549762"/>
                  </a:cubicBezTo>
                  <a:cubicBezTo>
                    <a:pt x="708366" y="565060"/>
                    <a:pt x="705884" y="559574"/>
                    <a:pt x="729277" y="566592"/>
                  </a:cubicBezTo>
                  <a:cubicBezTo>
                    <a:pt x="740604" y="569990"/>
                    <a:pt x="762935" y="577811"/>
                    <a:pt x="762935" y="577811"/>
                  </a:cubicBezTo>
                  <a:cubicBezTo>
                    <a:pt x="768545" y="583421"/>
                    <a:pt x="775912" y="587706"/>
                    <a:pt x="779765" y="594641"/>
                  </a:cubicBezTo>
                  <a:cubicBezTo>
                    <a:pt x="779771" y="594651"/>
                    <a:pt x="793787" y="636708"/>
                    <a:pt x="796594" y="645129"/>
                  </a:cubicBezTo>
                  <a:lnTo>
                    <a:pt x="819034" y="712447"/>
                  </a:lnTo>
                  <a:cubicBezTo>
                    <a:pt x="819035" y="712451"/>
                    <a:pt x="830251" y="746103"/>
                    <a:pt x="830253" y="746106"/>
                  </a:cubicBezTo>
                  <a:lnTo>
                    <a:pt x="841473" y="762935"/>
                  </a:lnTo>
                  <a:cubicBezTo>
                    <a:pt x="848857" y="785087"/>
                    <a:pt x="847083" y="773852"/>
                    <a:pt x="847083" y="796594"/>
                  </a:cubicBezTo>
                </a:path>
              </a:pathLst>
            </a:cu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7" name="Volný tvar 6"/>
            <p:cNvSpPr/>
            <p:nvPr/>
          </p:nvSpPr>
          <p:spPr>
            <a:xfrm>
              <a:off x="2251380" y="4562635"/>
              <a:ext cx="326892" cy="670310"/>
            </a:xfrm>
            <a:custGeom>
              <a:avLst/>
              <a:gdLst>
                <a:gd name="connsiteX0" fmla="*/ 424154 w 424154"/>
                <a:gd name="connsiteY0" fmla="*/ 847082 h 847082"/>
                <a:gd name="connsiteX1" fmla="*/ 396105 w 424154"/>
                <a:gd name="connsiteY1" fmla="*/ 819033 h 847082"/>
                <a:gd name="connsiteX2" fmla="*/ 384886 w 424154"/>
                <a:gd name="connsiteY2" fmla="*/ 785374 h 847082"/>
                <a:gd name="connsiteX3" fmla="*/ 368056 w 424154"/>
                <a:gd name="connsiteY3" fmla="*/ 774154 h 847082"/>
                <a:gd name="connsiteX4" fmla="*/ 334397 w 424154"/>
                <a:gd name="connsiteY4" fmla="*/ 762935 h 847082"/>
                <a:gd name="connsiteX5" fmla="*/ 317568 w 424154"/>
                <a:gd name="connsiteY5" fmla="*/ 757325 h 847082"/>
                <a:gd name="connsiteX6" fmla="*/ 261470 w 424154"/>
                <a:gd name="connsiteY6" fmla="*/ 751715 h 847082"/>
                <a:gd name="connsiteX7" fmla="*/ 244640 w 424154"/>
                <a:gd name="connsiteY7" fmla="*/ 718056 h 847082"/>
                <a:gd name="connsiteX8" fmla="*/ 239030 w 424154"/>
                <a:gd name="connsiteY8" fmla="*/ 673178 h 847082"/>
                <a:gd name="connsiteX9" fmla="*/ 222201 w 424154"/>
                <a:gd name="connsiteY9" fmla="*/ 656348 h 847082"/>
                <a:gd name="connsiteX10" fmla="*/ 210981 w 424154"/>
                <a:gd name="connsiteY10" fmla="*/ 639519 h 847082"/>
                <a:gd name="connsiteX11" fmla="*/ 205372 w 424154"/>
                <a:gd name="connsiteY11" fmla="*/ 566591 h 847082"/>
                <a:gd name="connsiteX12" fmla="*/ 188542 w 424154"/>
                <a:gd name="connsiteY12" fmla="*/ 555372 h 847082"/>
                <a:gd name="connsiteX13" fmla="*/ 177322 w 424154"/>
                <a:gd name="connsiteY13" fmla="*/ 521713 h 847082"/>
                <a:gd name="connsiteX14" fmla="*/ 166103 w 424154"/>
                <a:gd name="connsiteY14" fmla="*/ 504883 h 847082"/>
                <a:gd name="connsiteX15" fmla="*/ 160493 w 424154"/>
                <a:gd name="connsiteY15" fmla="*/ 488054 h 847082"/>
                <a:gd name="connsiteX16" fmla="*/ 143664 w 424154"/>
                <a:gd name="connsiteY16" fmla="*/ 476834 h 847082"/>
                <a:gd name="connsiteX17" fmla="*/ 115615 w 424154"/>
                <a:gd name="connsiteY17" fmla="*/ 443175 h 847082"/>
                <a:gd name="connsiteX18" fmla="*/ 87565 w 424154"/>
                <a:gd name="connsiteY18" fmla="*/ 409516 h 847082"/>
                <a:gd name="connsiteX19" fmla="*/ 110005 w 424154"/>
                <a:gd name="connsiteY19" fmla="*/ 375857 h 847082"/>
                <a:gd name="connsiteX20" fmla="*/ 76346 w 424154"/>
                <a:gd name="connsiteY20" fmla="*/ 353418 h 847082"/>
                <a:gd name="connsiteX21" fmla="*/ 48297 w 424154"/>
                <a:gd name="connsiteY21" fmla="*/ 359028 h 847082"/>
                <a:gd name="connsiteX22" fmla="*/ 25857 w 424154"/>
                <a:gd name="connsiteY22" fmla="*/ 364638 h 847082"/>
                <a:gd name="connsiteX23" fmla="*/ 14638 w 424154"/>
                <a:gd name="connsiteY23" fmla="*/ 347808 h 847082"/>
                <a:gd name="connsiteX24" fmla="*/ 31467 w 424154"/>
                <a:gd name="connsiteY24" fmla="*/ 330979 h 847082"/>
                <a:gd name="connsiteX25" fmla="*/ 48297 w 424154"/>
                <a:gd name="connsiteY25" fmla="*/ 319759 h 847082"/>
                <a:gd name="connsiteX26" fmla="*/ 42687 w 424154"/>
                <a:gd name="connsiteY26" fmla="*/ 302930 h 847082"/>
                <a:gd name="connsiteX27" fmla="*/ 9028 w 424154"/>
                <a:gd name="connsiteY27" fmla="*/ 280491 h 847082"/>
                <a:gd name="connsiteX28" fmla="*/ 20248 w 424154"/>
                <a:gd name="connsiteY28" fmla="*/ 190734 h 847082"/>
                <a:gd name="connsiteX29" fmla="*/ 37077 w 424154"/>
                <a:gd name="connsiteY29" fmla="*/ 185124 h 847082"/>
                <a:gd name="connsiteX30" fmla="*/ 65126 w 424154"/>
                <a:gd name="connsiteY30" fmla="*/ 151465 h 847082"/>
                <a:gd name="connsiteX31" fmla="*/ 70736 w 424154"/>
                <a:gd name="connsiteY31" fmla="*/ 95367 h 847082"/>
                <a:gd name="connsiteX32" fmla="*/ 87565 w 424154"/>
                <a:gd name="connsiteY32" fmla="*/ 84147 h 847082"/>
                <a:gd name="connsiteX33" fmla="*/ 104395 w 424154"/>
                <a:gd name="connsiteY33" fmla="*/ 67318 h 847082"/>
                <a:gd name="connsiteX34" fmla="*/ 126834 w 424154"/>
                <a:gd name="connsiteY34" fmla="*/ 33659 h 847082"/>
                <a:gd name="connsiteX35" fmla="*/ 132444 w 424154"/>
                <a:gd name="connsiteY35" fmla="*/ 16829 h 847082"/>
                <a:gd name="connsiteX36" fmla="*/ 166103 w 424154"/>
                <a:gd name="connsiteY36" fmla="*/ 0 h 847082"/>
                <a:gd name="connsiteX37" fmla="*/ 210981 w 424154"/>
                <a:gd name="connsiteY37" fmla="*/ 5610 h 847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24154" h="847082">
                  <a:moveTo>
                    <a:pt x="424154" y="847082"/>
                  </a:moveTo>
                  <a:cubicBezTo>
                    <a:pt x="414804" y="837732"/>
                    <a:pt x="403204" y="830188"/>
                    <a:pt x="396105" y="819033"/>
                  </a:cubicBezTo>
                  <a:cubicBezTo>
                    <a:pt x="389756" y="809055"/>
                    <a:pt x="394726" y="791934"/>
                    <a:pt x="384886" y="785374"/>
                  </a:cubicBezTo>
                  <a:cubicBezTo>
                    <a:pt x="379276" y="781634"/>
                    <a:pt x="374217" y="776892"/>
                    <a:pt x="368056" y="774154"/>
                  </a:cubicBezTo>
                  <a:cubicBezTo>
                    <a:pt x="357249" y="769351"/>
                    <a:pt x="345617" y="766675"/>
                    <a:pt x="334397" y="762935"/>
                  </a:cubicBezTo>
                  <a:cubicBezTo>
                    <a:pt x="328787" y="761065"/>
                    <a:pt x="323452" y="757913"/>
                    <a:pt x="317568" y="757325"/>
                  </a:cubicBezTo>
                  <a:lnTo>
                    <a:pt x="261470" y="751715"/>
                  </a:lnTo>
                  <a:cubicBezTo>
                    <a:pt x="252486" y="738240"/>
                    <a:pt x="247544" y="734025"/>
                    <a:pt x="244640" y="718056"/>
                  </a:cubicBezTo>
                  <a:cubicBezTo>
                    <a:pt x="241943" y="703223"/>
                    <a:pt x="244182" y="687346"/>
                    <a:pt x="239030" y="673178"/>
                  </a:cubicBezTo>
                  <a:cubicBezTo>
                    <a:pt x="236319" y="665722"/>
                    <a:pt x="227280" y="662443"/>
                    <a:pt x="222201" y="656348"/>
                  </a:cubicBezTo>
                  <a:cubicBezTo>
                    <a:pt x="217885" y="651169"/>
                    <a:pt x="214721" y="645129"/>
                    <a:pt x="210981" y="639519"/>
                  </a:cubicBezTo>
                  <a:cubicBezTo>
                    <a:pt x="209111" y="615210"/>
                    <a:pt x="211654" y="590149"/>
                    <a:pt x="205372" y="566591"/>
                  </a:cubicBezTo>
                  <a:cubicBezTo>
                    <a:pt x="203635" y="560076"/>
                    <a:pt x="192115" y="561089"/>
                    <a:pt x="188542" y="555372"/>
                  </a:cubicBezTo>
                  <a:cubicBezTo>
                    <a:pt x="182274" y="545343"/>
                    <a:pt x="183882" y="531554"/>
                    <a:pt x="177322" y="521713"/>
                  </a:cubicBezTo>
                  <a:cubicBezTo>
                    <a:pt x="173582" y="516103"/>
                    <a:pt x="169118" y="510913"/>
                    <a:pt x="166103" y="504883"/>
                  </a:cubicBezTo>
                  <a:cubicBezTo>
                    <a:pt x="163459" y="499594"/>
                    <a:pt x="164187" y="492671"/>
                    <a:pt x="160493" y="488054"/>
                  </a:cubicBezTo>
                  <a:cubicBezTo>
                    <a:pt x="156281" y="482789"/>
                    <a:pt x="149274" y="480574"/>
                    <a:pt x="143664" y="476834"/>
                  </a:cubicBezTo>
                  <a:cubicBezTo>
                    <a:pt x="134238" y="448558"/>
                    <a:pt x="144143" y="467627"/>
                    <a:pt x="115615" y="443175"/>
                  </a:cubicBezTo>
                  <a:cubicBezTo>
                    <a:pt x="98815" y="428775"/>
                    <a:pt x="99108" y="426831"/>
                    <a:pt x="87565" y="409516"/>
                  </a:cubicBezTo>
                  <a:cubicBezTo>
                    <a:pt x="88607" y="408474"/>
                    <a:pt x="116771" y="385329"/>
                    <a:pt x="110005" y="375857"/>
                  </a:cubicBezTo>
                  <a:cubicBezTo>
                    <a:pt x="102167" y="364884"/>
                    <a:pt x="76346" y="353418"/>
                    <a:pt x="76346" y="353418"/>
                  </a:cubicBezTo>
                  <a:cubicBezTo>
                    <a:pt x="66996" y="355288"/>
                    <a:pt x="57605" y="356960"/>
                    <a:pt x="48297" y="359028"/>
                  </a:cubicBezTo>
                  <a:cubicBezTo>
                    <a:pt x="40770" y="360701"/>
                    <a:pt x="33172" y="367076"/>
                    <a:pt x="25857" y="364638"/>
                  </a:cubicBezTo>
                  <a:cubicBezTo>
                    <a:pt x="19461" y="362506"/>
                    <a:pt x="18378" y="353418"/>
                    <a:pt x="14638" y="347808"/>
                  </a:cubicBezTo>
                  <a:cubicBezTo>
                    <a:pt x="20248" y="342198"/>
                    <a:pt x="25372" y="336058"/>
                    <a:pt x="31467" y="330979"/>
                  </a:cubicBezTo>
                  <a:cubicBezTo>
                    <a:pt x="36647" y="326663"/>
                    <a:pt x="45793" y="326019"/>
                    <a:pt x="48297" y="319759"/>
                  </a:cubicBezTo>
                  <a:cubicBezTo>
                    <a:pt x="50493" y="314269"/>
                    <a:pt x="46868" y="307111"/>
                    <a:pt x="42687" y="302930"/>
                  </a:cubicBezTo>
                  <a:cubicBezTo>
                    <a:pt x="33152" y="293395"/>
                    <a:pt x="9028" y="280491"/>
                    <a:pt x="9028" y="280491"/>
                  </a:cubicBezTo>
                  <a:cubicBezTo>
                    <a:pt x="5363" y="232847"/>
                    <a:pt x="-14653" y="214001"/>
                    <a:pt x="20248" y="190734"/>
                  </a:cubicBezTo>
                  <a:cubicBezTo>
                    <a:pt x="25168" y="187454"/>
                    <a:pt x="31467" y="186994"/>
                    <a:pt x="37077" y="185124"/>
                  </a:cubicBezTo>
                  <a:cubicBezTo>
                    <a:pt x="43051" y="179150"/>
                    <a:pt x="62783" y="161619"/>
                    <a:pt x="65126" y="151465"/>
                  </a:cubicBezTo>
                  <a:cubicBezTo>
                    <a:pt x="69352" y="133154"/>
                    <a:pt x="64793" y="113195"/>
                    <a:pt x="70736" y="95367"/>
                  </a:cubicBezTo>
                  <a:cubicBezTo>
                    <a:pt x="72868" y="88971"/>
                    <a:pt x="82386" y="88463"/>
                    <a:pt x="87565" y="84147"/>
                  </a:cubicBezTo>
                  <a:cubicBezTo>
                    <a:pt x="93660" y="79068"/>
                    <a:pt x="99524" y="73580"/>
                    <a:pt x="104395" y="67318"/>
                  </a:cubicBezTo>
                  <a:cubicBezTo>
                    <a:pt x="112674" y="56674"/>
                    <a:pt x="122570" y="46451"/>
                    <a:pt x="126834" y="33659"/>
                  </a:cubicBezTo>
                  <a:cubicBezTo>
                    <a:pt x="128704" y="28049"/>
                    <a:pt x="128750" y="21447"/>
                    <a:pt x="132444" y="16829"/>
                  </a:cubicBezTo>
                  <a:cubicBezTo>
                    <a:pt x="140352" y="6944"/>
                    <a:pt x="155017" y="3695"/>
                    <a:pt x="166103" y="0"/>
                  </a:cubicBezTo>
                  <a:lnTo>
                    <a:pt x="210981" y="5610"/>
                  </a:lnTo>
                </a:path>
              </a:pathLst>
            </a:custGeom>
            <a:noFill/>
            <a:ln w="508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8" name="Volný tvar 7"/>
            <p:cNvSpPr/>
            <p:nvPr/>
          </p:nvSpPr>
          <p:spPr>
            <a:xfrm>
              <a:off x="2422628" y="3625977"/>
              <a:ext cx="644192" cy="936658"/>
            </a:xfrm>
            <a:custGeom>
              <a:avLst/>
              <a:gdLst>
                <a:gd name="connsiteX0" fmla="*/ 39269 w 835863"/>
                <a:gd name="connsiteY0" fmla="*/ 1183671 h 1183671"/>
                <a:gd name="connsiteX1" fmla="*/ 33659 w 835863"/>
                <a:gd name="connsiteY1" fmla="*/ 1144402 h 1183671"/>
                <a:gd name="connsiteX2" fmla="*/ 0 w 835863"/>
                <a:gd name="connsiteY2" fmla="*/ 1116353 h 1183671"/>
                <a:gd name="connsiteX3" fmla="*/ 5610 w 835863"/>
                <a:gd name="connsiteY3" fmla="*/ 1093914 h 1183671"/>
                <a:gd name="connsiteX4" fmla="*/ 22439 w 835863"/>
                <a:gd name="connsiteY4" fmla="*/ 1088304 h 1183671"/>
                <a:gd name="connsiteX5" fmla="*/ 95367 w 835863"/>
                <a:gd name="connsiteY5" fmla="*/ 1093914 h 1183671"/>
                <a:gd name="connsiteX6" fmla="*/ 185124 w 835863"/>
                <a:gd name="connsiteY6" fmla="*/ 1065865 h 1183671"/>
                <a:gd name="connsiteX7" fmla="*/ 218783 w 835863"/>
                <a:gd name="connsiteY7" fmla="*/ 1032206 h 1183671"/>
                <a:gd name="connsiteX8" fmla="*/ 224393 w 835863"/>
                <a:gd name="connsiteY8" fmla="*/ 1015376 h 1183671"/>
                <a:gd name="connsiteX9" fmla="*/ 230002 w 835863"/>
                <a:gd name="connsiteY9" fmla="*/ 959278 h 1183671"/>
                <a:gd name="connsiteX10" fmla="*/ 258052 w 835863"/>
                <a:gd name="connsiteY10" fmla="*/ 931229 h 1183671"/>
                <a:gd name="connsiteX11" fmla="*/ 280491 w 835863"/>
                <a:gd name="connsiteY11" fmla="*/ 897570 h 1183671"/>
                <a:gd name="connsiteX12" fmla="*/ 286101 w 835863"/>
                <a:gd name="connsiteY12" fmla="*/ 880741 h 1183671"/>
                <a:gd name="connsiteX13" fmla="*/ 302930 w 835863"/>
                <a:gd name="connsiteY13" fmla="*/ 869521 h 1183671"/>
                <a:gd name="connsiteX14" fmla="*/ 314150 w 835863"/>
                <a:gd name="connsiteY14" fmla="*/ 852692 h 1183671"/>
                <a:gd name="connsiteX15" fmla="*/ 308540 w 835863"/>
                <a:gd name="connsiteY15" fmla="*/ 813423 h 1183671"/>
                <a:gd name="connsiteX16" fmla="*/ 342199 w 835863"/>
                <a:gd name="connsiteY16" fmla="*/ 796593 h 1183671"/>
                <a:gd name="connsiteX17" fmla="*/ 364638 w 835863"/>
                <a:gd name="connsiteY17" fmla="*/ 785374 h 1183671"/>
                <a:gd name="connsiteX18" fmla="*/ 370248 w 835863"/>
                <a:gd name="connsiteY18" fmla="*/ 768544 h 1183671"/>
                <a:gd name="connsiteX19" fmla="*/ 387077 w 835863"/>
                <a:gd name="connsiteY19" fmla="*/ 712446 h 1183671"/>
                <a:gd name="connsiteX20" fmla="*/ 420736 w 835863"/>
                <a:gd name="connsiteY20" fmla="*/ 690007 h 1183671"/>
                <a:gd name="connsiteX21" fmla="*/ 431956 w 835863"/>
                <a:gd name="connsiteY21" fmla="*/ 673178 h 1183671"/>
                <a:gd name="connsiteX22" fmla="*/ 437566 w 835863"/>
                <a:gd name="connsiteY22" fmla="*/ 650738 h 1183671"/>
                <a:gd name="connsiteX23" fmla="*/ 443175 w 835863"/>
                <a:gd name="connsiteY23" fmla="*/ 633909 h 1183671"/>
                <a:gd name="connsiteX24" fmla="*/ 454395 w 835863"/>
                <a:gd name="connsiteY24" fmla="*/ 589030 h 1183671"/>
                <a:gd name="connsiteX25" fmla="*/ 471225 w 835863"/>
                <a:gd name="connsiteY25" fmla="*/ 577811 h 1183671"/>
                <a:gd name="connsiteX26" fmla="*/ 555372 w 835863"/>
                <a:gd name="connsiteY26" fmla="*/ 583420 h 1183671"/>
                <a:gd name="connsiteX27" fmla="*/ 572201 w 835863"/>
                <a:gd name="connsiteY27" fmla="*/ 589030 h 1183671"/>
                <a:gd name="connsiteX28" fmla="*/ 600250 w 835863"/>
                <a:gd name="connsiteY28" fmla="*/ 594640 h 1183671"/>
                <a:gd name="connsiteX29" fmla="*/ 633909 w 835863"/>
                <a:gd name="connsiteY29" fmla="*/ 605860 h 1183671"/>
                <a:gd name="connsiteX30" fmla="*/ 723666 w 835863"/>
                <a:gd name="connsiteY30" fmla="*/ 600250 h 1183671"/>
                <a:gd name="connsiteX31" fmla="*/ 751715 w 835863"/>
                <a:gd name="connsiteY31" fmla="*/ 572201 h 1183671"/>
                <a:gd name="connsiteX32" fmla="*/ 762935 w 835863"/>
                <a:gd name="connsiteY32" fmla="*/ 538542 h 1183671"/>
                <a:gd name="connsiteX33" fmla="*/ 768545 w 835863"/>
                <a:gd name="connsiteY33" fmla="*/ 521713 h 1183671"/>
                <a:gd name="connsiteX34" fmla="*/ 774155 w 835863"/>
                <a:gd name="connsiteY34" fmla="*/ 504883 h 1183671"/>
                <a:gd name="connsiteX35" fmla="*/ 785374 w 835863"/>
                <a:gd name="connsiteY35" fmla="*/ 482444 h 1183671"/>
                <a:gd name="connsiteX36" fmla="*/ 813423 w 835863"/>
                <a:gd name="connsiteY36" fmla="*/ 353418 h 1183671"/>
                <a:gd name="connsiteX37" fmla="*/ 830253 w 835863"/>
                <a:gd name="connsiteY37" fmla="*/ 342198 h 1183671"/>
                <a:gd name="connsiteX38" fmla="*/ 835863 w 835863"/>
                <a:gd name="connsiteY38" fmla="*/ 319759 h 1183671"/>
                <a:gd name="connsiteX39" fmla="*/ 830253 w 835863"/>
                <a:gd name="connsiteY39" fmla="*/ 302930 h 1183671"/>
                <a:gd name="connsiteX40" fmla="*/ 768545 w 835863"/>
                <a:gd name="connsiteY40" fmla="*/ 286100 h 1183671"/>
                <a:gd name="connsiteX41" fmla="*/ 746106 w 835863"/>
                <a:gd name="connsiteY41" fmla="*/ 280490 h 1183671"/>
                <a:gd name="connsiteX42" fmla="*/ 718056 w 835863"/>
                <a:gd name="connsiteY42" fmla="*/ 252441 h 1183671"/>
                <a:gd name="connsiteX43" fmla="*/ 701227 w 835863"/>
                <a:gd name="connsiteY43" fmla="*/ 241222 h 1183671"/>
                <a:gd name="connsiteX44" fmla="*/ 667568 w 835863"/>
                <a:gd name="connsiteY44" fmla="*/ 213173 h 1183671"/>
                <a:gd name="connsiteX45" fmla="*/ 605860 w 835863"/>
                <a:gd name="connsiteY45" fmla="*/ 196343 h 1183671"/>
                <a:gd name="connsiteX46" fmla="*/ 532933 w 835863"/>
                <a:gd name="connsiteY46" fmla="*/ 190733 h 1183671"/>
                <a:gd name="connsiteX47" fmla="*/ 499274 w 835863"/>
                <a:gd name="connsiteY47" fmla="*/ 162684 h 1183671"/>
                <a:gd name="connsiteX48" fmla="*/ 488054 w 835863"/>
                <a:gd name="connsiteY48" fmla="*/ 129025 h 1183671"/>
                <a:gd name="connsiteX49" fmla="*/ 482444 w 835863"/>
                <a:gd name="connsiteY49" fmla="*/ 112196 h 1183671"/>
                <a:gd name="connsiteX50" fmla="*/ 476834 w 835863"/>
                <a:gd name="connsiteY50" fmla="*/ 95367 h 1183671"/>
                <a:gd name="connsiteX51" fmla="*/ 454395 w 835863"/>
                <a:gd name="connsiteY51" fmla="*/ 61708 h 1183671"/>
                <a:gd name="connsiteX52" fmla="*/ 448785 w 835863"/>
                <a:gd name="connsiteY52" fmla="*/ 5609 h 1183671"/>
                <a:gd name="connsiteX53" fmla="*/ 448785 w 835863"/>
                <a:gd name="connsiteY53" fmla="*/ 0 h 1183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835863" h="1183671">
                  <a:moveTo>
                    <a:pt x="39269" y="1183671"/>
                  </a:moveTo>
                  <a:cubicBezTo>
                    <a:pt x="37399" y="1170581"/>
                    <a:pt x="38570" y="1156679"/>
                    <a:pt x="33659" y="1144402"/>
                  </a:cubicBezTo>
                  <a:cubicBezTo>
                    <a:pt x="29733" y="1134588"/>
                    <a:pt x="8412" y="1121961"/>
                    <a:pt x="0" y="1116353"/>
                  </a:cubicBezTo>
                  <a:cubicBezTo>
                    <a:pt x="1870" y="1108873"/>
                    <a:pt x="794" y="1099934"/>
                    <a:pt x="5610" y="1093914"/>
                  </a:cubicBezTo>
                  <a:cubicBezTo>
                    <a:pt x="9304" y="1089297"/>
                    <a:pt x="16526" y="1088304"/>
                    <a:pt x="22439" y="1088304"/>
                  </a:cubicBezTo>
                  <a:cubicBezTo>
                    <a:pt x="46820" y="1088304"/>
                    <a:pt x="71058" y="1092044"/>
                    <a:pt x="95367" y="1093914"/>
                  </a:cubicBezTo>
                  <a:cubicBezTo>
                    <a:pt x="139437" y="1089507"/>
                    <a:pt x="154087" y="1096902"/>
                    <a:pt x="185124" y="1065865"/>
                  </a:cubicBezTo>
                  <a:lnTo>
                    <a:pt x="218783" y="1032206"/>
                  </a:lnTo>
                  <a:cubicBezTo>
                    <a:pt x="220653" y="1026596"/>
                    <a:pt x="223494" y="1021221"/>
                    <a:pt x="224393" y="1015376"/>
                  </a:cubicBezTo>
                  <a:cubicBezTo>
                    <a:pt x="227250" y="996802"/>
                    <a:pt x="225776" y="977589"/>
                    <a:pt x="230002" y="959278"/>
                  </a:cubicBezTo>
                  <a:cubicBezTo>
                    <a:pt x="233402" y="944546"/>
                    <a:pt x="247173" y="938481"/>
                    <a:pt x="258052" y="931229"/>
                  </a:cubicBezTo>
                  <a:cubicBezTo>
                    <a:pt x="265532" y="920009"/>
                    <a:pt x="276227" y="910362"/>
                    <a:pt x="280491" y="897570"/>
                  </a:cubicBezTo>
                  <a:cubicBezTo>
                    <a:pt x="282361" y="891960"/>
                    <a:pt x="282407" y="885358"/>
                    <a:pt x="286101" y="880741"/>
                  </a:cubicBezTo>
                  <a:cubicBezTo>
                    <a:pt x="290313" y="875476"/>
                    <a:pt x="297320" y="873261"/>
                    <a:pt x="302930" y="869521"/>
                  </a:cubicBezTo>
                  <a:cubicBezTo>
                    <a:pt x="306670" y="863911"/>
                    <a:pt x="314150" y="859434"/>
                    <a:pt x="314150" y="852692"/>
                  </a:cubicBezTo>
                  <a:cubicBezTo>
                    <a:pt x="314150" y="822041"/>
                    <a:pt x="283574" y="850872"/>
                    <a:pt x="308540" y="813423"/>
                  </a:cubicBezTo>
                  <a:cubicBezTo>
                    <a:pt x="315727" y="802642"/>
                    <a:pt x="331745" y="801073"/>
                    <a:pt x="342199" y="796593"/>
                  </a:cubicBezTo>
                  <a:cubicBezTo>
                    <a:pt x="349885" y="793299"/>
                    <a:pt x="357158" y="789114"/>
                    <a:pt x="364638" y="785374"/>
                  </a:cubicBezTo>
                  <a:cubicBezTo>
                    <a:pt x="366508" y="779764"/>
                    <a:pt x="369088" y="774343"/>
                    <a:pt x="370248" y="768544"/>
                  </a:cubicBezTo>
                  <a:cubicBezTo>
                    <a:pt x="374480" y="747387"/>
                    <a:pt x="369713" y="727640"/>
                    <a:pt x="387077" y="712446"/>
                  </a:cubicBezTo>
                  <a:cubicBezTo>
                    <a:pt x="397225" y="703566"/>
                    <a:pt x="420736" y="690007"/>
                    <a:pt x="420736" y="690007"/>
                  </a:cubicBezTo>
                  <a:cubicBezTo>
                    <a:pt x="424476" y="684397"/>
                    <a:pt x="429300" y="679375"/>
                    <a:pt x="431956" y="673178"/>
                  </a:cubicBezTo>
                  <a:cubicBezTo>
                    <a:pt x="434993" y="666091"/>
                    <a:pt x="435448" y="658152"/>
                    <a:pt x="437566" y="650738"/>
                  </a:cubicBezTo>
                  <a:cubicBezTo>
                    <a:pt x="439190" y="645052"/>
                    <a:pt x="441741" y="639646"/>
                    <a:pt x="443175" y="633909"/>
                  </a:cubicBezTo>
                  <a:cubicBezTo>
                    <a:pt x="443556" y="632385"/>
                    <a:pt x="449732" y="594858"/>
                    <a:pt x="454395" y="589030"/>
                  </a:cubicBezTo>
                  <a:cubicBezTo>
                    <a:pt x="458607" y="583765"/>
                    <a:pt x="465615" y="581551"/>
                    <a:pt x="471225" y="577811"/>
                  </a:cubicBezTo>
                  <a:cubicBezTo>
                    <a:pt x="499274" y="579681"/>
                    <a:pt x="527433" y="580316"/>
                    <a:pt x="555372" y="583420"/>
                  </a:cubicBezTo>
                  <a:cubicBezTo>
                    <a:pt x="561249" y="584073"/>
                    <a:pt x="566464" y="587596"/>
                    <a:pt x="572201" y="589030"/>
                  </a:cubicBezTo>
                  <a:cubicBezTo>
                    <a:pt x="581451" y="591343"/>
                    <a:pt x="591051" y="592131"/>
                    <a:pt x="600250" y="594640"/>
                  </a:cubicBezTo>
                  <a:cubicBezTo>
                    <a:pt x="611660" y="597752"/>
                    <a:pt x="633909" y="605860"/>
                    <a:pt x="633909" y="605860"/>
                  </a:cubicBezTo>
                  <a:cubicBezTo>
                    <a:pt x="663828" y="603990"/>
                    <a:pt x="694055" y="604925"/>
                    <a:pt x="723666" y="600250"/>
                  </a:cubicBezTo>
                  <a:cubicBezTo>
                    <a:pt x="735286" y="598415"/>
                    <a:pt x="747575" y="581516"/>
                    <a:pt x="751715" y="572201"/>
                  </a:cubicBezTo>
                  <a:cubicBezTo>
                    <a:pt x="756518" y="561394"/>
                    <a:pt x="759195" y="549762"/>
                    <a:pt x="762935" y="538542"/>
                  </a:cubicBezTo>
                  <a:lnTo>
                    <a:pt x="768545" y="521713"/>
                  </a:lnTo>
                  <a:cubicBezTo>
                    <a:pt x="770415" y="516103"/>
                    <a:pt x="771511" y="510172"/>
                    <a:pt x="774155" y="504883"/>
                  </a:cubicBezTo>
                  <a:lnTo>
                    <a:pt x="785374" y="482444"/>
                  </a:lnTo>
                  <a:cubicBezTo>
                    <a:pt x="794093" y="290635"/>
                    <a:pt x="750516" y="380379"/>
                    <a:pt x="813423" y="353418"/>
                  </a:cubicBezTo>
                  <a:cubicBezTo>
                    <a:pt x="819620" y="350762"/>
                    <a:pt x="824643" y="345938"/>
                    <a:pt x="830253" y="342198"/>
                  </a:cubicBezTo>
                  <a:cubicBezTo>
                    <a:pt x="832123" y="334718"/>
                    <a:pt x="835863" y="327469"/>
                    <a:pt x="835863" y="319759"/>
                  </a:cubicBezTo>
                  <a:cubicBezTo>
                    <a:pt x="835863" y="313846"/>
                    <a:pt x="833947" y="307547"/>
                    <a:pt x="830253" y="302930"/>
                  </a:cubicBezTo>
                  <a:cubicBezTo>
                    <a:pt x="815808" y="284875"/>
                    <a:pt x="786732" y="289131"/>
                    <a:pt x="768545" y="286100"/>
                  </a:cubicBezTo>
                  <a:cubicBezTo>
                    <a:pt x="760940" y="284832"/>
                    <a:pt x="753586" y="282360"/>
                    <a:pt x="746106" y="280490"/>
                  </a:cubicBezTo>
                  <a:cubicBezTo>
                    <a:pt x="701231" y="250576"/>
                    <a:pt x="755452" y="289837"/>
                    <a:pt x="718056" y="252441"/>
                  </a:cubicBezTo>
                  <a:cubicBezTo>
                    <a:pt x="713289" y="247674"/>
                    <a:pt x="706406" y="245538"/>
                    <a:pt x="701227" y="241222"/>
                  </a:cubicBezTo>
                  <a:cubicBezTo>
                    <a:pt x="686124" y="228636"/>
                    <a:pt x="685481" y="221134"/>
                    <a:pt x="667568" y="213173"/>
                  </a:cubicBezTo>
                  <a:cubicBezTo>
                    <a:pt x="652211" y="206348"/>
                    <a:pt x="623458" y="198298"/>
                    <a:pt x="605860" y="196343"/>
                  </a:cubicBezTo>
                  <a:cubicBezTo>
                    <a:pt x="581628" y="193650"/>
                    <a:pt x="557242" y="192603"/>
                    <a:pt x="532933" y="190733"/>
                  </a:cubicBezTo>
                  <a:cubicBezTo>
                    <a:pt x="522456" y="183749"/>
                    <a:pt x="505628" y="174121"/>
                    <a:pt x="499274" y="162684"/>
                  </a:cubicBezTo>
                  <a:cubicBezTo>
                    <a:pt x="493531" y="152346"/>
                    <a:pt x="491794" y="140245"/>
                    <a:pt x="488054" y="129025"/>
                  </a:cubicBezTo>
                  <a:lnTo>
                    <a:pt x="482444" y="112196"/>
                  </a:lnTo>
                  <a:cubicBezTo>
                    <a:pt x="480574" y="106586"/>
                    <a:pt x="480114" y="100287"/>
                    <a:pt x="476834" y="95367"/>
                  </a:cubicBezTo>
                  <a:lnTo>
                    <a:pt x="454395" y="61708"/>
                  </a:lnTo>
                  <a:cubicBezTo>
                    <a:pt x="439111" y="15858"/>
                    <a:pt x="441366" y="42701"/>
                    <a:pt x="448785" y="5609"/>
                  </a:cubicBezTo>
                  <a:cubicBezTo>
                    <a:pt x="449152" y="3776"/>
                    <a:pt x="448785" y="1870"/>
                    <a:pt x="448785" y="0"/>
                  </a:cubicBezTo>
                </a:path>
              </a:pathLst>
            </a:cu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9" name="Volný tvar 8"/>
            <p:cNvSpPr/>
            <p:nvPr/>
          </p:nvSpPr>
          <p:spPr>
            <a:xfrm>
              <a:off x="1774113" y="4305165"/>
              <a:ext cx="233465" cy="386205"/>
            </a:xfrm>
            <a:custGeom>
              <a:avLst/>
              <a:gdLst>
                <a:gd name="connsiteX0" fmla="*/ 28049 w 302930"/>
                <a:gd name="connsiteY0" fmla="*/ 488054 h 488054"/>
                <a:gd name="connsiteX1" fmla="*/ 22439 w 302930"/>
                <a:gd name="connsiteY1" fmla="*/ 460005 h 488054"/>
                <a:gd name="connsiteX2" fmla="*/ 11219 w 302930"/>
                <a:gd name="connsiteY2" fmla="*/ 359029 h 488054"/>
                <a:gd name="connsiteX3" fmla="*/ 0 w 302930"/>
                <a:gd name="connsiteY3" fmla="*/ 342199 h 488054"/>
                <a:gd name="connsiteX4" fmla="*/ 5609 w 302930"/>
                <a:gd name="connsiteY4" fmla="*/ 314150 h 488054"/>
                <a:gd name="connsiteX5" fmla="*/ 22439 w 302930"/>
                <a:gd name="connsiteY5" fmla="*/ 297321 h 488054"/>
                <a:gd name="connsiteX6" fmla="*/ 117806 w 302930"/>
                <a:gd name="connsiteY6" fmla="*/ 269272 h 488054"/>
                <a:gd name="connsiteX7" fmla="*/ 151465 w 302930"/>
                <a:gd name="connsiteY7" fmla="*/ 246832 h 488054"/>
                <a:gd name="connsiteX8" fmla="*/ 196343 w 302930"/>
                <a:gd name="connsiteY8" fmla="*/ 235613 h 488054"/>
                <a:gd name="connsiteX9" fmla="*/ 213173 w 302930"/>
                <a:gd name="connsiteY9" fmla="*/ 201954 h 488054"/>
                <a:gd name="connsiteX10" fmla="*/ 235612 w 302930"/>
                <a:gd name="connsiteY10" fmla="*/ 61708 h 488054"/>
                <a:gd name="connsiteX11" fmla="*/ 258051 w 302930"/>
                <a:gd name="connsiteY11" fmla="*/ 56099 h 488054"/>
                <a:gd name="connsiteX12" fmla="*/ 286100 w 302930"/>
                <a:gd name="connsiteY12" fmla="*/ 28050 h 488054"/>
                <a:gd name="connsiteX13" fmla="*/ 302930 w 302930"/>
                <a:gd name="connsiteY13" fmla="*/ 0 h 488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2930" h="488054">
                  <a:moveTo>
                    <a:pt x="28049" y="488054"/>
                  </a:moveTo>
                  <a:cubicBezTo>
                    <a:pt x="26179" y="478704"/>
                    <a:pt x="23388" y="469493"/>
                    <a:pt x="22439" y="460005"/>
                  </a:cubicBezTo>
                  <a:cubicBezTo>
                    <a:pt x="21299" y="448601"/>
                    <a:pt x="24696" y="385984"/>
                    <a:pt x="11219" y="359029"/>
                  </a:cubicBezTo>
                  <a:cubicBezTo>
                    <a:pt x="8204" y="352999"/>
                    <a:pt x="3740" y="347809"/>
                    <a:pt x="0" y="342199"/>
                  </a:cubicBezTo>
                  <a:cubicBezTo>
                    <a:pt x="1870" y="332849"/>
                    <a:pt x="1345" y="322678"/>
                    <a:pt x="5609" y="314150"/>
                  </a:cubicBezTo>
                  <a:cubicBezTo>
                    <a:pt x="9157" y="307054"/>
                    <a:pt x="16177" y="302192"/>
                    <a:pt x="22439" y="297321"/>
                  </a:cubicBezTo>
                  <a:cubicBezTo>
                    <a:pt x="65060" y="264171"/>
                    <a:pt x="55264" y="274957"/>
                    <a:pt x="117806" y="269272"/>
                  </a:cubicBezTo>
                  <a:cubicBezTo>
                    <a:pt x="129026" y="261792"/>
                    <a:pt x="138242" y="249476"/>
                    <a:pt x="151465" y="246832"/>
                  </a:cubicBezTo>
                  <a:cubicBezTo>
                    <a:pt x="185312" y="240063"/>
                    <a:pt x="170469" y="244238"/>
                    <a:pt x="196343" y="235613"/>
                  </a:cubicBezTo>
                  <a:cubicBezTo>
                    <a:pt x="203219" y="225300"/>
                    <a:pt x="212117" y="215149"/>
                    <a:pt x="213173" y="201954"/>
                  </a:cubicBezTo>
                  <a:cubicBezTo>
                    <a:pt x="215328" y="175012"/>
                    <a:pt x="190397" y="87544"/>
                    <a:pt x="235612" y="61708"/>
                  </a:cubicBezTo>
                  <a:cubicBezTo>
                    <a:pt x="242306" y="57883"/>
                    <a:pt x="250571" y="57969"/>
                    <a:pt x="258051" y="56099"/>
                  </a:cubicBezTo>
                  <a:cubicBezTo>
                    <a:pt x="287972" y="11217"/>
                    <a:pt x="248701" y="65449"/>
                    <a:pt x="286100" y="28050"/>
                  </a:cubicBezTo>
                  <a:cubicBezTo>
                    <a:pt x="292870" y="21280"/>
                    <a:pt x="298503" y="8854"/>
                    <a:pt x="302930" y="0"/>
                  </a:cubicBezTo>
                </a:path>
              </a:pathLst>
            </a:custGeom>
            <a:noFill/>
            <a:ln w="508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0" name="Volný tvar 9"/>
            <p:cNvSpPr/>
            <p:nvPr/>
          </p:nvSpPr>
          <p:spPr>
            <a:xfrm>
              <a:off x="1566588" y="4247456"/>
              <a:ext cx="428045" cy="159809"/>
            </a:xfrm>
            <a:custGeom>
              <a:avLst/>
              <a:gdLst>
                <a:gd name="connsiteX0" fmla="*/ 0 w 555404"/>
                <a:gd name="connsiteY0" fmla="*/ 201953 h 201953"/>
                <a:gd name="connsiteX1" fmla="*/ 28050 w 555404"/>
                <a:gd name="connsiteY1" fmla="*/ 185124 h 201953"/>
                <a:gd name="connsiteX2" fmla="*/ 78538 w 555404"/>
                <a:gd name="connsiteY2" fmla="*/ 145855 h 201953"/>
                <a:gd name="connsiteX3" fmla="*/ 95367 w 555404"/>
                <a:gd name="connsiteY3" fmla="*/ 140245 h 201953"/>
                <a:gd name="connsiteX4" fmla="*/ 129026 w 555404"/>
                <a:gd name="connsiteY4" fmla="*/ 117806 h 201953"/>
                <a:gd name="connsiteX5" fmla="*/ 145856 w 555404"/>
                <a:gd name="connsiteY5" fmla="*/ 78537 h 201953"/>
                <a:gd name="connsiteX6" fmla="*/ 168295 w 555404"/>
                <a:gd name="connsiteY6" fmla="*/ 44878 h 201953"/>
                <a:gd name="connsiteX7" fmla="*/ 185124 w 555404"/>
                <a:gd name="connsiteY7" fmla="*/ 33659 h 201953"/>
                <a:gd name="connsiteX8" fmla="*/ 269272 w 555404"/>
                <a:gd name="connsiteY8" fmla="*/ 11219 h 201953"/>
                <a:gd name="connsiteX9" fmla="*/ 286101 w 555404"/>
                <a:gd name="connsiteY9" fmla="*/ 0 h 201953"/>
                <a:gd name="connsiteX10" fmla="*/ 336589 w 555404"/>
                <a:gd name="connsiteY10" fmla="*/ 5610 h 201953"/>
                <a:gd name="connsiteX11" fmla="*/ 353419 w 555404"/>
                <a:gd name="connsiteY11" fmla="*/ 11219 h 201953"/>
                <a:gd name="connsiteX12" fmla="*/ 364638 w 555404"/>
                <a:gd name="connsiteY12" fmla="*/ 28049 h 201953"/>
                <a:gd name="connsiteX13" fmla="*/ 398297 w 555404"/>
                <a:gd name="connsiteY13" fmla="*/ 50488 h 201953"/>
                <a:gd name="connsiteX14" fmla="*/ 431956 w 555404"/>
                <a:gd name="connsiteY14" fmla="*/ 61708 h 201953"/>
                <a:gd name="connsiteX15" fmla="*/ 538543 w 555404"/>
                <a:gd name="connsiteY15" fmla="*/ 56098 h 201953"/>
                <a:gd name="connsiteX16" fmla="*/ 555372 w 555404"/>
                <a:gd name="connsiteY16" fmla="*/ 72927 h 201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5404" h="201953">
                  <a:moveTo>
                    <a:pt x="0" y="201953"/>
                  </a:moveTo>
                  <a:cubicBezTo>
                    <a:pt x="9350" y="196343"/>
                    <a:pt x="19327" y="191666"/>
                    <a:pt x="28050" y="185124"/>
                  </a:cubicBezTo>
                  <a:cubicBezTo>
                    <a:pt x="51288" y="167696"/>
                    <a:pt x="43591" y="157505"/>
                    <a:pt x="78538" y="145855"/>
                  </a:cubicBezTo>
                  <a:cubicBezTo>
                    <a:pt x="84148" y="143985"/>
                    <a:pt x="90198" y="143117"/>
                    <a:pt x="95367" y="140245"/>
                  </a:cubicBezTo>
                  <a:cubicBezTo>
                    <a:pt x="107154" y="133696"/>
                    <a:pt x="129026" y="117806"/>
                    <a:pt x="129026" y="117806"/>
                  </a:cubicBezTo>
                  <a:cubicBezTo>
                    <a:pt x="134830" y="100396"/>
                    <a:pt x="135458" y="95867"/>
                    <a:pt x="145856" y="78537"/>
                  </a:cubicBezTo>
                  <a:cubicBezTo>
                    <a:pt x="152794" y="66974"/>
                    <a:pt x="157075" y="52358"/>
                    <a:pt x="168295" y="44878"/>
                  </a:cubicBezTo>
                  <a:lnTo>
                    <a:pt x="185124" y="33659"/>
                  </a:lnTo>
                  <a:cubicBezTo>
                    <a:pt x="199741" y="-10193"/>
                    <a:pt x="181695" y="26673"/>
                    <a:pt x="269272" y="11219"/>
                  </a:cubicBezTo>
                  <a:cubicBezTo>
                    <a:pt x="275911" y="10047"/>
                    <a:pt x="280491" y="3740"/>
                    <a:pt x="286101" y="0"/>
                  </a:cubicBezTo>
                  <a:cubicBezTo>
                    <a:pt x="302930" y="1870"/>
                    <a:pt x="319886" y="2826"/>
                    <a:pt x="336589" y="5610"/>
                  </a:cubicBezTo>
                  <a:cubicBezTo>
                    <a:pt x="342422" y="6582"/>
                    <a:pt x="348801" y="7525"/>
                    <a:pt x="353419" y="11219"/>
                  </a:cubicBezTo>
                  <a:cubicBezTo>
                    <a:pt x="358684" y="15431"/>
                    <a:pt x="359564" y="23609"/>
                    <a:pt x="364638" y="28049"/>
                  </a:cubicBezTo>
                  <a:cubicBezTo>
                    <a:pt x="374786" y="36929"/>
                    <a:pt x="385505" y="46224"/>
                    <a:pt x="398297" y="50488"/>
                  </a:cubicBezTo>
                  <a:lnTo>
                    <a:pt x="431956" y="61708"/>
                  </a:lnTo>
                  <a:cubicBezTo>
                    <a:pt x="488745" y="42778"/>
                    <a:pt x="453823" y="49581"/>
                    <a:pt x="538543" y="56098"/>
                  </a:cubicBezTo>
                  <a:cubicBezTo>
                    <a:pt x="556928" y="68355"/>
                    <a:pt x="555372" y="60576"/>
                    <a:pt x="555372" y="72927"/>
                  </a:cubicBezTo>
                </a:path>
              </a:pathLst>
            </a:custGeom>
            <a:noFill/>
            <a:ln w="508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1" name="Volný tvar 10"/>
            <p:cNvSpPr/>
            <p:nvPr/>
          </p:nvSpPr>
          <p:spPr>
            <a:xfrm>
              <a:off x="2007579" y="3692547"/>
              <a:ext cx="242112" cy="608179"/>
            </a:xfrm>
            <a:custGeom>
              <a:avLst/>
              <a:gdLst>
                <a:gd name="connsiteX0" fmla="*/ 0 w 314149"/>
                <a:gd name="connsiteY0" fmla="*/ 768566 h 768566"/>
                <a:gd name="connsiteX1" fmla="*/ 22439 w 314149"/>
                <a:gd name="connsiteY1" fmla="*/ 740517 h 768566"/>
                <a:gd name="connsiteX2" fmla="*/ 117806 w 314149"/>
                <a:gd name="connsiteY2" fmla="*/ 712467 h 768566"/>
                <a:gd name="connsiteX3" fmla="*/ 190733 w 314149"/>
                <a:gd name="connsiteY3" fmla="*/ 718077 h 768566"/>
                <a:gd name="connsiteX4" fmla="*/ 207563 w 314149"/>
                <a:gd name="connsiteY4" fmla="*/ 706858 h 768566"/>
                <a:gd name="connsiteX5" fmla="*/ 213173 w 314149"/>
                <a:gd name="connsiteY5" fmla="*/ 690028 h 768566"/>
                <a:gd name="connsiteX6" fmla="*/ 224392 w 314149"/>
                <a:gd name="connsiteY6" fmla="*/ 673199 h 768566"/>
                <a:gd name="connsiteX7" fmla="*/ 235612 w 314149"/>
                <a:gd name="connsiteY7" fmla="*/ 633930 h 768566"/>
                <a:gd name="connsiteX8" fmla="*/ 241222 w 314149"/>
                <a:gd name="connsiteY8" fmla="*/ 605881 h 768566"/>
                <a:gd name="connsiteX9" fmla="*/ 263661 w 314149"/>
                <a:gd name="connsiteY9" fmla="*/ 572222 h 768566"/>
                <a:gd name="connsiteX10" fmla="*/ 297320 w 314149"/>
                <a:gd name="connsiteY10" fmla="*/ 566612 h 768566"/>
                <a:gd name="connsiteX11" fmla="*/ 308540 w 314149"/>
                <a:gd name="connsiteY11" fmla="*/ 549783 h 768566"/>
                <a:gd name="connsiteX12" fmla="*/ 302930 w 314149"/>
                <a:gd name="connsiteY12" fmla="*/ 527344 h 768566"/>
                <a:gd name="connsiteX13" fmla="*/ 286100 w 314149"/>
                <a:gd name="connsiteY13" fmla="*/ 493685 h 768566"/>
                <a:gd name="connsiteX14" fmla="*/ 263661 w 314149"/>
                <a:gd name="connsiteY14" fmla="*/ 443196 h 768566"/>
                <a:gd name="connsiteX15" fmla="*/ 246832 w 314149"/>
                <a:gd name="connsiteY15" fmla="*/ 280512 h 768566"/>
                <a:gd name="connsiteX16" fmla="*/ 235612 w 314149"/>
                <a:gd name="connsiteY16" fmla="*/ 230023 h 768566"/>
                <a:gd name="connsiteX17" fmla="*/ 224392 w 314149"/>
                <a:gd name="connsiteY17" fmla="*/ 196364 h 768566"/>
                <a:gd name="connsiteX18" fmla="*/ 230002 w 314149"/>
                <a:gd name="connsiteY18" fmla="*/ 179535 h 768566"/>
                <a:gd name="connsiteX19" fmla="*/ 286100 w 314149"/>
                <a:gd name="connsiteY19" fmla="*/ 157096 h 768566"/>
                <a:gd name="connsiteX20" fmla="*/ 280490 w 314149"/>
                <a:gd name="connsiteY20" fmla="*/ 140266 h 768566"/>
                <a:gd name="connsiteX21" fmla="*/ 269271 w 314149"/>
                <a:gd name="connsiteY21" fmla="*/ 123437 h 768566"/>
                <a:gd name="connsiteX22" fmla="*/ 274881 w 314149"/>
                <a:gd name="connsiteY22" fmla="*/ 95388 h 768566"/>
                <a:gd name="connsiteX23" fmla="*/ 286100 w 314149"/>
                <a:gd name="connsiteY23" fmla="*/ 61729 h 768566"/>
                <a:gd name="connsiteX24" fmla="*/ 302930 w 314149"/>
                <a:gd name="connsiteY24" fmla="*/ 28070 h 768566"/>
                <a:gd name="connsiteX25" fmla="*/ 314149 w 314149"/>
                <a:gd name="connsiteY25" fmla="*/ 21 h 768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14149" h="768566">
                  <a:moveTo>
                    <a:pt x="0" y="768566"/>
                  </a:moveTo>
                  <a:cubicBezTo>
                    <a:pt x="7480" y="759216"/>
                    <a:pt x="17484" y="751417"/>
                    <a:pt x="22439" y="740517"/>
                  </a:cubicBezTo>
                  <a:cubicBezTo>
                    <a:pt x="50676" y="678395"/>
                    <a:pt x="-29949" y="703234"/>
                    <a:pt x="117806" y="712467"/>
                  </a:cubicBezTo>
                  <a:cubicBezTo>
                    <a:pt x="164009" y="727868"/>
                    <a:pt x="139757" y="725360"/>
                    <a:pt x="190733" y="718077"/>
                  </a:cubicBezTo>
                  <a:cubicBezTo>
                    <a:pt x="196343" y="714337"/>
                    <a:pt x="203351" y="712123"/>
                    <a:pt x="207563" y="706858"/>
                  </a:cubicBezTo>
                  <a:cubicBezTo>
                    <a:pt x="211257" y="702240"/>
                    <a:pt x="210528" y="695317"/>
                    <a:pt x="213173" y="690028"/>
                  </a:cubicBezTo>
                  <a:cubicBezTo>
                    <a:pt x="216188" y="683998"/>
                    <a:pt x="221377" y="679229"/>
                    <a:pt x="224392" y="673199"/>
                  </a:cubicBezTo>
                  <a:cubicBezTo>
                    <a:pt x="228140" y="665703"/>
                    <a:pt x="234174" y="640401"/>
                    <a:pt x="235612" y="633930"/>
                  </a:cubicBezTo>
                  <a:cubicBezTo>
                    <a:pt x="237680" y="624622"/>
                    <a:pt x="238909" y="615131"/>
                    <a:pt x="241222" y="605881"/>
                  </a:cubicBezTo>
                  <a:cubicBezTo>
                    <a:pt x="244610" y="592329"/>
                    <a:pt x="248998" y="578739"/>
                    <a:pt x="263661" y="572222"/>
                  </a:cubicBezTo>
                  <a:cubicBezTo>
                    <a:pt x="274055" y="567602"/>
                    <a:pt x="286100" y="568482"/>
                    <a:pt x="297320" y="566612"/>
                  </a:cubicBezTo>
                  <a:cubicBezTo>
                    <a:pt x="301060" y="561002"/>
                    <a:pt x="307586" y="556457"/>
                    <a:pt x="308540" y="549783"/>
                  </a:cubicBezTo>
                  <a:cubicBezTo>
                    <a:pt x="309630" y="542151"/>
                    <a:pt x="305048" y="534757"/>
                    <a:pt x="302930" y="527344"/>
                  </a:cubicBezTo>
                  <a:cubicBezTo>
                    <a:pt x="297123" y="507020"/>
                    <a:pt x="298394" y="512125"/>
                    <a:pt x="286100" y="493685"/>
                  </a:cubicBezTo>
                  <a:cubicBezTo>
                    <a:pt x="272749" y="453630"/>
                    <a:pt x="281441" y="469866"/>
                    <a:pt x="263661" y="443196"/>
                  </a:cubicBezTo>
                  <a:cubicBezTo>
                    <a:pt x="257538" y="302362"/>
                    <a:pt x="271663" y="355009"/>
                    <a:pt x="246832" y="280512"/>
                  </a:cubicBezTo>
                  <a:cubicBezTo>
                    <a:pt x="230779" y="232350"/>
                    <a:pt x="255363" y="309026"/>
                    <a:pt x="235612" y="230023"/>
                  </a:cubicBezTo>
                  <a:cubicBezTo>
                    <a:pt x="232744" y="218550"/>
                    <a:pt x="224392" y="196364"/>
                    <a:pt x="224392" y="196364"/>
                  </a:cubicBezTo>
                  <a:cubicBezTo>
                    <a:pt x="226262" y="190754"/>
                    <a:pt x="227357" y="184824"/>
                    <a:pt x="230002" y="179535"/>
                  </a:cubicBezTo>
                  <a:cubicBezTo>
                    <a:pt x="244363" y="150815"/>
                    <a:pt x="246209" y="162083"/>
                    <a:pt x="286100" y="157096"/>
                  </a:cubicBezTo>
                  <a:cubicBezTo>
                    <a:pt x="284230" y="151486"/>
                    <a:pt x="283135" y="145555"/>
                    <a:pt x="280490" y="140266"/>
                  </a:cubicBezTo>
                  <a:cubicBezTo>
                    <a:pt x="277475" y="134236"/>
                    <a:pt x="270107" y="130127"/>
                    <a:pt x="269271" y="123437"/>
                  </a:cubicBezTo>
                  <a:cubicBezTo>
                    <a:pt x="268089" y="113976"/>
                    <a:pt x="272372" y="104587"/>
                    <a:pt x="274881" y="95388"/>
                  </a:cubicBezTo>
                  <a:cubicBezTo>
                    <a:pt x="277993" y="83978"/>
                    <a:pt x="279540" y="71569"/>
                    <a:pt x="286100" y="61729"/>
                  </a:cubicBezTo>
                  <a:cubicBezTo>
                    <a:pt x="297069" y="45276"/>
                    <a:pt x="298285" y="46650"/>
                    <a:pt x="302930" y="28070"/>
                  </a:cubicBezTo>
                  <a:cubicBezTo>
                    <a:pt x="310401" y="-1812"/>
                    <a:pt x="298712" y="21"/>
                    <a:pt x="314149" y="21"/>
                  </a:cubicBezTo>
                </a:path>
              </a:pathLst>
            </a:cu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2" name="Volný tvar 11"/>
            <p:cNvSpPr/>
            <p:nvPr/>
          </p:nvSpPr>
          <p:spPr>
            <a:xfrm>
              <a:off x="3062496" y="4815666"/>
              <a:ext cx="592411" cy="1380573"/>
            </a:xfrm>
            <a:custGeom>
              <a:avLst/>
              <a:gdLst>
                <a:gd name="connsiteX0" fmla="*/ 5610 w 768675"/>
                <a:gd name="connsiteY0" fmla="*/ 1682945 h 1744653"/>
                <a:gd name="connsiteX1" fmla="*/ 0 w 768675"/>
                <a:gd name="connsiteY1" fmla="*/ 1710994 h 1744653"/>
                <a:gd name="connsiteX2" fmla="*/ 16829 w 768675"/>
                <a:gd name="connsiteY2" fmla="*/ 1744653 h 1744653"/>
                <a:gd name="connsiteX3" fmla="*/ 84147 w 768675"/>
                <a:gd name="connsiteY3" fmla="*/ 1722214 h 1744653"/>
                <a:gd name="connsiteX4" fmla="*/ 89757 w 768675"/>
                <a:gd name="connsiteY4" fmla="*/ 1699775 h 1744653"/>
                <a:gd name="connsiteX5" fmla="*/ 95367 w 768675"/>
                <a:gd name="connsiteY5" fmla="*/ 1654896 h 1744653"/>
                <a:gd name="connsiteX6" fmla="*/ 106586 w 768675"/>
                <a:gd name="connsiteY6" fmla="*/ 1638067 h 1744653"/>
                <a:gd name="connsiteX7" fmla="*/ 162684 w 768675"/>
                <a:gd name="connsiteY7" fmla="*/ 1643676 h 1744653"/>
                <a:gd name="connsiteX8" fmla="*/ 179514 w 768675"/>
                <a:gd name="connsiteY8" fmla="*/ 1677335 h 1744653"/>
                <a:gd name="connsiteX9" fmla="*/ 207563 w 768675"/>
                <a:gd name="connsiteY9" fmla="*/ 1710994 h 1744653"/>
                <a:gd name="connsiteX10" fmla="*/ 213173 w 768675"/>
                <a:gd name="connsiteY10" fmla="*/ 1727824 h 1744653"/>
                <a:gd name="connsiteX11" fmla="*/ 246832 w 768675"/>
                <a:gd name="connsiteY11" fmla="*/ 1744653 h 1744653"/>
                <a:gd name="connsiteX12" fmla="*/ 291710 w 768675"/>
                <a:gd name="connsiteY12" fmla="*/ 1739043 h 1744653"/>
                <a:gd name="connsiteX13" fmla="*/ 330979 w 768675"/>
                <a:gd name="connsiteY13" fmla="*/ 1733433 h 1744653"/>
                <a:gd name="connsiteX14" fmla="*/ 342199 w 768675"/>
                <a:gd name="connsiteY14" fmla="*/ 1716604 h 1744653"/>
                <a:gd name="connsiteX15" fmla="*/ 347808 w 768675"/>
                <a:gd name="connsiteY15" fmla="*/ 1699775 h 1744653"/>
                <a:gd name="connsiteX16" fmla="*/ 364638 w 768675"/>
                <a:gd name="connsiteY16" fmla="*/ 1694165 h 1744653"/>
                <a:gd name="connsiteX17" fmla="*/ 403907 w 768675"/>
                <a:gd name="connsiteY17" fmla="*/ 1688555 h 1744653"/>
                <a:gd name="connsiteX18" fmla="*/ 409516 w 768675"/>
                <a:gd name="connsiteY18" fmla="*/ 1632457 h 1744653"/>
                <a:gd name="connsiteX19" fmla="*/ 398297 w 768675"/>
                <a:gd name="connsiteY19" fmla="*/ 1598798 h 1744653"/>
                <a:gd name="connsiteX20" fmla="*/ 403907 w 768675"/>
                <a:gd name="connsiteY20" fmla="*/ 1559529 h 1744653"/>
                <a:gd name="connsiteX21" fmla="*/ 387077 w 768675"/>
                <a:gd name="connsiteY21" fmla="*/ 1548310 h 1744653"/>
                <a:gd name="connsiteX22" fmla="*/ 370248 w 768675"/>
                <a:gd name="connsiteY22" fmla="*/ 1531480 h 1744653"/>
                <a:gd name="connsiteX23" fmla="*/ 381467 w 768675"/>
                <a:gd name="connsiteY23" fmla="*/ 1469772 h 1744653"/>
                <a:gd name="connsiteX24" fmla="*/ 387077 w 768675"/>
                <a:gd name="connsiteY24" fmla="*/ 1452943 h 1744653"/>
                <a:gd name="connsiteX25" fmla="*/ 381467 w 768675"/>
                <a:gd name="connsiteY25" fmla="*/ 1368795 h 1744653"/>
                <a:gd name="connsiteX26" fmla="*/ 370248 w 768675"/>
                <a:gd name="connsiteY26" fmla="*/ 1335137 h 1744653"/>
                <a:gd name="connsiteX27" fmla="*/ 336589 w 768675"/>
                <a:gd name="connsiteY27" fmla="*/ 1323917 h 1744653"/>
                <a:gd name="connsiteX28" fmla="*/ 325369 w 768675"/>
                <a:gd name="connsiteY28" fmla="*/ 1256599 h 1744653"/>
                <a:gd name="connsiteX29" fmla="*/ 314149 w 768675"/>
                <a:gd name="connsiteY29" fmla="*/ 1222940 h 1744653"/>
                <a:gd name="connsiteX30" fmla="*/ 308540 w 768675"/>
                <a:gd name="connsiteY30" fmla="*/ 1206111 h 1744653"/>
                <a:gd name="connsiteX31" fmla="*/ 297320 w 768675"/>
                <a:gd name="connsiteY31" fmla="*/ 1172452 h 1744653"/>
                <a:gd name="connsiteX32" fmla="*/ 291710 w 768675"/>
                <a:gd name="connsiteY32" fmla="*/ 1155622 h 1744653"/>
                <a:gd name="connsiteX33" fmla="*/ 263661 w 768675"/>
                <a:gd name="connsiteY33" fmla="*/ 1116354 h 1744653"/>
                <a:gd name="connsiteX34" fmla="*/ 258051 w 768675"/>
                <a:gd name="connsiteY34" fmla="*/ 1093914 h 1744653"/>
                <a:gd name="connsiteX35" fmla="*/ 235612 w 768675"/>
                <a:gd name="connsiteY35" fmla="*/ 1060256 h 1744653"/>
                <a:gd name="connsiteX36" fmla="*/ 230002 w 768675"/>
                <a:gd name="connsiteY36" fmla="*/ 1004157 h 1744653"/>
                <a:gd name="connsiteX37" fmla="*/ 213173 w 768675"/>
                <a:gd name="connsiteY37" fmla="*/ 953669 h 1744653"/>
                <a:gd name="connsiteX38" fmla="*/ 207563 w 768675"/>
                <a:gd name="connsiteY38" fmla="*/ 936840 h 1744653"/>
                <a:gd name="connsiteX39" fmla="*/ 185124 w 768675"/>
                <a:gd name="connsiteY39" fmla="*/ 903181 h 1744653"/>
                <a:gd name="connsiteX40" fmla="*/ 190734 w 768675"/>
                <a:gd name="connsiteY40" fmla="*/ 875132 h 1744653"/>
                <a:gd name="connsiteX41" fmla="*/ 207563 w 768675"/>
                <a:gd name="connsiteY41" fmla="*/ 869522 h 1744653"/>
                <a:gd name="connsiteX42" fmla="*/ 235612 w 768675"/>
                <a:gd name="connsiteY42" fmla="*/ 863912 h 1744653"/>
                <a:gd name="connsiteX43" fmla="*/ 246832 w 768675"/>
                <a:gd name="connsiteY43" fmla="*/ 847083 h 1744653"/>
                <a:gd name="connsiteX44" fmla="*/ 269271 w 768675"/>
                <a:gd name="connsiteY44" fmla="*/ 785375 h 1744653"/>
                <a:gd name="connsiteX45" fmla="*/ 286100 w 768675"/>
                <a:gd name="connsiteY45" fmla="*/ 774155 h 1744653"/>
                <a:gd name="connsiteX46" fmla="*/ 319759 w 768675"/>
                <a:gd name="connsiteY46" fmla="*/ 785375 h 1744653"/>
                <a:gd name="connsiteX47" fmla="*/ 336589 w 768675"/>
                <a:gd name="connsiteY47" fmla="*/ 774155 h 1744653"/>
                <a:gd name="connsiteX48" fmla="*/ 347808 w 768675"/>
                <a:gd name="connsiteY48" fmla="*/ 757325 h 1744653"/>
                <a:gd name="connsiteX49" fmla="*/ 364638 w 768675"/>
                <a:gd name="connsiteY49" fmla="*/ 762935 h 1744653"/>
                <a:gd name="connsiteX50" fmla="*/ 381467 w 768675"/>
                <a:gd name="connsiteY50" fmla="*/ 746106 h 1744653"/>
                <a:gd name="connsiteX51" fmla="*/ 398297 w 768675"/>
                <a:gd name="connsiteY51" fmla="*/ 712447 h 1744653"/>
                <a:gd name="connsiteX52" fmla="*/ 415126 w 768675"/>
                <a:gd name="connsiteY52" fmla="*/ 706837 h 1744653"/>
                <a:gd name="connsiteX53" fmla="*/ 431956 w 768675"/>
                <a:gd name="connsiteY53" fmla="*/ 695617 h 1744653"/>
                <a:gd name="connsiteX54" fmla="*/ 426346 w 768675"/>
                <a:gd name="connsiteY54" fmla="*/ 645129 h 1744653"/>
                <a:gd name="connsiteX55" fmla="*/ 392687 w 768675"/>
                <a:gd name="connsiteY55" fmla="*/ 633910 h 1744653"/>
                <a:gd name="connsiteX56" fmla="*/ 375857 w 768675"/>
                <a:gd name="connsiteY56" fmla="*/ 622690 h 1744653"/>
                <a:gd name="connsiteX57" fmla="*/ 381467 w 768675"/>
                <a:gd name="connsiteY57" fmla="*/ 605860 h 1744653"/>
                <a:gd name="connsiteX58" fmla="*/ 437565 w 768675"/>
                <a:gd name="connsiteY58" fmla="*/ 600251 h 1744653"/>
                <a:gd name="connsiteX59" fmla="*/ 398297 w 768675"/>
                <a:gd name="connsiteY59" fmla="*/ 577811 h 1744653"/>
                <a:gd name="connsiteX60" fmla="*/ 381467 w 768675"/>
                <a:gd name="connsiteY60" fmla="*/ 560982 h 1744653"/>
                <a:gd name="connsiteX61" fmla="*/ 387077 w 768675"/>
                <a:gd name="connsiteY61" fmla="*/ 532933 h 1744653"/>
                <a:gd name="connsiteX62" fmla="*/ 398297 w 768675"/>
                <a:gd name="connsiteY62" fmla="*/ 443176 h 1744653"/>
                <a:gd name="connsiteX63" fmla="*/ 426346 w 768675"/>
                <a:gd name="connsiteY63" fmla="*/ 448786 h 1744653"/>
                <a:gd name="connsiteX64" fmla="*/ 420736 w 768675"/>
                <a:gd name="connsiteY64" fmla="*/ 431956 h 1744653"/>
                <a:gd name="connsiteX65" fmla="*/ 381467 w 768675"/>
                <a:gd name="connsiteY65" fmla="*/ 415127 h 1744653"/>
                <a:gd name="connsiteX66" fmla="*/ 375857 w 768675"/>
                <a:gd name="connsiteY66" fmla="*/ 398297 h 1744653"/>
                <a:gd name="connsiteX67" fmla="*/ 409516 w 768675"/>
                <a:gd name="connsiteY67" fmla="*/ 381468 h 1744653"/>
                <a:gd name="connsiteX68" fmla="*/ 572201 w 768675"/>
                <a:gd name="connsiteY68" fmla="*/ 375858 h 1744653"/>
                <a:gd name="connsiteX69" fmla="*/ 589030 w 768675"/>
                <a:gd name="connsiteY69" fmla="*/ 359029 h 1744653"/>
                <a:gd name="connsiteX70" fmla="*/ 589030 w 768675"/>
                <a:gd name="connsiteY70" fmla="*/ 319760 h 1744653"/>
                <a:gd name="connsiteX71" fmla="*/ 583421 w 768675"/>
                <a:gd name="connsiteY71" fmla="*/ 302930 h 1744653"/>
                <a:gd name="connsiteX72" fmla="*/ 617080 w 768675"/>
                <a:gd name="connsiteY72" fmla="*/ 280491 h 1744653"/>
                <a:gd name="connsiteX73" fmla="*/ 645129 w 768675"/>
                <a:gd name="connsiteY73" fmla="*/ 258052 h 1744653"/>
                <a:gd name="connsiteX74" fmla="*/ 667568 w 768675"/>
                <a:gd name="connsiteY74" fmla="*/ 207563 h 1744653"/>
                <a:gd name="connsiteX75" fmla="*/ 673178 w 768675"/>
                <a:gd name="connsiteY75" fmla="*/ 185124 h 1744653"/>
                <a:gd name="connsiteX76" fmla="*/ 690007 w 768675"/>
                <a:gd name="connsiteY76" fmla="*/ 173905 h 1744653"/>
                <a:gd name="connsiteX77" fmla="*/ 723666 w 768675"/>
                <a:gd name="connsiteY77" fmla="*/ 162685 h 1744653"/>
                <a:gd name="connsiteX78" fmla="*/ 746105 w 768675"/>
                <a:gd name="connsiteY78" fmla="*/ 123416 h 1744653"/>
                <a:gd name="connsiteX79" fmla="*/ 762935 w 768675"/>
                <a:gd name="connsiteY79" fmla="*/ 106587 h 1744653"/>
                <a:gd name="connsiteX80" fmla="*/ 768545 w 768675"/>
                <a:gd name="connsiteY80" fmla="*/ 89757 h 1744653"/>
                <a:gd name="connsiteX81" fmla="*/ 740495 w 768675"/>
                <a:gd name="connsiteY81" fmla="*/ 61708 h 1744653"/>
                <a:gd name="connsiteX82" fmla="*/ 734886 w 768675"/>
                <a:gd name="connsiteY82" fmla="*/ 44879 h 1744653"/>
                <a:gd name="connsiteX83" fmla="*/ 751715 w 768675"/>
                <a:gd name="connsiteY83" fmla="*/ 11220 h 1744653"/>
                <a:gd name="connsiteX84" fmla="*/ 751715 w 768675"/>
                <a:gd name="connsiteY84" fmla="*/ 0 h 1744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768675" h="1744653">
                  <a:moveTo>
                    <a:pt x="5610" y="1682945"/>
                  </a:moveTo>
                  <a:cubicBezTo>
                    <a:pt x="3740" y="1692295"/>
                    <a:pt x="0" y="1701459"/>
                    <a:pt x="0" y="1710994"/>
                  </a:cubicBezTo>
                  <a:cubicBezTo>
                    <a:pt x="0" y="1722607"/>
                    <a:pt x="11156" y="1736144"/>
                    <a:pt x="16829" y="1744653"/>
                  </a:cubicBezTo>
                  <a:cubicBezTo>
                    <a:pt x="57124" y="1740623"/>
                    <a:pt x="70579" y="1753871"/>
                    <a:pt x="84147" y="1722214"/>
                  </a:cubicBezTo>
                  <a:cubicBezTo>
                    <a:pt x="87184" y="1715128"/>
                    <a:pt x="87887" y="1707255"/>
                    <a:pt x="89757" y="1699775"/>
                  </a:cubicBezTo>
                  <a:cubicBezTo>
                    <a:pt x="91627" y="1684815"/>
                    <a:pt x="91400" y="1669441"/>
                    <a:pt x="95367" y="1654896"/>
                  </a:cubicBezTo>
                  <a:cubicBezTo>
                    <a:pt x="97141" y="1648392"/>
                    <a:pt x="99936" y="1639175"/>
                    <a:pt x="106586" y="1638067"/>
                  </a:cubicBezTo>
                  <a:cubicBezTo>
                    <a:pt x="125123" y="1634977"/>
                    <a:pt x="143985" y="1641806"/>
                    <a:pt x="162684" y="1643676"/>
                  </a:cubicBezTo>
                  <a:cubicBezTo>
                    <a:pt x="194840" y="1691910"/>
                    <a:pt x="156287" y="1630883"/>
                    <a:pt x="179514" y="1677335"/>
                  </a:cubicBezTo>
                  <a:cubicBezTo>
                    <a:pt x="187325" y="1692956"/>
                    <a:pt x="195156" y="1698587"/>
                    <a:pt x="207563" y="1710994"/>
                  </a:cubicBezTo>
                  <a:cubicBezTo>
                    <a:pt x="209433" y="1716604"/>
                    <a:pt x="209479" y="1723206"/>
                    <a:pt x="213173" y="1727824"/>
                  </a:cubicBezTo>
                  <a:cubicBezTo>
                    <a:pt x="221081" y="1737709"/>
                    <a:pt x="235746" y="1740958"/>
                    <a:pt x="246832" y="1744653"/>
                  </a:cubicBezTo>
                  <a:lnTo>
                    <a:pt x="291710" y="1739043"/>
                  </a:lnTo>
                  <a:cubicBezTo>
                    <a:pt x="304817" y="1737295"/>
                    <a:pt x="318896" y="1738803"/>
                    <a:pt x="330979" y="1733433"/>
                  </a:cubicBezTo>
                  <a:cubicBezTo>
                    <a:pt x="337140" y="1730695"/>
                    <a:pt x="338459" y="1722214"/>
                    <a:pt x="342199" y="1716604"/>
                  </a:cubicBezTo>
                  <a:cubicBezTo>
                    <a:pt x="344069" y="1710994"/>
                    <a:pt x="343627" y="1703956"/>
                    <a:pt x="347808" y="1699775"/>
                  </a:cubicBezTo>
                  <a:cubicBezTo>
                    <a:pt x="351989" y="1695594"/>
                    <a:pt x="358839" y="1695325"/>
                    <a:pt x="364638" y="1694165"/>
                  </a:cubicBezTo>
                  <a:cubicBezTo>
                    <a:pt x="377604" y="1691572"/>
                    <a:pt x="390817" y="1690425"/>
                    <a:pt x="403907" y="1688555"/>
                  </a:cubicBezTo>
                  <a:cubicBezTo>
                    <a:pt x="420930" y="1663018"/>
                    <a:pt x="419079" y="1673899"/>
                    <a:pt x="409516" y="1632457"/>
                  </a:cubicBezTo>
                  <a:cubicBezTo>
                    <a:pt x="406857" y="1620933"/>
                    <a:pt x="398297" y="1598798"/>
                    <a:pt x="398297" y="1598798"/>
                  </a:cubicBezTo>
                  <a:cubicBezTo>
                    <a:pt x="400167" y="1585708"/>
                    <a:pt x="406775" y="1572437"/>
                    <a:pt x="403907" y="1559529"/>
                  </a:cubicBezTo>
                  <a:cubicBezTo>
                    <a:pt x="402444" y="1552947"/>
                    <a:pt x="392257" y="1552626"/>
                    <a:pt x="387077" y="1548310"/>
                  </a:cubicBezTo>
                  <a:cubicBezTo>
                    <a:pt x="380982" y="1543231"/>
                    <a:pt x="375858" y="1537090"/>
                    <a:pt x="370248" y="1531480"/>
                  </a:cubicBezTo>
                  <a:cubicBezTo>
                    <a:pt x="372750" y="1516465"/>
                    <a:pt x="377545" y="1485461"/>
                    <a:pt x="381467" y="1469772"/>
                  </a:cubicBezTo>
                  <a:cubicBezTo>
                    <a:pt x="382901" y="1464035"/>
                    <a:pt x="385207" y="1458553"/>
                    <a:pt x="387077" y="1452943"/>
                  </a:cubicBezTo>
                  <a:cubicBezTo>
                    <a:pt x="385207" y="1424894"/>
                    <a:pt x="385442" y="1396624"/>
                    <a:pt x="381467" y="1368795"/>
                  </a:cubicBezTo>
                  <a:cubicBezTo>
                    <a:pt x="379795" y="1357088"/>
                    <a:pt x="381467" y="1338877"/>
                    <a:pt x="370248" y="1335137"/>
                  </a:cubicBezTo>
                  <a:lnTo>
                    <a:pt x="336589" y="1323917"/>
                  </a:lnTo>
                  <a:cubicBezTo>
                    <a:pt x="321250" y="1277899"/>
                    <a:pt x="344159" y="1350544"/>
                    <a:pt x="325369" y="1256599"/>
                  </a:cubicBezTo>
                  <a:cubicBezTo>
                    <a:pt x="323050" y="1245002"/>
                    <a:pt x="317889" y="1234160"/>
                    <a:pt x="314149" y="1222940"/>
                  </a:cubicBezTo>
                  <a:lnTo>
                    <a:pt x="308540" y="1206111"/>
                  </a:lnTo>
                  <a:lnTo>
                    <a:pt x="297320" y="1172452"/>
                  </a:lnTo>
                  <a:cubicBezTo>
                    <a:pt x="295450" y="1166842"/>
                    <a:pt x="294990" y="1160542"/>
                    <a:pt x="291710" y="1155622"/>
                  </a:cubicBezTo>
                  <a:cubicBezTo>
                    <a:pt x="275305" y="1131013"/>
                    <a:pt x="284536" y="1144186"/>
                    <a:pt x="263661" y="1116354"/>
                  </a:cubicBezTo>
                  <a:cubicBezTo>
                    <a:pt x="261791" y="1108874"/>
                    <a:pt x="261499" y="1100810"/>
                    <a:pt x="258051" y="1093914"/>
                  </a:cubicBezTo>
                  <a:cubicBezTo>
                    <a:pt x="252021" y="1081854"/>
                    <a:pt x="235612" y="1060256"/>
                    <a:pt x="235612" y="1060256"/>
                  </a:cubicBezTo>
                  <a:cubicBezTo>
                    <a:pt x="233742" y="1041556"/>
                    <a:pt x="233465" y="1022628"/>
                    <a:pt x="230002" y="1004157"/>
                  </a:cubicBezTo>
                  <a:cubicBezTo>
                    <a:pt x="230000" y="1004146"/>
                    <a:pt x="215980" y="962089"/>
                    <a:pt x="213173" y="953669"/>
                  </a:cubicBezTo>
                  <a:cubicBezTo>
                    <a:pt x="211303" y="948059"/>
                    <a:pt x="210843" y="941760"/>
                    <a:pt x="207563" y="936840"/>
                  </a:cubicBezTo>
                  <a:lnTo>
                    <a:pt x="185124" y="903181"/>
                  </a:lnTo>
                  <a:cubicBezTo>
                    <a:pt x="186994" y="893831"/>
                    <a:pt x="185445" y="883066"/>
                    <a:pt x="190734" y="875132"/>
                  </a:cubicBezTo>
                  <a:cubicBezTo>
                    <a:pt x="194014" y="870212"/>
                    <a:pt x="201826" y="870956"/>
                    <a:pt x="207563" y="869522"/>
                  </a:cubicBezTo>
                  <a:cubicBezTo>
                    <a:pt x="216813" y="867209"/>
                    <a:pt x="226262" y="865782"/>
                    <a:pt x="235612" y="863912"/>
                  </a:cubicBezTo>
                  <a:cubicBezTo>
                    <a:pt x="239352" y="858302"/>
                    <a:pt x="245316" y="853652"/>
                    <a:pt x="246832" y="847083"/>
                  </a:cubicBezTo>
                  <a:cubicBezTo>
                    <a:pt x="261811" y="782173"/>
                    <a:pt x="231849" y="797847"/>
                    <a:pt x="269271" y="785375"/>
                  </a:cubicBezTo>
                  <a:cubicBezTo>
                    <a:pt x="274881" y="781635"/>
                    <a:pt x="279358" y="774155"/>
                    <a:pt x="286100" y="774155"/>
                  </a:cubicBezTo>
                  <a:cubicBezTo>
                    <a:pt x="297927" y="774155"/>
                    <a:pt x="319759" y="785375"/>
                    <a:pt x="319759" y="785375"/>
                  </a:cubicBezTo>
                  <a:cubicBezTo>
                    <a:pt x="325369" y="781635"/>
                    <a:pt x="331822" y="778923"/>
                    <a:pt x="336589" y="774155"/>
                  </a:cubicBezTo>
                  <a:cubicBezTo>
                    <a:pt x="341356" y="769387"/>
                    <a:pt x="341548" y="759829"/>
                    <a:pt x="347808" y="757325"/>
                  </a:cubicBezTo>
                  <a:cubicBezTo>
                    <a:pt x="353298" y="755129"/>
                    <a:pt x="359028" y="761065"/>
                    <a:pt x="364638" y="762935"/>
                  </a:cubicBezTo>
                  <a:cubicBezTo>
                    <a:pt x="370248" y="757325"/>
                    <a:pt x="377066" y="752707"/>
                    <a:pt x="381467" y="746106"/>
                  </a:cubicBezTo>
                  <a:cubicBezTo>
                    <a:pt x="393082" y="728683"/>
                    <a:pt x="379381" y="727580"/>
                    <a:pt x="398297" y="712447"/>
                  </a:cubicBezTo>
                  <a:cubicBezTo>
                    <a:pt x="402914" y="708753"/>
                    <a:pt x="409837" y="709482"/>
                    <a:pt x="415126" y="706837"/>
                  </a:cubicBezTo>
                  <a:cubicBezTo>
                    <a:pt x="421157" y="703822"/>
                    <a:pt x="426346" y="699357"/>
                    <a:pt x="431956" y="695617"/>
                  </a:cubicBezTo>
                  <a:cubicBezTo>
                    <a:pt x="436069" y="683276"/>
                    <a:pt x="449905" y="652982"/>
                    <a:pt x="426346" y="645129"/>
                  </a:cubicBezTo>
                  <a:lnTo>
                    <a:pt x="392687" y="633910"/>
                  </a:lnTo>
                  <a:cubicBezTo>
                    <a:pt x="387077" y="630170"/>
                    <a:pt x="378361" y="628950"/>
                    <a:pt x="375857" y="622690"/>
                  </a:cubicBezTo>
                  <a:cubicBezTo>
                    <a:pt x="373661" y="617199"/>
                    <a:pt x="375910" y="607881"/>
                    <a:pt x="381467" y="605860"/>
                  </a:cubicBezTo>
                  <a:cubicBezTo>
                    <a:pt x="399128" y="599438"/>
                    <a:pt x="418866" y="602121"/>
                    <a:pt x="437565" y="600251"/>
                  </a:cubicBezTo>
                  <a:cubicBezTo>
                    <a:pt x="426129" y="565936"/>
                    <a:pt x="442080" y="597270"/>
                    <a:pt x="398297" y="577811"/>
                  </a:cubicBezTo>
                  <a:cubicBezTo>
                    <a:pt x="391047" y="574589"/>
                    <a:pt x="387077" y="566592"/>
                    <a:pt x="381467" y="560982"/>
                  </a:cubicBezTo>
                  <a:cubicBezTo>
                    <a:pt x="383337" y="551632"/>
                    <a:pt x="385963" y="542403"/>
                    <a:pt x="387077" y="532933"/>
                  </a:cubicBezTo>
                  <a:cubicBezTo>
                    <a:pt x="398189" y="438487"/>
                    <a:pt x="385561" y="494118"/>
                    <a:pt x="398297" y="443176"/>
                  </a:cubicBezTo>
                  <a:cubicBezTo>
                    <a:pt x="407647" y="445046"/>
                    <a:pt x="417818" y="453050"/>
                    <a:pt x="426346" y="448786"/>
                  </a:cubicBezTo>
                  <a:cubicBezTo>
                    <a:pt x="431635" y="446141"/>
                    <a:pt x="424430" y="436574"/>
                    <a:pt x="420736" y="431956"/>
                  </a:cubicBezTo>
                  <a:cubicBezTo>
                    <a:pt x="411051" y="419850"/>
                    <a:pt x="394940" y="418495"/>
                    <a:pt x="381467" y="415127"/>
                  </a:cubicBezTo>
                  <a:cubicBezTo>
                    <a:pt x="379597" y="409517"/>
                    <a:pt x="373661" y="403787"/>
                    <a:pt x="375857" y="398297"/>
                  </a:cubicBezTo>
                  <a:cubicBezTo>
                    <a:pt x="378305" y="392177"/>
                    <a:pt x="403219" y="381862"/>
                    <a:pt x="409516" y="381468"/>
                  </a:cubicBezTo>
                  <a:cubicBezTo>
                    <a:pt x="463671" y="378083"/>
                    <a:pt x="517973" y="377728"/>
                    <a:pt x="572201" y="375858"/>
                  </a:cubicBezTo>
                  <a:cubicBezTo>
                    <a:pt x="577811" y="370248"/>
                    <a:pt x="584629" y="365630"/>
                    <a:pt x="589030" y="359029"/>
                  </a:cubicBezTo>
                  <a:cubicBezTo>
                    <a:pt x="598953" y="344145"/>
                    <a:pt x="593630" y="335863"/>
                    <a:pt x="589030" y="319760"/>
                  </a:cubicBezTo>
                  <a:cubicBezTo>
                    <a:pt x="587406" y="314074"/>
                    <a:pt x="585291" y="308540"/>
                    <a:pt x="583421" y="302930"/>
                  </a:cubicBezTo>
                  <a:cubicBezTo>
                    <a:pt x="594641" y="295450"/>
                    <a:pt x="609600" y="291711"/>
                    <a:pt x="617080" y="280491"/>
                  </a:cubicBezTo>
                  <a:cubicBezTo>
                    <a:pt x="631579" y="258742"/>
                    <a:pt x="621903" y="265794"/>
                    <a:pt x="645129" y="258052"/>
                  </a:cubicBezTo>
                  <a:cubicBezTo>
                    <a:pt x="659863" y="235949"/>
                    <a:pt x="659557" y="239606"/>
                    <a:pt x="667568" y="207563"/>
                  </a:cubicBezTo>
                  <a:cubicBezTo>
                    <a:pt x="669438" y="200083"/>
                    <a:pt x="668901" y="191539"/>
                    <a:pt x="673178" y="185124"/>
                  </a:cubicBezTo>
                  <a:cubicBezTo>
                    <a:pt x="676918" y="179514"/>
                    <a:pt x="683846" y="176643"/>
                    <a:pt x="690007" y="173905"/>
                  </a:cubicBezTo>
                  <a:cubicBezTo>
                    <a:pt x="700814" y="169102"/>
                    <a:pt x="723666" y="162685"/>
                    <a:pt x="723666" y="162685"/>
                  </a:cubicBezTo>
                  <a:cubicBezTo>
                    <a:pt x="730522" y="148974"/>
                    <a:pt x="736197" y="135305"/>
                    <a:pt x="746105" y="123416"/>
                  </a:cubicBezTo>
                  <a:cubicBezTo>
                    <a:pt x="751184" y="117321"/>
                    <a:pt x="757325" y="112197"/>
                    <a:pt x="762935" y="106587"/>
                  </a:cubicBezTo>
                  <a:cubicBezTo>
                    <a:pt x="764805" y="100977"/>
                    <a:pt x="769517" y="95590"/>
                    <a:pt x="768545" y="89757"/>
                  </a:cubicBezTo>
                  <a:cubicBezTo>
                    <a:pt x="766208" y="75733"/>
                    <a:pt x="750311" y="68252"/>
                    <a:pt x="740495" y="61708"/>
                  </a:cubicBezTo>
                  <a:cubicBezTo>
                    <a:pt x="738625" y="56098"/>
                    <a:pt x="734886" y="50792"/>
                    <a:pt x="734886" y="44879"/>
                  </a:cubicBezTo>
                  <a:cubicBezTo>
                    <a:pt x="734886" y="28286"/>
                    <a:pt x="746040" y="25406"/>
                    <a:pt x="751715" y="11220"/>
                  </a:cubicBezTo>
                  <a:cubicBezTo>
                    <a:pt x="753104" y="7748"/>
                    <a:pt x="751715" y="3740"/>
                    <a:pt x="751715" y="0"/>
                  </a:cubicBezTo>
                </a:path>
              </a:pathLst>
            </a:cu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3" name="Volný tvar 12"/>
            <p:cNvSpPr/>
            <p:nvPr/>
          </p:nvSpPr>
          <p:spPr>
            <a:xfrm>
              <a:off x="3589215" y="5477098"/>
              <a:ext cx="182325" cy="688066"/>
            </a:xfrm>
            <a:custGeom>
              <a:avLst/>
              <a:gdLst>
                <a:gd name="connsiteX0" fmla="*/ 146816 w 236573"/>
                <a:gd name="connsiteY0" fmla="*/ 869521 h 869521"/>
                <a:gd name="connsiteX1" fmla="*/ 118766 w 236573"/>
                <a:gd name="connsiteY1" fmla="*/ 847082 h 869521"/>
                <a:gd name="connsiteX2" fmla="*/ 107547 w 236573"/>
                <a:gd name="connsiteY2" fmla="*/ 830253 h 869521"/>
                <a:gd name="connsiteX3" fmla="*/ 90717 w 236573"/>
                <a:gd name="connsiteY3" fmla="*/ 813423 h 869521"/>
                <a:gd name="connsiteX4" fmla="*/ 79498 w 236573"/>
                <a:gd name="connsiteY4" fmla="*/ 796594 h 869521"/>
                <a:gd name="connsiteX5" fmla="*/ 73888 w 236573"/>
                <a:gd name="connsiteY5" fmla="*/ 779764 h 869521"/>
                <a:gd name="connsiteX6" fmla="*/ 57058 w 236573"/>
                <a:gd name="connsiteY6" fmla="*/ 768545 h 869521"/>
                <a:gd name="connsiteX7" fmla="*/ 40229 w 236573"/>
                <a:gd name="connsiteY7" fmla="*/ 751715 h 869521"/>
                <a:gd name="connsiteX8" fmla="*/ 6570 w 236573"/>
                <a:gd name="connsiteY8" fmla="*/ 734886 h 869521"/>
                <a:gd name="connsiteX9" fmla="*/ 960 w 236573"/>
                <a:gd name="connsiteY9" fmla="*/ 718056 h 869521"/>
                <a:gd name="connsiteX10" fmla="*/ 23400 w 236573"/>
                <a:gd name="connsiteY10" fmla="*/ 712447 h 869521"/>
                <a:gd name="connsiteX11" fmla="*/ 62668 w 236573"/>
                <a:gd name="connsiteY11" fmla="*/ 706837 h 869521"/>
                <a:gd name="connsiteX12" fmla="*/ 68278 w 236573"/>
                <a:gd name="connsiteY12" fmla="*/ 690007 h 869521"/>
                <a:gd name="connsiteX13" fmla="*/ 45839 w 236573"/>
                <a:gd name="connsiteY13" fmla="*/ 650739 h 869521"/>
                <a:gd name="connsiteX14" fmla="*/ 51449 w 236573"/>
                <a:gd name="connsiteY14" fmla="*/ 605860 h 869521"/>
                <a:gd name="connsiteX15" fmla="*/ 57058 w 236573"/>
                <a:gd name="connsiteY15" fmla="*/ 589031 h 869521"/>
                <a:gd name="connsiteX16" fmla="*/ 73888 w 236573"/>
                <a:gd name="connsiteY16" fmla="*/ 510493 h 869521"/>
                <a:gd name="connsiteX17" fmla="*/ 90717 w 236573"/>
                <a:gd name="connsiteY17" fmla="*/ 499274 h 869521"/>
                <a:gd name="connsiteX18" fmla="*/ 96327 w 236573"/>
                <a:gd name="connsiteY18" fmla="*/ 482444 h 869521"/>
                <a:gd name="connsiteX19" fmla="*/ 113157 w 236573"/>
                <a:gd name="connsiteY19" fmla="*/ 476834 h 869521"/>
                <a:gd name="connsiteX20" fmla="*/ 169255 w 236573"/>
                <a:gd name="connsiteY20" fmla="*/ 471224 h 869521"/>
                <a:gd name="connsiteX21" fmla="*/ 174865 w 236573"/>
                <a:gd name="connsiteY21" fmla="*/ 375858 h 869521"/>
                <a:gd name="connsiteX22" fmla="*/ 191694 w 236573"/>
                <a:gd name="connsiteY22" fmla="*/ 364638 h 869521"/>
                <a:gd name="connsiteX23" fmla="*/ 202914 w 236573"/>
                <a:gd name="connsiteY23" fmla="*/ 347808 h 869521"/>
                <a:gd name="connsiteX24" fmla="*/ 191694 w 236573"/>
                <a:gd name="connsiteY24" fmla="*/ 330979 h 869521"/>
                <a:gd name="connsiteX25" fmla="*/ 146816 w 236573"/>
                <a:gd name="connsiteY25" fmla="*/ 319759 h 869521"/>
                <a:gd name="connsiteX26" fmla="*/ 129986 w 236573"/>
                <a:gd name="connsiteY26" fmla="*/ 302930 h 869521"/>
                <a:gd name="connsiteX27" fmla="*/ 152425 w 236573"/>
                <a:gd name="connsiteY27" fmla="*/ 269271 h 869521"/>
                <a:gd name="connsiteX28" fmla="*/ 169255 w 236573"/>
                <a:gd name="connsiteY28" fmla="*/ 263661 h 869521"/>
                <a:gd name="connsiteX29" fmla="*/ 202914 w 236573"/>
                <a:gd name="connsiteY29" fmla="*/ 241222 h 869521"/>
                <a:gd name="connsiteX30" fmla="*/ 219743 w 236573"/>
                <a:gd name="connsiteY30" fmla="*/ 123416 h 869521"/>
                <a:gd name="connsiteX31" fmla="*/ 230963 w 236573"/>
                <a:gd name="connsiteY31" fmla="*/ 106586 h 869521"/>
                <a:gd name="connsiteX32" fmla="*/ 236573 w 236573"/>
                <a:gd name="connsiteY32" fmla="*/ 89757 h 869521"/>
                <a:gd name="connsiteX33" fmla="*/ 230963 w 236573"/>
                <a:gd name="connsiteY33" fmla="*/ 72927 h 869521"/>
                <a:gd name="connsiteX34" fmla="*/ 214133 w 236573"/>
                <a:gd name="connsiteY34" fmla="*/ 61708 h 869521"/>
                <a:gd name="connsiteX35" fmla="*/ 197304 w 236573"/>
                <a:gd name="connsiteY35" fmla="*/ 44878 h 869521"/>
                <a:gd name="connsiteX36" fmla="*/ 169255 w 236573"/>
                <a:gd name="connsiteY36" fmla="*/ 50488 h 869521"/>
                <a:gd name="connsiteX37" fmla="*/ 146816 w 236573"/>
                <a:gd name="connsiteY37" fmla="*/ 56098 h 869521"/>
                <a:gd name="connsiteX38" fmla="*/ 118766 w 236573"/>
                <a:gd name="connsiteY38" fmla="*/ 50488 h 869521"/>
                <a:gd name="connsiteX39" fmla="*/ 135596 w 236573"/>
                <a:gd name="connsiteY39" fmla="*/ 16829 h 869521"/>
                <a:gd name="connsiteX40" fmla="*/ 135596 w 236573"/>
                <a:gd name="connsiteY40" fmla="*/ 0 h 86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36573" h="869521">
                  <a:moveTo>
                    <a:pt x="146816" y="869521"/>
                  </a:moveTo>
                  <a:cubicBezTo>
                    <a:pt x="137466" y="862041"/>
                    <a:pt x="127233" y="855549"/>
                    <a:pt x="118766" y="847082"/>
                  </a:cubicBezTo>
                  <a:cubicBezTo>
                    <a:pt x="113999" y="842315"/>
                    <a:pt x="111863" y="835432"/>
                    <a:pt x="107547" y="830253"/>
                  </a:cubicBezTo>
                  <a:cubicBezTo>
                    <a:pt x="102468" y="824158"/>
                    <a:pt x="95796" y="819518"/>
                    <a:pt x="90717" y="813423"/>
                  </a:cubicBezTo>
                  <a:cubicBezTo>
                    <a:pt x="86401" y="808244"/>
                    <a:pt x="82513" y="802624"/>
                    <a:pt x="79498" y="796594"/>
                  </a:cubicBezTo>
                  <a:cubicBezTo>
                    <a:pt x="76853" y="791305"/>
                    <a:pt x="77582" y="784382"/>
                    <a:pt x="73888" y="779764"/>
                  </a:cubicBezTo>
                  <a:cubicBezTo>
                    <a:pt x="69676" y="774499"/>
                    <a:pt x="62238" y="772861"/>
                    <a:pt x="57058" y="768545"/>
                  </a:cubicBezTo>
                  <a:cubicBezTo>
                    <a:pt x="50963" y="763466"/>
                    <a:pt x="46324" y="756794"/>
                    <a:pt x="40229" y="751715"/>
                  </a:cubicBezTo>
                  <a:cubicBezTo>
                    <a:pt x="25731" y="739633"/>
                    <a:pt x="23436" y="740508"/>
                    <a:pt x="6570" y="734886"/>
                  </a:cubicBezTo>
                  <a:cubicBezTo>
                    <a:pt x="4700" y="729276"/>
                    <a:pt x="-2588" y="722787"/>
                    <a:pt x="960" y="718056"/>
                  </a:cubicBezTo>
                  <a:cubicBezTo>
                    <a:pt x="5586" y="711888"/>
                    <a:pt x="15814" y="713826"/>
                    <a:pt x="23400" y="712447"/>
                  </a:cubicBezTo>
                  <a:cubicBezTo>
                    <a:pt x="36409" y="710082"/>
                    <a:pt x="49579" y="708707"/>
                    <a:pt x="62668" y="706837"/>
                  </a:cubicBezTo>
                  <a:cubicBezTo>
                    <a:pt x="64538" y="701227"/>
                    <a:pt x="68278" y="695920"/>
                    <a:pt x="68278" y="690007"/>
                  </a:cubicBezTo>
                  <a:cubicBezTo>
                    <a:pt x="68278" y="667406"/>
                    <a:pt x="60367" y="665267"/>
                    <a:pt x="45839" y="650739"/>
                  </a:cubicBezTo>
                  <a:cubicBezTo>
                    <a:pt x="47709" y="635779"/>
                    <a:pt x="48752" y="620693"/>
                    <a:pt x="51449" y="605860"/>
                  </a:cubicBezTo>
                  <a:cubicBezTo>
                    <a:pt x="52507" y="600042"/>
                    <a:pt x="56222" y="594885"/>
                    <a:pt x="57058" y="589031"/>
                  </a:cubicBezTo>
                  <a:cubicBezTo>
                    <a:pt x="61636" y="556984"/>
                    <a:pt x="51747" y="532634"/>
                    <a:pt x="73888" y="510493"/>
                  </a:cubicBezTo>
                  <a:cubicBezTo>
                    <a:pt x="78655" y="505726"/>
                    <a:pt x="85107" y="503014"/>
                    <a:pt x="90717" y="499274"/>
                  </a:cubicBezTo>
                  <a:cubicBezTo>
                    <a:pt x="92587" y="493664"/>
                    <a:pt x="92146" y="486625"/>
                    <a:pt x="96327" y="482444"/>
                  </a:cubicBezTo>
                  <a:cubicBezTo>
                    <a:pt x="100508" y="478263"/>
                    <a:pt x="107312" y="477733"/>
                    <a:pt x="113157" y="476834"/>
                  </a:cubicBezTo>
                  <a:cubicBezTo>
                    <a:pt x="131731" y="473976"/>
                    <a:pt x="150556" y="473094"/>
                    <a:pt x="169255" y="471224"/>
                  </a:cubicBezTo>
                  <a:cubicBezTo>
                    <a:pt x="171125" y="439435"/>
                    <a:pt x="168305" y="407019"/>
                    <a:pt x="174865" y="375858"/>
                  </a:cubicBezTo>
                  <a:cubicBezTo>
                    <a:pt x="176254" y="369261"/>
                    <a:pt x="186927" y="369405"/>
                    <a:pt x="191694" y="364638"/>
                  </a:cubicBezTo>
                  <a:cubicBezTo>
                    <a:pt x="196461" y="359870"/>
                    <a:pt x="199174" y="353418"/>
                    <a:pt x="202914" y="347808"/>
                  </a:cubicBezTo>
                  <a:cubicBezTo>
                    <a:pt x="199174" y="342198"/>
                    <a:pt x="197724" y="333994"/>
                    <a:pt x="191694" y="330979"/>
                  </a:cubicBezTo>
                  <a:cubicBezTo>
                    <a:pt x="177902" y="324083"/>
                    <a:pt x="146816" y="319759"/>
                    <a:pt x="146816" y="319759"/>
                  </a:cubicBezTo>
                  <a:cubicBezTo>
                    <a:pt x="141206" y="314149"/>
                    <a:pt x="132495" y="310456"/>
                    <a:pt x="129986" y="302930"/>
                  </a:cubicBezTo>
                  <a:cubicBezTo>
                    <a:pt x="126243" y="291702"/>
                    <a:pt x="147327" y="272669"/>
                    <a:pt x="152425" y="269271"/>
                  </a:cubicBezTo>
                  <a:cubicBezTo>
                    <a:pt x="157345" y="265991"/>
                    <a:pt x="164086" y="266533"/>
                    <a:pt x="169255" y="263661"/>
                  </a:cubicBezTo>
                  <a:cubicBezTo>
                    <a:pt x="181042" y="257113"/>
                    <a:pt x="202914" y="241222"/>
                    <a:pt x="202914" y="241222"/>
                  </a:cubicBezTo>
                  <a:cubicBezTo>
                    <a:pt x="235226" y="192753"/>
                    <a:pt x="201791" y="249077"/>
                    <a:pt x="219743" y="123416"/>
                  </a:cubicBezTo>
                  <a:cubicBezTo>
                    <a:pt x="220697" y="116741"/>
                    <a:pt x="227948" y="112617"/>
                    <a:pt x="230963" y="106586"/>
                  </a:cubicBezTo>
                  <a:cubicBezTo>
                    <a:pt x="233608" y="101297"/>
                    <a:pt x="234703" y="95367"/>
                    <a:pt x="236573" y="89757"/>
                  </a:cubicBezTo>
                  <a:cubicBezTo>
                    <a:pt x="234703" y="84147"/>
                    <a:pt x="234657" y="77545"/>
                    <a:pt x="230963" y="72927"/>
                  </a:cubicBezTo>
                  <a:cubicBezTo>
                    <a:pt x="226751" y="67662"/>
                    <a:pt x="219313" y="66024"/>
                    <a:pt x="214133" y="61708"/>
                  </a:cubicBezTo>
                  <a:cubicBezTo>
                    <a:pt x="208038" y="56629"/>
                    <a:pt x="202914" y="50488"/>
                    <a:pt x="197304" y="44878"/>
                  </a:cubicBezTo>
                  <a:cubicBezTo>
                    <a:pt x="187954" y="46748"/>
                    <a:pt x="178563" y="48420"/>
                    <a:pt x="169255" y="50488"/>
                  </a:cubicBezTo>
                  <a:cubicBezTo>
                    <a:pt x="161729" y="52161"/>
                    <a:pt x="154526" y="56098"/>
                    <a:pt x="146816" y="56098"/>
                  </a:cubicBezTo>
                  <a:cubicBezTo>
                    <a:pt x="137281" y="56098"/>
                    <a:pt x="128116" y="52358"/>
                    <a:pt x="118766" y="50488"/>
                  </a:cubicBezTo>
                  <a:cubicBezTo>
                    <a:pt x="127382" y="37565"/>
                    <a:pt x="133015" y="32314"/>
                    <a:pt x="135596" y="16829"/>
                  </a:cubicBezTo>
                  <a:cubicBezTo>
                    <a:pt x="136518" y="11296"/>
                    <a:pt x="135596" y="5610"/>
                    <a:pt x="135596" y="0"/>
                  </a:cubicBezTo>
                </a:path>
              </a:pathLst>
            </a:cu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4" name="Volný tvar 13"/>
            <p:cNvSpPr/>
            <p:nvPr/>
          </p:nvSpPr>
          <p:spPr>
            <a:xfrm>
              <a:off x="3749922" y="5641292"/>
              <a:ext cx="328581" cy="461724"/>
            </a:xfrm>
            <a:custGeom>
              <a:avLst/>
              <a:gdLst>
                <a:gd name="connsiteX0" fmla="*/ 0 w 426346"/>
                <a:gd name="connsiteY0" fmla="*/ 28049 h 544152"/>
                <a:gd name="connsiteX1" fmla="*/ 95366 w 426346"/>
                <a:gd name="connsiteY1" fmla="*/ 22439 h 544152"/>
                <a:gd name="connsiteX2" fmla="*/ 129025 w 426346"/>
                <a:gd name="connsiteY2" fmla="*/ 0 h 544152"/>
                <a:gd name="connsiteX3" fmla="*/ 145855 w 426346"/>
                <a:gd name="connsiteY3" fmla="*/ 5610 h 544152"/>
                <a:gd name="connsiteX4" fmla="*/ 151465 w 426346"/>
                <a:gd name="connsiteY4" fmla="*/ 22439 h 544152"/>
                <a:gd name="connsiteX5" fmla="*/ 157074 w 426346"/>
                <a:gd name="connsiteY5" fmla="*/ 67318 h 544152"/>
                <a:gd name="connsiteX6" fmla="*/ 196343 w 426346"/>
                <a:gd name="connsiteY6" fmla="*/ 89757 h 544152"/>
                <a:gd name="connsiteX7" fmla="*/ 207563 w 426346"/>
                <a:gd name="connsiteY7" fmla="*/ 106586 h 544152"/>
                <a:gd name="connsiteX8" fmla="*/ 224392 w 426346"/>
                <a:gd name="connsiteY8" fmla="*/ 145855 h 544152"/>
                <a:gd name="connsiteX9" fmla="*/ 258051 w 426346"/>
                <a:gd name="connsiteY9" fmla="*/ 162684 h 544152"/>
                <a:gd name="connsiteX10" fmla="*/ 274880 w 426346"/>
                <a:gd name="connsiteY10" fmla="*/ 173904 h 544152"/>
                <a:gd name="connsiteX11" fmla="*/ 286100 w 426346"/>
                <a:gd name="connsiteY11" fmla="*/ 213173 h 544152"/>
                <a:gd name="connsiteX12" fmla="*/ 297320 w 426346"/>
                <a:gd name="connsiteY12" fmla="*/ 230002 h 544152"/>
                <a:gd name="connsiteX13" fmla="*/ 308539 w 426346"/>
                <a:gd name="connsiteY13" fmla="*/ 263661 h 544152"/>
                <a:gd name="connsiteX14" fmla="*/ 314149 w 426346"/>
                <a:gd name="connsiteY14" fmla="*/ 280491 h 544152"/>
                <a:gd name="connsiteX15" fmla="*/ 308539 w 426346"/>
                <a:gd name="connsiteY15" fmla="*/ 330979 h 544152"/>
                <a:gd name="connsiteX16" fmla="*/ 291710 w 426346"/>
                <a:gd name="connsiteY16" fmla="*/ 347808 h 544152"/>
                <a:gd name="connsiteX17" fmla="*/ 314149 w 426346"/>
                <a:gd name="connsiteY17" fmla="*/ 387077 h 544152"/>
                <a:gd name="connsiteX18" fmla="*/ 330979 w 426346"/>
                <a:gd name="connsiteY18" fmla="*/ 392687 h 544152"/>
                <a:gd name="connsiteX19" fmla="*/ 347808 w 426346"/>
                <a:gd name="connsiteY19" fmla="*/ 403907 h 544152"/>
                <a:gd name="connsiteX20" fmla="*/ 420736 w 426346"/>
                <a:gd name="connsiteY20" fmla="*/ 426346 h 544152"/>
                <a:gd name="connsiteX21" fmla="*/ 409516 w 426346"/>
                <a:gd name="connsiteY21" fmla="*/ 493664 h 544152"/>
                <a:gd name="connsiteX22" fmla="*/ 398296 w 426346"/>
                <a:gd name="connsiteY22" fmla="*/ 510493 h 544152"/>
                <a:gd name="connsiteX23" fmla="*/ 403906 w 426346"/>
                <a:gd name="connsiteY23" fmla="*/ 527322 h 544152"/>
                <a:gd name="connsiteX24" fmla="*/ 420736 w 426346"/>
                <a:gd name="connsiteY24" fmla="*/ 538542 h 544152"/>
                <a:gd name="connsiteX25" fmla="*/ 426346 w 426346"/>
                <a:gd name="connsiteY25" fmla="*/ 544152 h 544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26346" h="544152">
                  <a:moveTo>
                    <a:pt x="0" y="28049"/>
                  </a:moveTo>
                  <a:cubicBezTo>
                    <a:pt x="31789" y="26179"/>
                    <a:pt x="64249" y="29204"/>
                    <a:pt x="95366" y="22439"/>
                  </a:cubicBezTo>
                  <a:cubicBezTo>
                    <a:pt x="108543" y="19575"/>
                    <a:pt x="129025" y="0"/>
                    <a:pt x="129025" y="0"/>
                  </a:cubicBezTo>
                  <a:cubicBezTo>
                    <a:pt x="134635" y="1870"/>
                    <a:pt x="141673" y="1429"/>
                    <a:pt x="145855" y="5610"/>
                  </a:cubicBezTo>
                  <a:cubicBezTo>
                    <a:pt x="150036" y="9791"/>
                    <a:pt x="150407" y="16621"/>
                    <a:pt x="151465" y="22439"/>
                  </a:cubicBezTo>
                  <a:cubicBezTo>
                    <a:pt x="154162" y="37272"/>
                    <a:pt x="151475" y="53320"/>
                    <a:pt x="157074" y="67318"/>
                  </a:cubicBezTo>
                  <a:cubicBezTo>
                    <a:pt x="159055" y="72272"/>
                    <a:pt x="194922" y="89046"/>
                    <a:pt x="196343" y="89757"/>
                  </a:cubicBezTo>
                  <a:cubicBezTo>
                    <a:pt x="200083" y="95367"/>
                    <a:pt x="204907" y="100389"/>
                    <a:pt x="207563" y="106586"/>
                  </a:cubicBezTo>
                  <a:cubicBezTo>
                    <a:pt x="217219" y="129116"/>
                    <a:pt x="206788" y="128251"/>
                    <a:pt x="224392" y="145855"/>
                  </a:cubicBezTo>
                  <a:cubicBezTo>
                    <a:pt x="235268" y="156731"/>
                    <a:pt x="244362" y="158122"/>
                    <a:pt x="258051" y="162684"/>
                  </a:cubicBezTo>
                  <a:cubicBezTo>
                    <a:pt x="263661" y="166424"/>
                    <a:pt x="270668" y="168639"/>
                    <a:pt x="274880" y="173904"/>
                  </a:cubicBezTo>
                  <a:cubicBezTo>
                    <a:pt x="278239" y="178103"/>
                    <a:pt x="285169" y="211002"/>
                    <a:pt x="286100" y="213173"/>
                  </a:cubicBezTo>
                  <a:cubicBezTo>
                    <a:pt x="288756" y="219370"/>
                    <a:pt x="293580" y="224392"/>
                    <a:pt x="297320" y="230002"/>
                  </a:cubicBezTo>
                  <a:lnTo>
                    <a:pt x="308539" y="263661"/>
                  </a:lnTo>
                  <a:lnTo>
                    <a:pt x="314149" y="280491"/>
                  </a:lnTo>
                  <a:cubicBezTo>
                    <a:pt x="312279" y="297320"/>
                    <a:pt x="313894" y="314915"/>
                    <a:pt x="308539" y="330979"/>
                  </a:cubicBezTo>
                  <a:cubicBezTo>
                    <a:pt x="306030" y="338505"/>
                    <a:pt x="293634" y="340112"/>
                    <a:pt x="291710" y="347808"/>
                  </a:cubicBezTo>
                  <a:cubicBezTo>
                    <a:pt x="286075" y="370347"/>
                    <a:pt x="298273" y="379139"/>
                    <a:pt x="314149" y="387077"/>
                  </a:cubicBezTo>
                  <a:cubicBezTo>
                    <a:pt x="319438" y="389722"/>
                    <a:pt x="325369" y="390817"/>
                    <a:pt x="330979" y="392687"/>
                  </a:cubicBezTo>
                  <a:cubicBezTo>
                    <a:pt x="336589" y="396427"/>
                    <a:pt x="341197" y="402585"/>
                    <a:pt x="347808" y="403907"/>
                  </a:cubicBezTo>
                  <a:cubicBezTo>
                    <a:pt x="424070" y="419159"/>
                    <a:pt x="407204" y="385751"/>
                    <a:pt x="420736" y="426346"/>
                  </a:cubicBezTo>
                  <a:cubicBezTo>
                    <a:pt x="418959" y="442342"/>
                    <a:pt x="418914" y="474868"/>
                    <a:pt x="409516" y="493664"/>
                  </a:cubicBezTo>
                  <a:cubicBezTo>
                    <a:pt x="406501" y="499694"/>
                    <a:pt x="402036" y="504883"/>
                    <a:pt x="398296" y="510493"/>
                  </a:cubicBezTo>
                  <a:cubicBezTo>
                    <a:pt x="400166" y="516103"/>
                    <a:pt x="400212" y="522705"/>
                    <a:pt x="403906" y="527322"/>
                  </a:cubicBezTo>
                  <a:cubicBezTo>
                    <a:pt x="408118" y="532587"/>
                    <a:pt x="415342" y="534497"/>
                    <a:pt x="420736" y="538542"/>
                  </a:cubicBezTo>
                  <a:cubicBezTo>
                    <a:pt x="422852" y="540129"/>
                    <a:pt x="424476" y="542282"/>
                    <a:pt x="426346" y="544152"/>
                  </a:cubicBezTo>
                </a:path>
              </a:pathLst>
            </a:custGeom>
            <a:noFill/>
            <a:ln w="508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5" name="Volný tvar 14"/>
            <p:cNvSpPr/>
            <p:nvPr/>
          </p:nvSpPr>
          <p:spPr>
            <a:xfrm>
              <a:off x="4310604" y="5414950"/>
              <a:ext cx="140193" cy="417279"/>
            </a:xfrm>
            <a:custGeom>
              <a:avLst/>
              <a:gdLst>
                <a:gd name="connsiteX0" fmla="*/ 80308 w 181906"/>
                <a:gd name="connsiteY0" fmla="*/ 527323 h 527323"/>
                <a:gd name="connsiteX1" fmla="*/ 74698 w 181906"/>
                <a:gd name="connsiteY1" fmla="*/ 465615 h 527323"/>
                <a:gd name="connsiteX2" fmla="*/ 57869 w 181906"/>
                <a:gd name="connsiteY2" fmla="*/ 454396 h 527323"/>
                <a:gd name="connsiteX3" fmla="*/ 41039 w 181906"/>
                <a:gd name="connsiteY3" fmla="*/ 437566 h 527323"/>
                <a:gd name="connsiteX4" fmla="*/ 29820 w 181906"/>
                <a:gd name="connsiteY4" fmla="*/ 364638 h 527323"/>
                <a:gd name="connsiteX5" fmla="*/ 24210 w 181906"/>
                <a:gd name="connsiteY5" fmla="*/ 347809 h 527323"/>
                <a:gd name="connsiteX6" fmla="*/ 7380 w 181906"/>
                <a:gd name="connsiteY6" fmla="*/ 336589 h 527323"/>
                <a:gd name="connsiteX7" fmla="*/ 7380 w 181906"/>
                <a:gd name="connsiteY7" fmla="*/ 269272 h 527323"/>
                <a:gd name="connsiteX8" fmla="*/ 41039 w 181906"/>
                <a:gd name="connsiteY8" fmla="*/ 235613 h 527323"/>
                <a:gd name="connsiteX9" fmla="*/ 74698 w 181906"/>
                <a:gd name="connsiteY9" fmla="*/ 207564 h 527323"/>
                <a:gd name="connsiteX10" fmla="*/ 97137 w 181906"/>
                <a:gd name="connsiteY10" fmla="*/ 168295 h 527323"/>
                <a:gd name="connsiteX11" fmla="*/ 108357 w 181906"/>
                <a:gd name="connsiteY11" fmla="*/ 134636 h 527323"/>
                <a:gd name="connsiteX12" fmla="*/ 125187 w 181906"/>
                <a:gd name="connsiteY12" fmla="*/ 117807 h 527323"/>
                <a:gd name="connsiteX13" fmla="*/ 142016 w 181906"/>
                <a:gd name="connsiteY13" fmla="*/ 112197 h 527323"/>
                <a:gd name="connsiteX14" fmla="*/ 158845 w 181906"/>
                <a:gd name="connsiteY14" fmla="*/ 100977 h 527323"/>
                <a:gd name="connsiteX15" fmla="*/ 164455 w 181906"/>
                <a:gd name="connsiteY15" fmla="*/ 84148 h 527323"/>
                <a:gd name="connsiteX16" fmla="*/ 181285 w 181906"/>
                <a:gd name="connsiteY16" fmla="*/ 50489 h 527323"/>
                <a:gd name="connsiteX17" fmla="*/ 181285 w 181906"/>
                <a:gd name="connsiteY17" fmla="*/ 0 h 52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1906" h="527323">
                  <a:moveTo>
                    <a:pt x="80308" y="527323"/>
                  </a:moveTo>
                  <a:cubicBezTo>
                    <a:pt x="78438" y="506754"/>
                    <a:pt x="80772" y="485356"/>
                    <a:pt x="74698" y="465615"/>
                  </a:cubicBezTo>
                  <a:cubicBezTo>
                    <a:pt x="72715" y="459171"/>
                    <a:pt x="63048" y="458712"/>
                    <a:pt x="57869" y="454396"/>
                  </a:cubicBezTo>
                  <a:cubicBezTo>
                    <a:pt x="51774" y="449317"/>
                    <a:pt x="46649" y="443176"/>
                    <a:pt x="41039" y="437566"/>
                  </a:cubicBezTo>
                  <a:cubicBezTo>
                    <a:pt x="27536" y="397058"/>
                    <a:pt x="42216" y="445215"/>
                    <a:pt x="29820" y="364638"/>
                  </a:cubicBezTo>
                  <a:cubicBezTo>
                    <a:pt x="28921" y="358794"/>
                    <a:pt x="27904" y="352426"/>
                    <a:pt x="24210" y="347809"/>
                  </a:cubicBezTo>
                  <a:cubicBezTo>
                    <a:pt x="19998" y="342544"/>
                    <a:pt x="12990" y="340329"/>
                    <a:pt x="7380" y="336589"/>
                  </a:cubicBezTo>
                  <a:cubicBezTo>
                    <a:pt x="1473" y="312957"/>
                    <a:pt x="-5751" y="295534"/>
                    <a:pt x="7380" y="269272"/>
                  </a:cubicBezTo>
                  <a:cubicBezTo>
                    <a:pt x="14476" y="255080"/>
                    <a:pt x="29819" y="246833"/>
                    <a:pt x="41039" y="235613"/>
                  </a:cubicBezTo>
                  <a:cubicBezTo>
                    <a:pt x="62636" y="214016"/>
                    <a:pt x="51268" y="223184"/>
                    <a:pt x="74698" y="207564"/>
                  </a:cubicBezTo>
                  <a:cubicBezTo>
                    <a:pt x="90106" y="145931"/>
                    <a:pt x="66754" y="222984"/>
                    <a:pt x="97137" y="168295"/>
                  </a:cubicBezTo>
                  <a:cubicBezTo>
                    <a:pt x="102881" y="157957"/>
                    <a:pt x="99994" y="142998"/>
                    <a:pt x="108357" y="134636"/>
                  </a:cubicBezTo>
                  <a:cubicBezTo>
                    <a:pt x="113967" y="129026"/>
                    <a:pt x="118586" y="122208"/>
                    <a:pt x="125187" y="117807"/>
                  </a:cubicBezTo>
                  <a:cubicBezTo>
                    <a:pt x="130107" y="114527"/>
                    <a:pt x="136727" y="114842"/>
                    <a:pt x="142016" y="112197"/>
                  </a:cubicBezTo>
                  <a:cubicBezTo>
                    <a:pt x="148046" y="109182"/>
                    <a:pt x="153235" y="104717"/>
                    <a:pt x="158845" y="100977"/>
                  </a:cubicBezTo>
                  <a:cubicBezTo>
                    <a:pt x="160715" y="95367"/>
                    <a:pt x="161810" y="89437"/>
                    <a:pt x="164455" y="84148"/>
                  </a:cubicBezTo>
                  <a:cubicBezTo>
                    <a:pt x="171735" y="69589"/>
                    <a:pt x="179875" y="67408"/>
                    <a:pt x="181285" y="50489"/>
                  </a:cubicBezTo>
                  <a:cubicBezTo>
                    <a:pt x="182683" y="33717"/>
                    <a:pt x="181285" y="16830"/>
                    <a:pt x="181285" y="0"/>
                  </a:cubicBezTo>
                </a:path>
              </a:pathLst>
            </a:cu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6" name="Volný tvar 15"/>
            <p:cNvSpPr/>
            <p:nvPr/>
          </p:nvSpPr>
          <p:spPr>
            <a:xfrm>
              <a:off x="3641836" y="4820105"/>
              <a:ext cx="804159" cy="581527"/>
            </a:xfrm>
            <a:custGeom>
              <a:avLst/>
              <a:gdLst>
                <a:gd name="connsiteX0" fmla="*/ 1043426 w 1043426"/>
                <a:gd name="connsiteY0" fmla="*/ 734886 h 734886"/>
                <a:gd name="connsiteX1" fmla="*/ 1020987 w 1043426"/>
                <a:gd name="connsiteY1" fmla="*/ 706837 h 734886"/>
                <a:gd name="connsiteX2" fmla="*/ 1004157 w 1043426"/>
                <a:gd name="connsiteY2" fmla="*/ 690007 h 734886"/>
                <a:gd name="connsiteX3" fmla="*/ 987328 w 1043426"/>
                <a:gd name="connsiteY3" fmla="*/ 650739 h 734886"/>
                <a:gd name="connsiteX4" fmla="*/ 964888 w 1043426"/>
                <a:gd name="connsiteY4" fmla="*/ 639519 h 734886"/>
                <a:gd name="connsiteX5" fmla="*/ 931230 w 1043426"/>
                <a:gd name="connsiteY5" fmla="*/ 617080 h 734886"/>
                <a:gd name="connsiteX6" fmla="*/ 897571 w 1043426"/>
                <a:gd name="connsiteY6" fmla="*/ 605860 h 734886"/>
                <a:gd name="connsiteX7" fmla="*/ 875131 w 1043426"/>
                <a:gd name="connsiteY7" fmla="*/ 594641 h 734886"/>
                <a:gd name="connsiteX8" fmla="*/ 824643 w 1043426"/>
                <a:gd name="connsiteY8" fmla="*/ 572201 h 734886"/>
                <a:gd name="connsiteX9" fmla="*/ 813423 w 1043426"/>
                <a:gd name="connsiteY9" fmla="*/ 555372 h 734886"/>
                <a:gd name="connsiteX10" fmla="*/ 779765 w 1043426"/>
                <a:gd name="connsiteY10" fmla="*/ 532933 h 734886"/>
                <a:gd name="connsiteX11" fmla="*/ 762935 w 1043426"/>
                <a:gd name="connsiteY11" fmla="*/ 521713 h 734886"/>
                <a:gd name="connsiteX12" fmla="*/ 729276 w 1043426"/>
                <a:gd name="connsiteY12" fmla="*/ 488054 h 734886"/>
                <a:gd name="connsiteX13" fmla="*/ 718057 w 1043426"/>
                <a:gd name="connsiteY13" fmla="*/ 471225 h 734886"/>
                <a:gd name="connsiteX14" fmla="*/ 684398 w 1043426"/>
                <a:gd name="connsiteY14" fmla="*/ 443176 h 734886"/>
                <a:gd name="connsiteX15" fmla="*/ 661958 w 1043426"/>
                <a:gd name="connsiteY15" fmla="*/ 431956 h 734886"/>
                <a:gd name="connsiteX16" fmla="*/ 594641 w 1043426"/>
                <a:gd name="connsiteY16" fmla="*/ 420736 h 734886"/>
                <a:gd name="connsiteX17" fmla="*/ 532933 w 1043426"/>
                <a:gd name="connsiteY17" fmla="*/ 431956 h 734886"/>
                <a:gd name="connsiteX18" fmla="*/ 516103 w 1043426"/>
                <a:gd name="connsiteY18" fmla="*/ 443176 h 734886"/>
                <a:gd name="connsiteX19" fmla="*/ 465615 w 1043426"/>
                <a:gd name="connsiteY19" fmla="*/ 437566 h 734886"/>
                <a:gd name="connsiteX20" fmla="*/ 437566 w 1043426"/>
                <a:gd name="connsiteY20" fmla="*/ 488054 h 734886"/>
                <a:gd name="connsiteX21" fmla="*/ 420736 w 1043426"/>
                <a:gd name="connsiteY21" fmla="*/ 493664 h 734886"/>
                <a:gd name="connsiteX22" fmla="*/ 370248 w 1043426"/>
                <a:gd name="connsiteY22" fmla="*/ 465615 h 734886"/>
                <a:gd name="connsiteX23" fmla="*/ 359028 w 1043426"/>
                <a:gd name="connsiteY23" fmla="*/ 482444 h 734886"/>
                <a:gd name="connsiteX24" fmla="*/ 353419 w 1043426"/>
                <a:gd name="connsiteY24" fmla="*/ 516103 h 734886"/>
                <a:gd name="connsiteX25" fmla="*/ 336589 w 1043426"/>
                <a:gd name="connsiteY25" fmla="*/ 521713 h 734886"/>
                <a:gd name="connsiteX26" fmla="*/ 319760 w 1043426"/>
                <a:gd name="connsiteY26" fmla="*/ 510493 h 734886"/>
                <a:gd name="connsiteX27" fmla="*/ 297320 w 1043426"/>
                <a:gd name="connsiteY27" fmla="*/ 476834 h 734886"/>
                <a:gd name="connsiteX28" fmla="*/ 274881 w 1043426"/>
                <a:gd name="connsiteY28" fmla="*/ 448785 h 734886"/>
                <a:gd name="connsiteX29" fmla="*/ 258052 w 1043426"/>
                <a:gd name="connsiteY29" fmla="*/ 460005 h 734886"/>
                <a:gd name="connsiteX30" fmla="*/ 252442 w 1043426"/>
                <a:gd name="connsiteY30" fmla="*/ 476834 h 734886"/>
                <a:gd name="connsiteX31" fmla="*/ 207563 w 1043426"/>
                <a:gd name="connsiteY31" fmla="*/ 476834 h 734886"/>
                <a:gd name="connsiteX32" fmla="*/ 190734 w 1043426"/>
                <a:gd name="connsiteY32" fmla="*/ 471225 h 734886"/>
                <a:gd name="connsiteX33" fmla="*/ 173904 w 1043426"/>
                <a:gd name="connsiteY33" fmla="*/ 476834 h 734886"/>
                <a:gd name="connsiteX34" fmla="*/ 157075 w 1043426"/>
                <a:gd name="connsiteY34" fmla="*/ 465615 h 734886"/>
                <a:gd name="connsiteX35" fmla="*/ 140246 w 1043426"/>
                <a:gd name="connsiteY35" fmla="*/ 476834 h 734886"/>
                <a:gd name="connsiteX36" fmla="*/ 123416 w 1043426"/>
                <a:gd name="connsiteY36" fmla="*/ 482444 h 734886"/>
                <a:gd name="connsiteX37" fmla="*/ 100977 w 1043426"/>
                <a:gd name="connsiteY37" fmla="*/ 460005 h 734886"/>
                <a:gd name="connsiteX38" fmla="*/ 117806 w 1043426"/>
                <a:gd name="connsiteY38" fmla="*/ 448785 h 734886"/>
                <a:gd name="connsiteX39" fmla="*/ 129026 w 1043426"/>
                <a:gd name="connsiteY39" fmla="*/ 431956 h 734886"/>
                <a:gd name="connsiteX40" fmla="*/ 123416 w 1043426"/>
                <a:gd name="connsiteY40" fmla="*/ 403907 h 734886"/>
                <a:gd name="connsiteX41" fmla="*/ 106587 w 1043426"/>
                <a:gd name="connsiteY41" fmla="*/ 342199 h 734886"/>
                <a:gd name="connsiteX42" fmla="*/ 50488 w 1043426"/>
                <a:gd name="connsiteY42" fmla="*/ 347809 h 734886"/>
                <a:gd name="connsiteX43" fmla="*/ 28049 w 1043426"/>
                <a:gd name="connsiteY43" fmla="*/ 342199 h 734886"/>
                <a:gd name="connsiteX44" fmla="*/ 50488 w 1043426"/>
                <a:gd name="connsiteY44" fmla="*/ 274881 h 734886"/>
                <a:gd name="connsiteX45" fmla="*/ 67318 w 1043426"/>
                <a:gd name="connsiteY45" fmla="*/ 263661 h 734886"/>
                <a:gd name="connsiteX46" fmla="*/ 72928 w 1043426"/>
                <a:gd name="connsiteY46" fmla="*/ 230003 h 734886"/>
                <a:gd name="connsiteX47" fmla="*/ 56098 w 1043426"/>
                <a:gd name="connsiteY47" fmla="*/ 224393 h 734886"/>
                <a:gd name="connsiteX48" fmla="*/ 44879 w 1043426"/>
                <a:gd name="connsiteY48" fmla="*/ 207563 h 734886"/>
                <a:gd name="connsiteX49" fmla="*/ 44879 w 1043426"/>
                <a:gd name="connsiteY49" fmla="*/ 162685 h 734886"/>
                <a:gd name="connsiteX50" fmla="*/ 61708 w 1043426"/>
                <a:gd name="connsiteY50" fmla="*/ 145855 h 734886"/>
                <a:gd name="connsiteX51" fmla="*/ 67318 w 1043426"/>
                <a:gd name="connsiteY51" fmla="*/ 129026 h 734886"/>
                <a:gd name="connsiteX52" fmla="*/ 39269 w 1043426"/>
                <a:gd name="connsiteY52" fmla="*/ 95367 h 734886"/>
                <a:gd name="connsiteX53" fmla="*/ 33659 w 1043426"/>
                <a:gd name="connsiteY53" fmla="*/ 78538 h 734886"/>
                <a:gd name="connsiteX54" fmla="*/ 22439 w 1043426"/>
                <a:gd name="connsiteY54" fmla="*/ 22439 h 734886"/>
                <a:gd name="connsiteX55" fmla="*/ 5610 w 1043426"/>
                <a:gd name="connsiteY55" fmla="*/ 5610 h 734886"/>
                <a:gd name="connsiteX56" fmla="*/ 0 w 1043426"/>
                <a:gd name="connsiteY56" fmla="*/ 0 h 734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043426" h="734886">
                  <a:moveTo>
                    <a:pt x="1043426" y="734886"/>
                  </a:moveTo>
                  <a:cubicBezTo>
                    <a:pt x="1035946" y="725536"/>
                    <a:pt x="1028872" y="715848"/>
                    <a:pt x="1020987" y="706837"/>
                  </a:cubicBezTo>
                  <a:cubicBezTo>
                    <a:pt x="1015763" y="700866"/>
                    <a:pt x="1008558" y="696608"/>
                    <a:pt x="1004157" y="690007"/>
                  </a:cubicBezTo>
                  <a:cubicBezTo>
                    <a:pt x="990748" y="669894"/>
                    <a:pt x="1008481" y="671892"/>
                    <a:pt x="987328" y="650739"/>
                  </a:cubicBezTo>
                  <a:cubicBezTo>
                    <a:pt x="981415" y="644826"/>
                    <a:pt x="972059" y="643822"/>
                    <a:pt x="964888" y="639519"/>
                  </a:cubicBezTo>
                  <a:cubicBezTo>
                    <a:pt x="953326" y="632581"/>
                    <a:pt x="944022" y="621344"/>
                    <a:pt x="931230" y="617080"/>
                  </a:cubicBezTo>
                  <a:cubicBezTo>
                    <a:pt x="920010" y="613340"/>
                    <a:pt x="908149" y="611149"/>
                    <a:pt x="897571" y="605860"/>
                  </a:cubicBezTo>
                  <a:cubicBezTo>
                    <a:pt x="890091" y="602120"/>
                    <a:pt x="882896" y="597747"/>
                    <a:pt x="875131" y="594641"/>
                  </a:cubicBezTo>
                  <a:cubicBezTo>
                    <a:pt x="825067" y="574615"/>
                    <a:pt x="857020" y="593786"/>
                    <a:pt x="824643" y="572201"/>
                  </a:cubicBezTo>
                  <a:cubicBezTo>
                    <a:pt x="820903" y="566591"/>
                    <a:pt x="818497" y="559812"/>
                    <a:pt x="813423" y="555372"/>
                  </a:cubicBezTo>
                  <a:cubicBezTo>
                    <a:pt x="803275" y="546493"/>
                    <a:pt x="790984" y="540413"/>
                    <a:pt x="779765" y="532933"/>
                  </a:cubicBezTo>
                  <a:cubicBezTo>
                    <a:pt x="774155" y="529193"/>
                    <a:pt x="767703" y="526481"/>
                    <a:pt x="762935" y="521713"/>
                  </a:cubicBezTo>
                  <a:cubicBezTo>
                    <a:pt x="751715" y="510493"/>
                    <a:pt x="738077" y="501256"/>
                    <a:pt x="729276" y="488054"/>
                  </a:cubicBezTo>
                  <a:cubicBezTo>
                    <a:pt x="725536" y="482444"/>
                    <a:pt x="722373" y="476404"/>
                    <a:pt x="718057" y="471225"/>
                  </a:cubicBezTo>
                  <a:cubicBezTo>
                    <a:pt x="707509" y="458567"/>
                    <a:pt x="698439" y="451199"/>
                    <a:pt x="684398" y="443176"/>
                  </a:cubicBezTo>
                  <a:cubicBezTo>
                    <a:pt x="677137" y="439027"/>
                    <a:pt x="670071" y="433984"/>
                    <a:pt x="661958" y="431956"/>
                  </a:cubicBezTo>
                  <a:cubicBezTo>
                    <a:pt x="639889" y="426438"/>
                    <a:pt x="594641" y="420736"/>
                    <a:pt x="594641" y="420736"/>
                  </a:cubicBezTo>
                  <a:cubicBezTo>
                    <a:pt x="579169" y="422670"/>
                    <a:pt x="550229" y="423308"/>
                    <a:pt x="532933" y="431956"/>
                  </a:cubicBezTo>
                  <a:cubicBezTo>
                    <a:pt x="526902" y="434971"/>
                    <a:pt x="521713" y="439436"/>
                    <a:pt x="516103" y="443176"/>
                  </a:cubicBezTo>
                  <a:cubicBezTo>
                    <a:pt x="476834" y="430086"/>
                    <a:pt x="493664" y="428216"/>
                    <a:pt x="465615" y="437566"/>
                  </a:cubicBezTo>
                  <a:cubicBezTo>
                    <a:pt x="460675" y="452384"/>
                    <a:pt x="452032" y="483232"/>
                    <a:pt x="437566" y="488054"/>
                  </a:cubicBezTo>
                  <a:lnTo>
                    <a:pt x="420736" y="493664"/>
                  </a:lnTo>
                  <a:cubicBezTo>
                    <a:pt x="382157" y="467945"/>
                    <a:pt x="399869" y="475489"/>
                    <a:pt x="370248" y="465615"/>
                  </a:cubicBezTo>
                  <a:cubicBezTo>
                    <a:pt x="366508" y="471225"/>
                    <a:pt x="361160" y="476048"/>
                    <a:pt x="359028" y="482444"/>
                  </a:cubicBezTo>
                  <a:cubicBezTo>
                    <a:pt x="355431" y="493235"/>
                    <a:pt x="359062" y="506227"/>
                    <a:pt x="353419" y="516103"/>
                  </a:cubicBezTo>
                  <a:cubicBezTo>
                    <a:pt x="350485" y="521237"/>
                    <a:pt x="342199" y="519843"/>
                    <a:pt x="336589" y="521713"/>
                  </a:cubicBezTo>
                  <a:cubicBezTo>
                    <a:pt x="330979" y="517973"/>
                    <a:pt x="324200" y="515567"/>
                    <a:pt x="319760" y="510493"/>
                  </a:cubicBezTo>
                  <a:cubicBezTo>
                    <a:pt x="310880" y="500345"/>
                    <a:pt x="297320" y="476834"/>
                    <a:pt x="297320" y="476834"/>
                  </a:cubicBezTo>
                  <a:cubicBezTo>
                    <a:pt x="293817" y="466325"/>
                    <a:pt x="291798" y="448785"/>
                    <a:pt x="274881" y="448785"/>
                  </a:cubicBezTo>
                  <a:cubicBezTo>
                    <a:pt x="268139" y="448785"/>
                    <a:pt x="263662" y="456265"/>
                    <a:pt x="258052" y="460005"/>
                  </a:cubicBezTo>
                  <a:cubicBezTo>
                    <a:pt x="256182" y="465615"/>
                    <a:pt x="256136" y="472217"/>
                    <a:pt x="252442" y="476834"/>
                  </a:cubicBezTo>
                  <a:cubicBezTo>
                    <a:pt x="235928" y="497475"/>
                    <a:pt x="228886" y="484830"/>
                    <a:pt x="207563" y="476834"/>
                  </a:cubicBezTo>
                  <a:cubicBezTo>
                    <a:pt x="202026" y="474758"/>
                    <a:pt x="196344" y="473095"/>
                    <a:pt x="190734" y="471225"/>
                  </a:cubicBezTo>
                  <a:cubicBezTo>
                    <a:pt x="185124" y="473095"/>
                    <a:pt x="179737" y="477806"/>
                    <a:pt x="173904" y="476834"/>
                  </a:cubicBezTo>
                  <a:cubicBezTo>
                    <a:pt x="167254" y="475726"/>
                    <a:pt x="163817" y="465615"/>
                    <a:pt x="157075" y="465615"/>
                  </a:cubicBezTo>
                  <a:cubicBezTo>
                    <a:pt x="150333" y="465615"/>
                    <a:pt x="146276" y="473819"/>
                    <a:pt x="140246" y="476834"/>
                  </a:cubicBezTo>
                  <a:cubicBezTo>
                    <a:pt x="134957" y="479479"/>
                    <a:pt x="129026" y="480574"/>
                    <a:pt x="123416" y="482444"/>
                  </a:cubicBezTo>
                  <a:cubicBezTo>
                    <a:pt x="115496" y="479804"/>
                    <a:pt x="93938" y="477604"/>
                    <a:pt x="100977" y="460005"/>
                  </a:cubicBezTo>
                  <a:cubicBezTo>
                    <a:pt x="103481" y="453745"/>
                    <a:pt x="112196" y="452525"/>
                    <a:pt x="117806" y="448785"/>
                  </a:cubicBezTo>
                  <a:cubicBezTo>
                    <a:pt x="121546" y="443175"/>
                    <a:pt x="128190" y="438646"/>
                    <a:pt x="129026" y="431956"/>
                  </a:cubicBezTo>
                  <a:cubicBezTo>
                    <a:pt x="130209" y="422495"/>
                    <a:pt x="124866" y="413331"/>
                    <a:pt x="123416" y="403907"/>
                  </a:cubicBezTo>
                  <a:cubicBezTo>
                    <a:pt x="115036" y="349437"/>
                    <a:pt x="127033" y="372869"/>
                    <a:pt x="106587" y="342199"/>
                  </a:cubicBezTo>
                  <a:cubicBezTo>
                    <a:pt x="87887" y="344069"/>
                    <a:pt x="69281" y="347809"/>
                    <a:pt x="50488" y="347809"/>
                  </a:cubicBezTo>
                  <a:cubicBezTo>
                    <a:pt x="42778" y="347809"/>
                    <a:pt x="30264" y="349584"/>
                    <a:pt x="28049" y="342199"/>
                  </a:cubicBezTo>
                  <a:cubicBezTo>
                    <a:pt x="17796" y="308023"/>
                    <a:pt x="29528" y="292348"/>
                    <a:pt x="50488" y="274881"/>
                  </a:cubicBezTo>
                  <a:cubicBezTo>
                    <a:pt x="55668" y="270565"/>
                    <a:pt x="61708" y="267401"/>
                    <a:pt x="67318" y="263661"/>
                  </a:cubicBezTo>
                  <a:cubicBezTo>
                    <a:pt x="74756" y="252504"/>
                    <a:pt x="86864" y="243938"/>
                    <a:pt x="72928" y="230003"/>
                  </a:cubicBezTo>
                  <a:cubicBezTo>
                    <a:pt x="68746" y="225822"/>
                    <a:pt x="61708" y="226263"/>
                    <a:pt x="56098" y="224393"/>
                  </a:cubicBezTo>
                  <a:cubicBezTo>
                    <a:pt x="52358" y="218783"/>
                    <a:pt x="47535" y="213760"/>
                    <a:pt x="44879" y="207563"/>
                  </a:cubicBezTo>
                  <a:cubicBezTo>
                    <a:pt x="38468" y="192603"/>
                    <a:pt x="36330" y="177645"/>
                    <a:pt x="44879" y="162685"/>
                  </a:cubicBezTo>
                  <a:cubicBezTo>
                    <a:pt x="48815" y="155797"/>
                    <a:pt x="56098" y="151465"/>
                    <a:pt x="61708" y="145855"/>
                  </a:cubicBezTo>
                  <a:cubicBezTo>
                    <a:pt x="63578" y="140245"/>
                    <a:pt x="68290" y="134859"/>
                    <a:pt x="67318" y="129026"/>
                  </a:cubicBezTo>
                  <a:cubicBezTo>
                    <a:pt x="65756" y="119654"/>
                    <a:pt x="44324" y="100422"/>
                    <a:pt x="39269" y="95367"/>
                  </a:cubicBezTo>
                  <a:cubicBezTo>
                    <a:pt x="37399" y="89757"/>
                    <a:pt x="34819" y="84336"/>
                    <a:pt x="33659" y="78538"/>
                  </a:cubicBezTo>
                  <a:cubicBezTo>
                    <a:pt x="32912" y="74804"/>
                    <a:pt x="29681" y="33303"/>
                    <a:pt x="22439" y="22439"/>
                  </a:cubicBezTo>
                  <a:cubicBezTo>
                    <a:pt x="18038" y="15838"/>
                    <a:pt x="11220" y="11220"/>
                    <a:pt x="5610" y="5610"/>
                  </a:cubicBezTo>
                  <a:lnTo>
                    <a:pt x="0" y="0"/>
                  </a:lnTo>
                </a:path>
              </a:pathLst>
            </a:custGeom>
            <a:noFill/>
            <a:ln w="508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7" name="Volný tvar 16"/>
            <p:cNvSpPr/>
            <p:nvPr/>
          </p:nvSpPr>
          <p:spPr>
            <a:xfrm>
              <a:off x="3675663" y="5205650"/>
              <a:ext cx="48319" cy="107200"/>
            </a:xfrm>
            <a:custGeom>
              <a:avLst/>
              <a:gdLst>
                <a:gd name="connsiteX0" fmla="*/ 6597 w 62696"/>
                <a:gd name="connsiteY0" fmla="*/ 135470 h 135470"/>
                <a:gd name="connsiteX1" fmla="*/ 51476 w 62696"/>
                <a:gd name="connsiteY1" fmla="*/ 90591 h 135470"/>
                <a:gd name="connsiteX2" fmla="*/ 45866 w 62696"/>
                <a:gd name="connsiteY2" fmla="*/ 68152 h 135470"/>
                <a:gd name="connsiteX3" fmla="*/ 29037 w 62696"/>
                <a:gd name="connsiteY3" fmla="*/ 34493 h 135470"/>
                <a:gd name="connsiteX4" fmla="*/ 62696 w 62696"/>
                <a:gd name="connsiteY4" fmla="*/ 834 h 13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696" h="135470">
                  <a:moveTo>
                    <a:pt x="6597" y="135470"/>
                  </a:moveTo>
                  <a:cubicBezTo>
                    <a:pt x="-4755" y="55997"/>
                    <a:pt x="-7866" y="127680"/>
                    <a:pt x="51476" y="90591"/>
                  </a:cubicBezTo>
                  <a:cubicBezTo>
                    <a:pt x="58014" y="86505"/>
                    <a:pt x="47984" y="75565"/>
                    <a:pt x="45866" y="68152"/>
                  </a:cubicBezTo>
                  <a:cubicBezTo>
                    <a:pt x="40059" y="47829"/>
                    <a:pt x="41330" y="52933"/>
                    <a:pt x="29037" y="34493"/>
                  </a:cubicBezTo>
                  <a:cubicBezTo>
                    <a:pt x="36184" y="-8388"/>
                    <a:pt x="23273" y="834"/>
                    <a:pt x="62696" y="834"/>
                  </a:cubicBezTo>
                </a:path>
              </a:pathLst>
            </a:custGeom>
            <a:noFill/>
            <a:ln w="508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8" name="Volný tvar 17"/>
            <p:cNvSpPr/>
            <p:nvPr/>
          </p:nvSpPr>
          <p:spPr>
            <a:xfrm>
              <a:off x="1181433" y="3208262"/>
              <a:ext cx="1729743" cy="1478669"/>
            </a:xfrm>
            <a:custGeom>
              <a:avLst/>
              <a:gdLst>
                <a:gd name="connsiteX0" fmla="*/ 34139 w 2244406"/>
                <a:gd name="connsiteY0" fmla="*/ 1868619 h 1868619"/>
                <a:gd name="connsiteX1" fmla="*/ 45358 w 2244406"/>
                <a:gd name="connsiteY1" fmla="*/ 1840570 h 1868619"/>
                <a:gd name="connsiteX2" fmla="*/ 39749 w 2244406"/>
                <a:gd name="connsiteY2" fmla="*/ 1823740 h 1868619"/>
                <a:gd name="connsiteX3" fmla="*/ 45358 w 2244406"/>
                <a:gd name="connsiteY3" fmla="*/ 1756422 h 1868619"/>
                <a:gd name="connsiteX4" fmla="*/ 56578 w 2244406"/>
                <a:gd name="connsiteY4" fmla="*/ 1739593 h 1868619"/>
                <a:gd name="connsiteX5" fmla="*/ 90237 w 2244406"/>
                <a:gd name="connsiteY5" fmla="*/ 1705934 h 1868619"/>
                <a:gd name="connsiteX6" fmla="*/ 90237 w 2244406"/>
                <a:gd name="connsiteY6" fmla="*/ 1633006 h 1868619"/>
                <a:gd name="connsiteX7" fmla="*/ 95847 w 2244406"/>
                <a:gd name="connsiteY7" fmla="*/ 1554469 h 1868619"/>
                <a:gd name="connsiteX8" fmla="*/ 112676 w 2244406"/>
                <a:gd name="connsiteY8" fmla="*/ 1520810 h 1868619"/>
                <a:gd name="connsiteX9" fmla="*/ 118286 w 2244406"/>
                <a:gd name="connsiteY9" fmla="*/ 1503981 h 1868619"/>
                <a:gd name="connsiteX10" fmla="*/ 112676 w 2244406"/>
                <a:gd name="connsiteY10" fmla="*/ 1464712 h 1868619"/>
                <a:gd name="connsiteX11" fmla="*/ 95847 w 2244406"/>
                <a:gd name="connsiteY11" fmla="*/ 1447882 h 1868619"/>
                <a:gd name="connsiteX12" fmla="*/ 62188 w 2244406"/>
                <a:gd name="connsiteY12" fmla="*/ 1431053 h 1868619"/>
                <a:gd name="connsiteX13" fmla="*/ 45358 w 2244406"/>
                <a:gd name="connsiteY13" fmla="*/ 1414224 h 1868619"/>
                <a:gd name="connsiteX14" fmla="*/ 22919 w 2244406"/>
                <a:gd name="connsiteY14" fmla="*/ 1380565 h 1868619"/>
                <a:gd name="connsiteX15" fmla="*/ 28529 w 2244406"/>
                <a:gd name="connsiteY15" fmla="*/ 1324466 h 1868619"/>
                <a:gd name="connsiteX16" fmla="*/ 34139 w 2244406"/>
                <a:gd name="connsiteY16" fmla="*/ 1257149 h 1868619"/>
                <a:gd name="connsiteX17" fmla="*/ 62188 w 2244406"/>
                <a:gd name="connsiteY17" fmla="*/ 1223490 h 1868619"/>
                <a:gd name="connsiteX18" fmla="*/ 73407 w 2244406"/>
                <a:gd name="connsiteY18" fmla="*/ 1206660 h 1868619"/>
                <a:gd name="connsiteX19" fmla="*/ 90237 w 2244406"/>
                <a:gd name="connsiteY19" fmla="*/ 1195441 h 1868619"/>
                <a:gd name="connsiteX20" fmla="*/ 123896 w 2244406"/>
                <a:gd name="connsiteY20" fmla="*/ 1167392 h 1868619"/>
                <a:gd name="connsiteX21" fmla="*/ 129506 w 2244406"/>
                <a:gd name="connsiteY21" fmla="*/ 1150562 h 1868619"/>
                <a:gd name="connsiteX22" fmla="*/ 123896 w 2244406"/>
                <a:gd name="connsiteY22" fmla="*/ 1116903 h 1868619"/>
                <a:gd name="connsiteX23" fmla="*/ 107066 w 2244406"/>
                <a:gd name="connsiteY23" fmla="*/ 1083244 h 1868619"/>
                <a:gd name="connsiteX24" fmla="*/ 79017 w 2244406"/>
                <a:gd name="connsiteY24" fmla="*/ 1049586 h 1868619"/>
                <a:gd name="connsiteX25" fmla="*/ 95847 w 2244406"/>
                <a:gd name="connsiteY25" fmla="*/ 1043976 h 1868619"/>
                <a:gd name="connsiteX26" fmla="*/ 129506 w 2244406"/>
                <a:gd name="connsiteY26" fmla="*/ 1021536 h 1868619"/>
                <a:gd name="connsiteX27" fmla="*/ 135115 w 2244406"/>
                <a:gd name="connsiteY27" fmla="*/ 1004707 h 1868619"/>
                <a:gd name="connsiteX28" fmla="*/ 118286 w 2244406"/>
                <a:gd name="connsiteY28" fmla="*/ 993487 h 1868619"/>
                <a:gd name="connsiteX29" fmla="*/ 67798 w 2244406"/>
                <a:gd name="connsiteY29" fmla="*/ 987878 h 1868619"/>
                <a:gd name="connsiteX30" fmla="*/ 62188 w 2244406"/>
                <a:gd name="connsiteY30" fmla="*/ 931779 h 1868619"/>
                <a:gd name="connsiteX31" fmla="*/ 45358 w 2244406"/>
                <a:gd name="connsiteY31" fmla="*/ 920560 h 1868619"/>
                <a:gd name="connsiteX32" fmla="*/ 6090 w 2244406"/>
                <a:gd name="connsiteY32" fmla="*/ 898120 h 1868619"/>
                <a:gd name="connsiteX33" fmla="*/ 480 w 2244406"/>
                <a:gd name="connsiteY33" fmla="*/ 881291 h 1868619"/>
                <a:gd name="connsiteX34" fmla="*/ 34139 w 2244406"/>
                <a:gd name="connsiteY34" fmla="*/ 875681 h 1868619"/>
                <a:gd name="connsiteX35" fmla="*/ 56578 w 2244406"/>
                <a:gd name="connsiteY35" fmla="*/ 870071 h 1868619"/>
                <a:gd name="connsiteX36" fmla="*/ 73407 w 2244406"/>
                <a:gd name="connsiteY36" fmla="*/ 847632 h 1868619"/>
                <a:gd name="connsiteX37" fmla="*/ 101457 w 2244406"/>
                <a:gd name="connsiteY37" fmla="*/ 797144 h 1868619"/>
                <a:gd name="connsiteX38" fmla="*/ 112676 w 2244406"/>
                <a:gd name="connsiteY38" fmla="*/ 780314 h 1868619"/>
                <a:gd name="connsiteX39" fmla="*/ 123896 w 2244406"/>
                <a:gd name="connsiteY39" fmla="*/ 746655 h 1868619"/>
                <a:gd name="connsiteX40" fmla="*/ 157555 w 2244406"/>
                <a:gd name="connsiteY40" fmla="*/ 696167 h 1868619"/>
                <a:gd name="connsiteX41" fmla="*/ 168774 w 2244406"/>
                <a:gd name="connsiteY41" fmla="*/ 679338 h 1868619"/>
                <a:gd name="connsiteX42" fmla="*/ 185604 w 2244406"/>
                <a:gd name="connsiteY42" fmla="*/ 668118 h 1868619"/>
                <a:gd name="connsiteX43" fmla="*/ 208043 w 2244406"/>
                <a:gd name="connsiteY43" fmla="*/ 640069 h 1868619"/>
                <a:gd name="connsiteX44" fmla="*/ 219263 w 2244406"/>
                <a:gd name="connsiteY44" fmla="*/ 623240 h 1868619"/>
                <a:gd name="connsiteX45" fmla="*/ 286580 w 2244406"/>
                <a:gd name="connsiteY45" fmla="*/ 589581 h 1868619"/>
                <a:gd name="connsiteX46" fmla="*/ 337069 w 2244406"/>
                <a:gd name="connsiteY46" fmla="*/ 572751 h 1868619"/>
                <a:gd name="connsiteX47" fmla="*/ 353898 w 2244406"/>
                <a:gd name="connsiteY47" fmla="*/ 567141 h 1868619"/>
                <a:gd name="connsiteX48" fmla="*/ 421216 w 2244406"/>
                <a:gd name="connsiteY48" fmla="*/ 572751 h 1868619"/>
                <a:gd name="connsiteX49" fmla="*/ 454875 w 2244406"/>
                <a:gd name="connsiteY49" fmla="*/ 550312 h 1868619"/>
                <a:gd name="connsiteX50" fmla="*/ 510973 w 2244406"/>
                <a:gd name="connsiteY50" fmla="*/ 533482 h 1868619"/>
                <a:gd name="connsiteX51" fmla="*/ 539022 w 2244406"/>
                <a:gd name="connsiteY51" fmla="*/ 505433 h 1868619"/>
                <a:gd name="connsiteX52" fmla="*/ 550242 w 2244406"/>
                <a:gd name="connsiteY52" fmla="*/ 471774 h 1868619"/>
                <a:gd name="connsiteX53" fmla="*/ 555852 w 2244406"/>
                <a:gd name="connsiteY53" fmla="*/ 454945 h 1868619"/>
                <a:gd name="connsiteX54" fmla="*/ 589511 w 2244406"/>
                <a:gd name="connsiteY54" fmla="*/ 426896 h 1868619"/>
                <a:gd name="connsiteX55" fmla="*/ 606340 w 2244406"/>
                <a:gd name="connsiteY55" fmla="*/ 410066 h 1868619"/>
                <a:gd name="connsiteX56" fmla="*/ 611950 w 2244406"/>
                <a:gd name="connsiteY56" fmla="*/ 393237 h 1868619"/>
                <a:gd name="connsiteX57" fmla="*/ 639999 w 2244406"/>
                <a:gd name="connsiteY57" fmla="*/ 353968 h 1868619"/>
                <a:gd name="connsiteX58" fmla="*/ 662438 w 2244406"/>
                <a:gd name="connsiteY58" fmla="*/ 320309 h 1868619"/>
                <a:gd name="connsiteX59" fmla="*/ 673658 w 2244406"/>
                <a:gd name="connsiteY59" fmla="*/ 303480 h 1868619"/>
                <a:gd name="connsiteX60" fmla="*/ 740976 w 2244406"/>
                <a:gd name="connsiteY60" fmla="*/ 314700 h 1868619"/>
                <a:gd name="connsiteX61" fmla="*/ 757805 w 2244406"/>
                <a:gd name="connsiteY61" fmla="*/ 325919 h 1868619"/>
                <a:gd name="connsiteX62" fmla="*/ 774634 w 2244406"/>
                <a:gd name="connsiteY62" fmla="*/ 342749 h 1868619"/>
                <a:gd name="connsiteX63" fmla="*/ 797074 w 2244406"/>
                <a:gd name="connsiteY63" fmla="*/ 376408 h 1868619"/>
                <a:gd name="connsiteX64" fmla="*/ 825123 w 2244406"/>
                <a:gd name="connsiteY64" fmla="*/ 382017 h 1868619"/>
                <a:gd name="connsiteX65" fmla="*/ 858782 w 2244406"/>
                <a:gd name="connsiteY65" fmla="*/ 393237 h 1868619"/>
                <a:gd name="connsiteX66" fmla="*/ 898050 w 2244406"/>
                <a:gd name="connsiteY66" fmla="*/ 398847 h 1868619"/>
                <a:gd name="connsiteX67" fmla="*/ 931709 w 2244406"/>
                <a:gd name="connsiteY67" fmla="*/ 421286 h 1868619"/>
                <a:gd name="connsiteX68" fmla="*/ 948539 w 2244406"/>
                <a:gd name="connsiteY68" fmla="*/ 432506 h 1868619"/>
                <a:gd name="connsiteX69" fmla="*/ 965368 w 2244406"/>
                <a:gd name="connsiteY69" fmla="*/ 449335 h 1868619"/>
                <a:gd name="connsiteX70" fmla="*/ 982198 w 2244406"/>
                <a:gd name="connsiteY70" fmla="*/ 454945 h 1868619"/>
                <a:gd name="connsiteX71" fmla="*/ 1015857 w 2244406"/>
                <a:gd name="connsiteY71" fmla="*/ 471774 h 1868619"/>
                <a:gd name="connsiteX72" fmla="*/ 1032686 w 2244406"/>
                <a:gd name="connsiteY72" fmla="*/ 482994 h 1868619"/>
                <a:gd name="connsiteX73" fmla="*/ 1049515 w 2244406"/>
                <a:gd name="connsiteY73" fmla="*/ 488604 h 1868619"/>
                <a:gd name="connsiteX74" fmla="*/ 1066345 w 2244406"/>
                <a:gd name="connsiteY74" fmla="*/ 499824 h 1868619"/>
                <a:gd name="connsiteX75" fmla="*/ 1100004 w 2244406"/>
                <a:gd name="connsiteY75" fmla="*/ 511043 h 1868619"/>
                <a:gd name="connsiteX76" fmla="*/ 1116833 w 2244406"/>
                <a:gd name="connsiteY76" fmla="*/ 522263 h 1868619"/>
                <a:gd name="connsiteX77" fmla="*/ 1150492 w 2244406"/>
                <a:gd name="connsiteY77" fmla="*/ 527873 h 1868619"/>
                <a:gd name="connsiteX78" fmla="*/ 1167322 w 2244406"/>
                <a:gd name="connsiteY78" fmla="*/ 533482 h 1868619"/>
                <a:gd name="connsiteX79" fmla="*/ 1206590 w 2244406"/>
                <a:gd name="connsiteY79" fmla="*/ 561532 h 1868619"/>
                <a:gd name="connsiteX80" fmla="*/ 1240249 w 2244406"/>
                <a:gd name="connsiteY80" fmla="*/ 583971 h 1868619"/>
                <a:gd name="connsiteX81" fmla="*/ 1257079 w 2244406"/>
                <a:gd name="connsiteY81" fmla="*/ 600800 h 1868619"/>
                <a:gd name="connsiteX82" fmla="*/ 1296347 w 2244406"/>
                <a:gd name="connsiteY82" fmla="*/ 612020 h 1868619"/>
                <a:gd name="connsiteX83" fmla="*/ 1402934 w 2244406"/>
                <a:gd name="connsiteY83" fmla="*/ 606410 h 1868619"/>
                <a:gd name="connsiteX84" fmla="*/ 1419763 w 2244406"/>
                <a:gd name="connsiteY84" fmla="*/ 600800 h 1868619"/>
                <a:gd name="connsiteX85" fmla="*/ 1515130 w 2244406"/>
                <a:gd name="connsiteY85" fmla="*/ 589581 h 1868619"/>
                <a:gd name="connsiteX86" fmla="*/ 1531960 w 2244406"/>
                <a:gd name="connsiteY86" fmla="*/ 583971 h 1868619"/>
                <a:gd name="connsiteX87" fmla="*/ 1543179 w 2244406"/>
                <a:gd name="connsiteY87" fmla="*/ 567141 h 1868619"/>
                <a:gd name="connsiteX88" fmla="*/ 1627326 w 2244406"/>
                <a:gd name="connsiteY88" fmla="*/ 572751 h 1868619"/>
                <a:gd name="connsiteX89" fmla="*/ 1660985 w 2244406"/>
                <a:gd name="connsiteY89" fmla="*/ 595190 h 1868619"/>
                <a:gd name="connsiteX90" fmla="*/ 1694644 w 2244406"/>
                <a:gd name="connsiteY90" fmla="*/ 606410 h 1868619"/>
                <a:gd name="connsiteX91" fmla="*/ 1767572 w 2244406"/>
                <a:gd name="connsiteY91" fmla="*/ 600800 h 1868619"/>
                <a:gd name="connsiteX92" fmla="*/ 1790011 w 2244406"/>
                <a:gd name="connsiteY92" fmla="*/ 606410 h 1868619"/>
                <a:gd name="connsiteX93" fmla="*/ 1829280 w 2244406"/>
                <a:gd name="connsiteY93" fmla="*/ 623240 h 1868619"/>
                <a:gd name="connsiteX94" fmla="*/ 1834890 w 2244406"/>
                <a:gd name="connsiteY94" fmla="*/ 640069 h 1868619"/>
                <a:gd name="connsiteX95" fmla="*/ 1868549 w 2244406"/>
                <a:gd name="connsiteY95" fmla="*/ 651289 h 1868619"/>
                <a:gd name="connsiteX96" fmla="*/ 1896598 w 2244406"/>
                <a:gd name="connsiteY96" fmla="*/ 645679 h 1868619"/>
                <a:gd name="connsiteX97" fmla="*/ 1907817 w 2244406"/>
                <a:gd name="connsiteY97" fmla="*/ 628849 h 1868619"/>
                <a:gd name="connsiteX98" fmla="*/ 1941476 w 2244406"/>
                <a:gd name="connsiteY98" fmla="*/ 595190 h 1868619"/>
                <a:gd name="connsiteX99" fmla="*/ 1941476 w 2244406"/>
                <a:gd name="connsiteY99" fmla="*/ 595190 h 1868619"/>
                <a:gd name="connsiteX100" fmla="*/ 2025623 w 2244406"/>
                <a:gd name="connsiteY100" fmla="*/ 578361 h 1868619"/>
                <a:gd name="connsiteX101" fmla="*/ 2042453 w 2244406"/>
                <a:gd name="connsiteY101" fmla="*/ 567141 h 1868619"/>
                <a:gd name="connsiteX102" fmla="*/ 2059282 w 2244406"/>
                <a:gd name="connsiteY102" fmla="*/ 527873 h 1868619"/>
                <a:gd name="connsiteX103" fmla="*/ 2053672 w 2244406"/>
                <a:gd name="connsiteY103" fmla="*/ 443725 h 1868619"/>
                <a:gd name="connsiteX104" fmla="*/ 2036843 w 2244406"/>
                <a:gd name="connsiteY104" fmla="*/ 432506 h 1868619"/>
                <a:gd name="connsiteX105" fmla="*/ 2031233 w 2244406"/>
                <a:gd name="connsiteY105" fmla="*/ 415676 h 1868619"/>
                <a:gd name="connsiteX106" fmla="*/ 2053672 w 2244406"/>
                <a:gd name="connsiteY106" fmla="*/ 382017 h 1868619"/>
                <a:gd name="connsiteX107" fmla="*/ 2070502 w 2244406"/>
                <a:gd name="connsiteY107" fmla="*/ 376408 h 1868619"/>
                <a:gd name="connsiteX108" fmla="*/ 2115380 w 2244406"/>
                <a:gd name="connsiteY108" fmla="*/ 382017 h 1868619"/>
                <a:gd name="connsiteX109" fmla="*/ 2132210 w 2244406"/>
                <a:gd name="connsiteY109" fmla="*/ 387627 h 1868619"/>
                <a:gd name="connsiteX110" fmla="*/ 2154649 w 2244406"/>
                <a:gd name="connsiteY110" fmla="*/ 382017 h 1868619"/>
                <a:gd name="connsiteX111" fmla="*/ 2160259 w 2244406"/>
                <a:gd name="connsiteY111" fmla="*/ 331529 h 1868619"/>
                <a:gd name="connsiteX112" fmla="*/ 2177088 w 2244406"/>
                <a:gd name="connsiteY112" fmla="*/ 325919 h 1868619"/>
                <a:gd name="connsiteX113" fmla="*/ 2199528 w 2244406"/>
                <a:gd name="connsiteY113" fmla="*/ 320309 h 1868619"/>
                <a:gd name="connsiteX114" fmla="*/ 2210747 w 2244406"/>
                <a:gd name="connsiteY114" fmla="*/ 303480 h 1868619"/>
                <a:gd name="connsiteX115" fmla="*/ 2210747 w 2244406"/>
                <a:gd name="connsiteY115" fmla="*/ 241772 h 1868619"/>
                <a:gd name="connsiteX116" fmla="*/ 2182698 w 2244406"/>
                <a:gd name="connsiteY116" fmla="*/ 208113 h 1868619"/>
                <a:gd name="connsiteX117" fmla="*/ 2177088 w 2244406"/>
                <a:gd name="connsiteY117" fmla="*/ 191284 h 1868619"/>
                <a:gd name="connsiteX118" fmla="*/ 2188308 w 2244406"/>
                <a:gd name="connsiteY118" fmla="*/ 135186 h 1868619"/>
                <a:gd name="connsiteX119" fmla="*/ 2160259 w 2244406"/>
                <a:gd name="connsiteY119" fmla="*/ 84697 h 1868619"/>
                <a:gd name="connsiteX120" fmla="*/ 2171479 w 2244406"/>
                <a:gd name="connsiteY120" fmla="*/ 39819 h 1868619"/>
                <a:gd name="connsiteX121" fmla="*/ 2210747 w 2244406"/>
                <a:gd name="connsiteY121" fmla="*/ 550 h 1868619"/>
                <a:gd name="connsiteX122" fmla="*/ 2244406 w 2244406"/>
                <a:gd name="connsiteY122" fmla="*/ 550 h 1868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2244406" h="1868619">
                  <a:moveTo>
                    <a:pt x="34139" y="1868619"/>
                  </a:moveTo>
                  <a:cubicBezTo>
                    <a:pt x="37879" y="1859269"/>
                    <a:pt x="44109" y="1850562"/>
                    <a:pt x="45358" y="1840570"/>
                  </a:cubicBezTo>
                  <a:cubicBezTo>
                    <a:pt x="46091" y="1834702"/>
                    <a:pt x="39749" y="1829653"/>
                    <a:pt x="39749" y="1823740"/>
                  </a:cubicBezTo>
                  <a:cubicBezTo>
                    <a:pt x="39749" y="1801223"/>
                    <a:pt x="40942" y="1778502"/>
                    <a:pt x="45358" y="1756422"/>
                  </a:cubicBezTo>
                  <a:cubicBezTo>
                    <a:pt x="46680" y="1749811"/>
                    <a:pt x="52099" y="1744632"/>
                    <a:pt x="56578" y="1739593"/>
                  </a:cubicBezTo>
                  <a:cubicBezTo>
                    <a:pt x="67120" y="1727734"/>
                    <a:pt x="90237" y="1705934"/>
                    <a:pt x="90237" y="1705934"/>
                  </a:cubicBezTo>
                  <a:cubicBezTo>
                    <a:pt x="103740" y="1665426"/>
                    <a:pt x="90237" y="1713583"/>
                    <a:pt x="90237" y="1633006"/>
                  </a:cubicBezTo>
                  <a:cubicBezTo>
                    <a:pt x="90237" y="1606760"/>
                    <a:pt x="92780" y="1580535"/>
                    <a:pt x="95847" y="1554469"/>
                  </a:cubicBezTo>
                  <a:cubicBezTo>
                    <a:pt x="98016" y="1536034"/>
                    <a:pt x="104532" y="1537099"/>
                    <a:pt x="112676" y="1520810"/>
                  </a:cubicBezTo>
                  <a:cubicBezTo>
                    <a:pt x="115320" y="1515521"/>
                    <a:pt x="116416" y="1509591"/>
                    <a:pt x="118286" y="1503981"/>
                  </a:cubicBezTo>
                  <a:cubicBezTo>
                    <a:pt x="116416" y="1490891"/>
                    <a:pt x="117587" y="1476989"/>
                    <a:pt x="112676" y="1464712"/>
                  </a:cubicBezTo>
                  <a:cubicBezTo>
                    <a:pt x="109730" y="1457346"/>
                    <a:pt x="101942" y="1452961"/>
                    <a:pt x="95847" y="1447882"/>
                  </a:cubicBezTo>
                  <a:cubicBezTo>
                    <a:pt x="81350" y="1435801"/>
                    <a:pt x="79052" y="1436675"/>
                    <a:pt x="62188" y="1431053"/>
                  </a:cubicBezTo>
                  <a:cubicBezTo>
                    <a:pt x="56578" y="1425443"/>
                    <a:pt x="50229" y="1420486"/>
                    <a:pt x="45358" y="1414224"/>
                  </a:cubicBezTo>
                  <a:cubicBezTo>
                    <a:pt x="37079" y="1403580"/>
                    <a:pt x="22919" y="1380565"/>
                    <a:pt x="22919" y="1380565"/>
                  </a:cubicBezTo>
                  <a:cubicBezTo>
                    <a:pt x="24789" y="1361865"/>
                    <a:pt x="26828" y="1343182"/>
                    <a:pt x="28529" y="1324466"/>
                  </a:cubicBezTo>
                  <a:cubicBezTo>
                    <a:pt x="30568" y="1302042"/>
                    <a:pt x="29723" y="1279229"/>
                    <a:pt x="34139" y="1257149"/>
                  </a:cubicBezTo>
                  <a:cubicBezTo>
                    <a:pt x="36339" y="1246149"/>
                    <a:pt x="56381" y="1230458"/>
                    <a:pt x="62188" y="1223490"/>
                  </a:cubicBezTo>
                  <a:cubicBezTo>
                    <a:pt x="66504" y="1218310"/>
                    <a:pt x="68640" y="1211427"/>
                    <a:pt x="73407" y="1206660"/>
                  </a:cubicBezTo>
                  <a:cubicBezTo>
                    <a:pt x="78174" y="1201893"/>
                    <a:pt x="85057" y="1199757"/>
                    <a:pt x="90237" y="1195441"/>
                  </a:cubicBezTo>
                  <a:cubicBezTo>
                    <a:pt x="133431" y="1159446"/>
                    <a:pt x="82110" y="1195247"/>
                    <a:pt x="123896" y="1167392"/>
                  </a:cubicBezTo>
                  <a:cubicBezTo>
                    <a:pt x="125766" y="1161782"/>
                    <a:pt x="129506" y="1156475"/>
                    <a:pt x="129506" y="1150562"/>
                  </a:cubicBezTo>
                  <a:cubicBezTo>
                    <a:pt x="129506" y="1139188"/>
                    <a:pt x="126364" y="1128007"/>
                    <a:pt x="123896" y="1116903"/>
                  </a:cubicBezTo>
                  <a:cubicBezTo>
                    <a:pt x="120829" y="1103103"/>
                    <a:pt x="116235" y="1094247"/>
                    <a:pt x="107066" y="1083244"/>
                  </a:cubicBezTo>
                  <a:cubicBezTo>
                    <a:pt x="71067" y="1040045"/>
                    <a:pt x="106878" y="1091375"/>
                    <a:pt x="79017" y="1049586"/>
                  </a:cubicBezTo>
                  <a:cubicBezTo>
                    <a:pt x="84627" y="1047716"/>
                    <a:pt x="90678" y="1046848"/>
                    <a:pt x="95847" y="1043976"/>
                  </a:cubicBezTo>
                  <a:cubicBezTo>
                    <a:pt x="107635" y="1037427"/>
                    <a:pt x="129506" y="1021536"/>
                    <a:pt x="129506" y="1021536"/>
                  </a:cubicBezTo>
                  <a:cubicBezTo>
                    <a:pt x="131376" y="1015926"/>
                    <a:pt x="137311" y="1010197"/>
                    <a:pt x="135115" y="1004707"/>
                  </a:cubicBezTo>
                  <a:cubicBezTo>
                    <a:pt x="132611" y="998447"/>
                    <a:pt x="124827" y="995122"/>
                    <a:pt x="118286" y="993487"/>
                  </a:cubicBezTo>
                  <a:cubicBezTo>
                    <a:pt x="101859" y="989380"/>
                    <a:pt x="84627" y="989748"/>
                    <a:pt x="67798" y="987878"/>
                  </a:cubicBezTo>
                  <a:cubicBezTo>
                    <a:pt x="65928" y="969178"/>
                    <a:pt x="68131" y="949607"/>
                    <a:pt x="62188" y="931779"/>
                  </a:cubicBezTo>
                  <a:cubicBezTo>
                    <a:pt x="60056" y="925383"/>
                    <a:pt x="50844" y="924479"/>
                    <a:pt x="45358" y="920560"/>
                  </a:cubicBezTo>
                  <a:cubicBezTo>
                    <a:pt x="15638" y="899332"/>
                    <a:pt x="33402" y="907224"/>
                    <a:pt x="6090" y="898120"/>
                  </a:cubicBezTo>
                  <a:cubicBezTo>
                    <a:pt x="4220" y="892510"/>
                    <a:pt x="-1716" y="886781"/>
                    <a:pt x="480" y="881291"/>
                  </a:cubicBezTo>
                  <a:cubicBezTo>
                    <a:pt x="8156" y="862100"/>
                    <a:pt x="23256" y="872053"/>
                    <a:pt x="34139" y="875681"/>
                  </a:cubicBezTo>
                  <a:cubicBezTo>
                    <a:pt x="41619" y="873811"/>
                    <a:pt x="50304" y="874552"/>
                    <a:pt x="56578" y="870071"/>
                  </a:cubicBezTo>
                  <a:cubicBezTo>
                    <a:pt x="64186" y="864637"/>
                    <a:pt x="68045" y="855291"/>
                    <a:pt x="73407" y="847632"/>
                  </a:cubicBezTo>
                  <a:cubicBezTo>
                    <a:pt x="135306" y="759206"/>
                    <a:pt x="75718" y="848624"/>
                    <a:pt x="101457" y="797144"/>
                  </a:cubicBezTo>
                  <a:cubicBezTo>
                    <a:pt x="104472" y="791114"/>
                    <a:pt x="109938" y="786475"/>
                    <a:pt x="112676" y="780314"/>
                  </a:cubicBezTo>
                  <a:cubicBezTo>
                    <a:pt x="117479" y="769507"/>
                    <a:pt x="117336" y="756495"/>
                    <a:pt x="123896" y="746655"/>
                  </a:cubicBezTo>
                  <a:lnTo>
                    <a:pt x="157555" y="696167"/>
                  </a:lnTo>
                  <a:cubicBezTo>
                    <a:pt x="161295" y="690557"/>
                    <a:pt x="163164" y="683078"/>
                    <a:pt x="168774" y="679338"/>
                  </a:cubicBezTo>
                  <a:lnTo>
                    <a:pt x="185604" y="668118"/>
                  </a:lnTo>
                  <a:cubicBezTo>
                    <a:pt x="196525" y="635356"/>
                    <a:pt x="182669" y="665443"/>
                    <a:pt x="208043" y="640069"/>
                  </a:cubicBezTo>
                  <a:cubicBezTo>
                    <a:pt x="212810" y="635302"/>
                    <a:pt x="214189" y="627680"/>
                    <a:pt x="219263" y="623240"/>
                  </a:cubicBezTo>
                  <a:cubicBezTo>
                    <a:pt x="246034" y="599816"/>
                    <a:pt x="254800" y="600174"/>
                    <a:pt x="286580" y="589581"/>
                  </a:cubicBezTo>
                  <a:lnTo>
                    <a:pt x="337069" y="572751"/>
                  </a:lnTo>
                  <a:lnTo>
                    <a:pt x="353898" y="567141"/>
                  </a:lnTo>
                  <a:cubicBezTo>
                    <a:pt x="406257" y="580231"/>
                    <a:pt x="383817" y="582101"/>
                    <a:pt x="421216" y="572751"/>
                  </a:cubicBezTo>
                  <a:cubicBezTo>
                    <a:pt x="432436" y="565271"/>
                    <a:pt x="442083" y="554576"/>
                    <a:pt x="454875" y="550312"/>
                  </a:cubicBezTo>
                  <a:cubicBezTo>
                    <a:pt x="495848" y="536654"/>
                    <a:pt x="477061" y="541960"/>
                    <a:pt x="510973" y="533482"/>
                  </a:cubicBezTo>
                  <a:cubicBezTo>
                    <a:pt x="526329" y="523246"/>
                    <a:pt x="531148" y="523150"/>
                    <a:pt x="539022" y="505433"/>
                  </a:cubicBezTo>
                  <a:cubicBezTo>
                    <a:pt x="543825" y="494626"/>
                    <a:pt x="546502" y="482994"/>
                    <a:pt x="550242" y="471774"/>
                  </a:cubicBezTo>
                  <a:cubicBezTo>
                    <a:pt x="552112" y="466164"/>
                    <a:pt x="551671" y="459126"/>
                    <a:pt x="555852" y="454945"/>
                  </a:cubicBezTo>
                  <a:cubicBezTo>
                    <a:pt x="605026" y="405771"/>
                    <a:pt x="542642" y="465954"/>
                    <a:pt x="589511" y="426896"/>
                  </a:cubicBezTo>
                  <a:cubicBezTo>
                    <a:pt x="595606" y="421817"/>
                    <a:pt x="600730" y="415676"/>
                    <a:pt x="606340" y="410066"/>
                  </a:cubicBezTo>
                  <a:cubicBezTo>
                    <a:pt x="608210" y="404456"/>
                    <a:pt x="609306" y="398526"/>
                    <a:pt x="611950" y="393237"/>
                  </a:cubicBezTo>
                  <a:cubicBezTo>
                    <a:pt x="616511" y="384116"/>
                    <a:pt x="635551" y="360323"/>
                    <a:pt x="639999" y="353968"/>
                  </a:cubicBezTo>
                  <a:cubicBezTo>
                    <a:pt x="647732" y="342921"/>
                    <a:pt x="654958" y="331529"/>
                    <a:pt x="662438" y="320309"/>
                  </a:cubicBezTo>
                  <a:lnTo>
                    <a:pt x="673658" y="303480"/>
                  </a:lnTo>
                  <a:cubicBezTo>
                    <a:pt x="689658" y="305258"/>
                    <a:pt x="722179" y="305302"/>
                    <a:pt x="740976" y="314700"/>
                  </a:cubicBezTo>
                  <a:cubicBezTo>
                    <a:pt x="747006" y="317715"/>
                    <a:pt x="752626" y="321603"/>
                    <a:pt x="757805" y="325919"/>
                  </a:cubicBezTo>
                  <a:cubicBezTo>
                    <a:pt x="763900" y="330998"/>
                    <a:pt x="769763" y="336487"/>
                    <a:pt x="774634" y="342749"/>
                  </a:cubicBezTo>
                  <a:cubicBezTo>
                    <a:pt x="782913" y="353393"/>
                    <a:pt x="783851" y="373764"/>
                    <a:pt x="797074" y="376408"/>
                  </a:cubicBezTo>
                  <a:cubicBezTo>
                    <a:pt x="806424" y="378278"/>
                    <a:pt x="815924" y="379508"/>
                    <a:pt x="825123" y="382017"/>
                  </a:cubicBezTo>
                  <a:cubicBezTo>
                    <a:pt x="836533" y="385129"/>
                    <a:pt x="847074" y="391564"/>
                    <a:pt x="858782" y="393237"/>
                  </a:cubicBezTo>
                  <a:lnTo>
                    <a:pt x="898050" y="398847"/>
                  </a:lnTo>
                  <a:cubicBezTo>
                    <a:pt x="927627" y="408706"/>
                    <a:pt x="903695" y="397941"/>
                    <a:pt x="931709" y="421286"/>
                  </a:cubicBezTo>
                  <a:cubicBezTo>
                    <a:pt x="936889" y="425602"/>
                    <a:pt x="943359" y="428190"/>
                    <a:pt x="948539" y="432506"/>
                  </a:cubicBezTo>
                  <a:cubicBezTo>
                    <a:pt x="954634" y="437585"/>
                    <a:pt x="958767" y="444934"/>
                    <a:pt x="965368" y="449335"/>
                  </a:cubicBezTo>
                  <a:cubicBezTo>
                    <a:pt x="970288" y="452615"/>
                    <a:pt x="976588" y="453075"/>
                    <a:pt x="982198" y="454945"/>
                  </a:cubicBezTo>
                  <a:cubicBezTo>
                    <a:pt x="1030427" y="487100"/>
                    <a:pt x="969406" y="448549"/>
                    <a:pt x="1015857" y="471774"/>
                  </a:cubicBezTo>
                  <a:cubicBezTo>
                    <a:pt x="1021887" y="474789"/>
                    <a:pt x="1026656" y="479979"/>
                    <a:pt x="1032686" y="482994"/>
                  </a:cubicBezTo>
                  <a:cubicBezTo>
                    <a:pt x="1037975" y="485639"/>
                    <a:pt x="1044226" y="485959"/>
                    <a:pt x="1049515" y="488604"/>
                  </a:cubicBezTo>
                  <a:cubicBezTo>
                    <a:pt x="1055546" y="491619"/>
                    <a:pt x="1060184" y="497086"/>
                    <a:pt x="1066345" y="499824"/>
                  </a:cubicBezTo>
                  <a:cubicBezTo>
                    <a:pt x="1077152" y="504627"/>
                    <a:pt x="1100004" y="511043"/>
                    <a:pt x="1100004" y="511043"/>
                  </a:cubicBezTo>
                  <a:cubicBezTo>
                    <a:pt x="1105614" y="514783"/>
                    <a:pt x="1110437" y="520131"/>
                    <a:pt x="1116833" y="522263"/>
                  </a:cubicBezTo>
                  <a:cubicBezTo>
                    <a:pt x="1127624" y="525860"/>
                    <a:pt x="1139388" y="525406"/>
                    <a:pt x="1150492" y="527873"/>
                  </a:cubicBezTo>
                  <a:cubicBezTo>
                    <a:pt x="1156265" y="529156"/>
                    <a:pt x="1161712" y="531612"/>
                    <a:pt x="1167322" y="533482"/>
                  </a:cubicBezTo>
                  <a:cubicBezTo>
                    <a:pt x="1222081" y="569990"/>
                    <a:pt x="1136946" y="512781"/>
                    <a:pt x="1206590" y="561532"/>
                  </a:cubicBezTo>
                  <a:cubicBezTo>
                    <a:pt x="1217637" y="569265"/>
                    <a:pt x="1230714" y="574436"/>
                    <a:pt x="1240249" y="583971"/>
                  </a:cubicBezTo>
                  <a:cubicBezTo>
                    <a:pt x="1245859" y="589581"/>
                    <a:pt x="1250478" y="596399"/>
                    <a:pt x="1257079" y="600800"/>
                  </a:cubicBezTo>
                  <a:cubicBezTo>
                    <a:pt x="1261908" y="604020"/>
                    <a:pt x="1293354" y="611272"/>
                    <a:pt x="1296347" y="612020"/>
                  </a:cubicBezTo>
                  <a:cubicBezTo>
                    <a:pt x="1331876" y="610150"/>
                    <a:pt x="1367502" y="609631"/>
                    <a:pt x="1402934" y="606410"/>
                  </a:cubicBezTo>
                  <a:cubicBezTo>
                    <a:pt x="1408823" y="605875"/>
                    <a:pt x="1413915" y="601677"/>
                    <a:pt x="1419763" y="600800"/>
                  </a:cubicBezTo>
                  <a:cubicBezTo>
                    <a:pt x="1451417" y="596052"/>
                    <a:pt x="1483341" y="593321"/>
                    <a:pt x="1515130" y="589581"/>
                  </a:cubicBezTo>
                  <a:cubicBezTo>
                    <a:pt x="1520740" y="587711"/>
                    <a:pt x="1527342" y="587665"/>
                    <a:pt x="1531960" y="583971"/>
                  </a:cubicBezTo>
                  <a:cubicBezTo>
                    <a:pt x="1537225" y="579759"/>
                    <a:pt x="1536483" y="567929"/>
                    <a:pt x="1543179" y="567141"/>
                  </a:cubicBezTo>
                  <a:cubicBezTo>
                    <a:pt x="1571098" y="563856"/>
                    <a:pt x="1599277" y="570881"/>
                    <a:pt x="1627326" y="572751"/>
                  </a:cubicBezTo>
                  <a:cubicBezTo>
                    <a:pt x="1683004" y="591310"/>
                    <a:pt x="1597954" y="560173"/>
                    <a:pt x="1660985" y="595190"/>
                  </a:cubicBezTo>
                  <a:cubicBezTo>
                    <a:pt x="1671323" y="600934"/>
                    <a:pt x="1694644" y="606410"/>
                    <a:pt x="1694644" y="606410"/>
                  </a:cubicBezTo>
                  <a:cubicBezTo>
                    <a:pt x="1718953" y="604540"/>
                    <a:pt x="1743191" y="600800"/>
                    <a:pt x="1767572" y="600800"/>
                  </a:cubicBezTo>
                  <a:cubicBezTo>
                    <a:pt x="1775282" y="600800"/>
                    <a:pt x="1782598" y="604292"/>
                    <a:pt x="1790011" y="606410"/>
                  </a:cubicBezTo>
                  <a:cubicBezTo>
                    <a:pt x="1809273" y="611913"/>
                    <a:pt x="1809332" y="613266"/>
                    <a:pt x="1829280" y="623240"/>
                  </a:cubicBezTo>
                  <a:cubicBezTo>
                    <a:pt x="1831150" y="628850"/>
                    <a:pt x="1830078" y="636632"/>
                    <a:pt x="1834890" y="640069"/>
                  </a:cubicBezTo>
                  <a:cubicBezTo>
                    <a:pt x="1844514" y="646943"/>
                    <a:pt x="1868549" y="651289"/>
                    <a:pt x="1868549" y="651289"/>
                  </a:cubicBezTo>
                  <a:cubicBezTo>
                    <a:pt x="1877899" y="649419"/>
                    <a:pt x="1888320" y="650410"/>
                    <a:pt x="1896598" y="645679"/>
                  </a:cubicBezTo>
                  <a:cubicBezTo>
                    <a:pt x="1902452" y="642334"/>
                    <a:pt x="1903338" y="633888"/>
                    <a:pt x="1907817" y="628849"/>
                  </a:cubicBezTo>
                  <a:cubicBezTo>
                    <a:pt x="1918358" y="616990"/>
                    <a:pt x="1930256" y="606410"/>
                    <a:pt x="1941476" y="595190"/>
                  </a:cubicBezTo>
                  <a:lnTo>
                    <a:pt x="1941476" y="595190"/>
                  </a:lnTo>
                  <a:cubicBezTo>
                    <a:pt x="1991199" y="578617"/>
                    <a:pt x="1963381" y="585277"/>
                    <a:pt x="2025623" y="578361"/>
                  </a:cubicBezTo>
                  <a:cubicBezTo>
                    <a:pt x="2031233" y="574621"/>
                    <a:pt x="2037685" y="571909"/>
                    <a:pt x="2042453" y="567141"/>
                  </a:cubicBezTo>
                  <a:cubicBezTo>
                    <a:pt x="2055366" y="554228"/>
                    <a:pt x="2054991" y="545038"/>
                    <a:pt x="2059282" y="527873"/>
                  </a:cubicBezTo>
                  <a:cubicBezTo>
                    <a:pt x="2057412" y="499824"/>
                    <a:pt x="2060111" y="471089"/>
                    <a:pt x="2053672" y="443725"/>
                  </a:cubicBezTo>
                  <a:cubicBezTo>
                    <a:pt x="2052128" y="437162"/>
                    <a:pt x="2041055" y="437771"/>
                    <a:pt x="2036843" y="432506"/>
                  </a:cubicBezTo>
                  <a:cubicBezTo>
                    <a:pt x="2033149" y="427888"/>
                    <a:pt x="2033103" y="421286"/>
                    <a:pt x="2031233" y="415676"/>
                  </a:cubicBezTo>
                  <a:cubicBezTo>
                    <a:pt x="2037114" y="398033"/>
                    <a:pt x="2035664" y="394022"/>
                    <a:pt x="2053672" y="382017"/>
                  </a:cubicBezTo>
                  <a:cubicBezTo>
                    <a:pt x="2058592" y="378737"/>
                    <a:pt x="2064892" y="378278"/>
                    <a:pt x="2070502" y="376408"/>
                  </a:cubicBezTo>
                  <a:cubicBezTo>
                    <a:pt x="2085461" y="378278"/>
                    <a:pt x="2100547" y="379320"/>
                    <a:pt x="2115380" y="382017"/>
                  </a:cubicBezTo>
                  <a:cubicBezTo>
                    <a:pt x="2121198" y="383075"/>
                    <a:pt x="2126297" y="387627"/>
                    <a:pt x="2132210" y="387627"/>
                  </a:cubicBezTo>
                  <a:cubicBezTo>
                    <a:pt x="2139920" y="387627"/>
                    <a:pt x="2147169" y="383887"/>
                    <a:pt x="2154649" y="382017"/>
                  </a:cubicBezTo>
                  <a:cubicBezTo>
                    <a:pt x="2191092" y="327356"/>
                    <a:pt x="2135070" y="419697"/>
                    <a:pt x="2160259" y="331529"/>
                  </a:cubicBezTo>
                  <a:cubicBezTo>
                    <a:pt x="2161883" y="325843"/>
                    <a:pt x="2171402" y="327544"/>
                    <a:pt x="2177088" y="325919"/>
                  </a:cubicBezTo>
                  <a:cubicBezTo>
                    <a:pt x="2184502" y="323801"/>
                    <a:pt x="2192048" y="322179"/>
                    <a:pt x="2199528" y="320309"/>
                  </a:cubicBezTo>
                  <a:cubicBezTo>
                    <a:pt x="2203268" y="314699"/>
                    <a:pt x="2208091" y="309677"/>
                    <a:pt x="2210747" y="303480"/>
                  </a:cubicBezTo>
                  <a:cubicBezTo>
                    <a:pt x="2219629" y="282755"/>
                    <a:pt x="2217336" y="263735"/>
                    <a:pt x="2210747" y="241772"/>
                  </a:cubicBezTo>
                  <a:cubicBezTo>
                    <a:pt x="2207400" y="230614"/>
                    <a:pt x="2189853" y="215268"/>
                    <a:pt x="2182698" y="208113"/>
                  </a:cubicBezTo>
                  <a:cubicBezTo>
                    <a:pt x="2180828" y="202503"/>
                    <a:pt x="2177088" y="197197"/>
                    <a:pt x="2177088" y="191284"/>
                  </a:cubicBezTo>
                  <a:cubicBezTo>
                    <a:pt x="2177088" y="165499"/>
                    <a:pt x="2181399" y="155911"/>
                    <a:pt x="2188308" y="135186"/>
                  </a:cubicBezTo>
                  <a:cubicBezTo>
                    <a:pt x="2174579" y="94001"/>
                    <a:pt x="2185450" y="109890"/>
                    <a:pt x="2160259" y="84697"/>
                  </a:cubicBezTo>
                  <a:cubicBezTo>
                    <a:pt x="2163999" y="69738"/>
                    <a:pt x="2165405" y="53992"/>
                    <a:pt x="2171479" y="39819"/>
                  </a:cubicBezTo>
                  <a:cubicBezTo>
                    <a:pt x="2180798" y="18074"/>
                    <a:pt x="2188317" y="3042"/>
                    <a:pt x="2210747" y="550"/>
                  </a:cubicBezTo>
                  <a:cubicBezTo>
                    <a:pt x="2221898" y="-689"/>
                    <a:pt x="2233186" y="550"/>
                    <a:pt x="2244406" y="550"/>
                  </a:cubicBezTo>
                </a:path>
              </a:pathLst>
            </a:cu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9" name="Volný tvar 18"/>
            <p:cNvSpPr/>
            <p:nvPr/>
          </p:nvSpPr>
          <p:spPr>
            <a:xfrm>
              <a:off x="870515" y="3523877"/>
              <a:ext cx="462607" cy="190883"/>
            </a:xfrm>
            <a:custGeom>
              <a:avLst/>
              <a:gdLst>
                <a:gd name="connsiteX0" fmla="*/ 0 w 600250"/>
                <a:gd name="connsiteY0" fmla="*/ 134635 h 241222"/>
                <a:gd name="connsiteX1" fmla="*/ 61708 w 600250"/>
                <a:gd name="connsiteY1" fmla="*/ 173904 h 241222"/>
                <a:gd name="connsiteX2" fmla="*/ 78538 w 600250"/>
                <a:gd name="connsiteY2" fmla="*/ 190734 h 241222"/>
                <a:gd name="connsiteX3" fmla="*/ 140245 w 600250"/>
                <a:gd name="connsiteY3" fmla="*/ 185124 h 241222"/>
                <a:gd name="connsiteX4" fmla="*/ 157075 w 600250"/>
                <a:gd name="connsiteY4" fmla="*/ 173904 h 241222"/>
                <a:gd name="connsiteX5" fmla="*/ 196344 w 600250"/>
                <a:gd name="connsiteY5" fmla="*/ 123416 h 241222"/>
                <a:gd name="connsiteX6" fmla="*/ 207563 w 600250"/>
                <a:gd name="connsiteY6" fmla="*/ 100977 h 241222"/>
                <a:gd name="connsiteX7" fmla="*/ 224393 w 600250"/>
                <a:gd name="connsiteY7" fmla="*/ 84147 h 241222"/>
                <a:gd name="connsiteX8" fmla="*/ 235612 w 600250"/>
                <a:gd name="connsiteY8" fmla="*/ 67318 h 241222"/>
                <a:gd name="connsiteX9" fmla="*/ 252442 w 600250"/>
                <a:gd name="connsiteY9" fmla="*/ 11219 h 241222"/>
                <a:gd name="connsiteX10" fmla="*/ 269271 w 600250"/>
                <a:gd name="connsiteY10" fmla="*/ 0 h 241222"/>
                <a:gd name="connsiteX11" fmla="*/ 314150 w 600250"/>
                <a:gd name="connsiteY11" fmla="*/ 11219 h 241222"/>
                <a:gd name="connsiteX12" fmla="*/ 336589 w 600250"/>
                <a:gd name="connsiteY12" fmla="*/ 44878 h 241222"/>
                <a:gd name="connsiteX13" fmla="*/ 353418 w 600250"/>
                <a:gd name="connsiteY13" fmla="*/ 56098 h 241222"/>
                <a:gd name="connsiteX14" fmla="*/ 381468 w 600250"/>
                <a:gd name="connsiteY14" fmla="*/ 84147 h 241222"/>
                <a:gd name="connsiteX15" fmla="*/ 415126 w 600250"/>
                <a:gd name="connsiteY15" fmla="*/ 95367 h 241222"/>
                <a:gd name="connsiteX16" fmla="*/ 426346 w 600250"/>
                <a:gd name="connsiteY16" fmla="*/ 112196 h 241222"/>
                <a:gd name="connsiteX17" fmla="*/ 443176 w 600250"/>
                <a:gd name="connsiteY17" fmla="*/ 123416 h 241222"/>
                <a:gd name="connsiteX18" fmla="*/ 448785 w 600250"/>
                <a:gd name="connsiteY18" fmla="*/ 140245 h 241222"/>
                <a:gd name="connsiteX19" fmla="*/ 476834 w 600250"/>
                <a:gd name="connsiteY19" fmla="*/ 168294 h 241222"/>
                <a:gd name="connsiteX20" fmla="*/ 555372 w 600250"/>
                <a:gd name="connsiteY20" fmla="*/ 190734 h 241222"/>
                <a:gd name="connsiteX21" fmla="*/ 589031 w 600250"/>
                <a:gd name="connsiteY21" fmla="*/ 218783 h 241222"/>
                <a:gd name="connsiteX22" fmla="*/ 600250 w 600250"/>
                <a:gd name="connsiteY22" fmla="*/ 241222 h 24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00250" h="241222">
                  <a:moveTo>
                    <a:pt x="0" y="134635"/>
                  </a:moveTo>
                  <a:cubicBezTo>
                    <a:pt x="43608" y="143357"/>
                    <a:pt x="21307" y="133503"/>
                    <a:pt x="61708" y="173904"/>
                  </a:cubicBezTo>
                  <a:lnTo>
                    <a:pt x="78538" y="190734"/>
                  </a:lnTo>
                  <a:cubicBezTo>
                    <a:pt x="99107" y="188864"/>
                    <a:pt x="120050" y="189452"/>
                    <a:pt x="140245" y="185124"/>
                  </a:cubicBezTo>
                  <a:cubicBezTo>
                    <a:pt x="146838" y="183711"/>
                    <a:pt x="151895" y="178220"/>
                    <a:pt x="157075" y="173904"/>
                  </a:cubicBezTo>
                  <a:cubicBezTo>
                    <a:pt x="172904" y="160713"/>
                    <a:pt x="187410" y="141285"/>
                    <a:pt x="196344" y="123416"/>
                  </a:cubicBezTo>
                  <a:cubicBezTo>
                    <a:pt x="200084" y="115936"/>
                    <a:pt x="202702" y="107782"/>
                    <a:pt x="207563" y="100977"/>
                  </a:cubicBezTo>
                  <a:cubicBezTo>
                    <a:pt x="212174" y="94521"/>
                    <a:pt x="219314" y="90242"/>
                    <a:pt x="224393" y="84147"/>
                  </a:cubicBezTo>
                  <a:cubicBezTo>
                    <a:pt x="228709" y="78968"/>
                    <a:pt x="231872" y="72928"/>
                    <a:pt x="235612" y="67318"/>
                  </a:cubicBezTo>
                  <a:cubicBezTo>
                    <a:pt x="237858" y="58336"/>
                    <a:pt x="248344" y="13951"/>
                    <a:pt x="252442" y="11219"/>
                  </a:cubicBezTo>
                  <a:lnTo>
                    <a:pt x="269271" y="0"/>
                  </a:lnTo>
                  <a:cubicBezTo>
                    <a:pt x="284231" y="3740"/>
                    <a:pt x="301320" y="2666"/>
                    <a:pt x="314150" y="11219"/>
                  </a:cubicBezTo>
                  <a:cubicBezTo>
                    <a:pt x="325370" y="18699"/>
                    <a:pt x="325370" y="37398"/>
                    <a:pt x="336589" y="44878"/>
                  </a:cubicBezTo>
                  <a:lnTo>
                    <a:pt x="353418" y="56098"/>
                  </a:lnTo>
                  <a:cubicBezTo>
                    <a:pt x="363654" y="71451"/>
                    <a:pt x="363752" y="76273"/>
                    <a:pt x="381468" y="84147"/>
                  </a:cubicBezTo>
                  <a:cubicBezTo>
                    <a:pt x="392275" y="88950"/>
                    <a:pt x="415126" y="95367"/>
                    <a:pt x="415126" y="95367"/>
                  </a:cubicBezTo>
                  <a:cubicBezTo>
                    <a:pt x="418866" y="100977"/>
                    <a:pt x="421579" y="107429"/>
                    <a:pt x="426346" y="112196"/>
                  </a:cubicBezTo>
                  <a:cubicBezTo>
                    <a:pt x="431114" y="116963"/>
                    <a:pt x="438964" y="118151"/>
                    <a:pt x="443176" y="123416"/>
                  </a:cubicBezTo>
                  <a:cubicBezTo>
                    <a:pt x="446870" y="128033"/>
                    <a:pt x="446141" y="134956"/>
                    <a:pt x="448785" y="140245"/>
                  </a:cubicBezTo>
                  <a:cubicBezTo>
                    <a:pt x="455018" y="152711"/>
                    <a:pt x="463121" y="163308"/>
                    <a:pt x="476834" y="168294"/>
                  </a:cubicBezTo>
                  <a:cubicBezTo>
                    <a:pt x="485065" y="171287"/>
                    <a:pt x="543992" y="183147"/>
                    <a:pt x="555372" y="190734"/>
                  </a:cubicBezTo>
                  <a:cubicBezTo>
                    <a:pt x="578802" y="206354"/>
                    <a:pt x="567434" y="197186"/>
                    <a:pt x="589031" y="218783"/>
                  </a:cubicBezTo>
                  <a:cubicBezTo>
                    <a:pt x="595477" y="238121"/>
                    <a:pt x="590460" y="231430"/>
                    <a:pt x="600250" y="241222"/>
                  </a:cubicBezTo>
                </a:path>
              </a:pathLst>
            </a:cu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0" name="Volný tvar 19"/>
            <p:cNvSpPr/>
            <p:nvPr/>
          </p:nvSpPr>
          <p:spPr>
            <a:xfrm>
              <a:off x="1276918" y="4132039"/>
              <a:ext cx="220495" cy="221956"/>
            </a:xfrm>
            <a:custGeom>
              <a:avLst/>
              <a:gdLst>
                <a:gd name="connsiteX0" fmla="*/ 286100 w 286100"/>
                <a:gd name="connsiteY0" fmla="*/ 280490 h 280490"/>
                <a:gd name="connsiteX1" fmla="*/ 269271 w 286100"/>
                <a:gd name="connsiteY1" fmla="*/ 252441 h 280490"/>
                <a:gd name="connsiteX2" fmla="*/ 258051 w 286100"/>
                <a:gd name="connsiteY2" fmla="*/ 218782 h 280490"/>
                <a:gd name="connsiteX3" fmla="*/ 252442 w 286100"/>
                <a:gd name="connsiteY3" fmla="*/ 196343 h 280490"/>
                <a:gd name="connsiteX4" fmla="*/ 241222 w 286100"/>
                <a:gd name="connsiteY4" fmla="*/ 179514 h 280490"/>
                <a:gd name="connsiteX5" fmla="*/ 235612 w 286100"/>
                <a:gd name="connsiteY5" fmla="*/ 162684 h 280490"/>
                <a:gd name="connsiteX6" fmla="*/ 218783 w 286100"/>
                <a:gd name="connsiteY6" fmla="*/ 157074 h 280490"/>
                <a:gd name="connsiteX7" fmla="*/ 201953 w 286100"/>
                <a:gd name="connsiteY7" fmla="*/ 145855 h 280490"/>
                <a:gd name="connsiteX8" fmla="*/ 168294 w 286100"/>
                <a:gd name="connsiteY8" fmla="*/ 140245 h 280490"/>
                <a:gd name="connsiteX9" fmla="*/ 145855 w 286100"/>
                <a:gd name="connsiteY9" fmla="*/ 134635 h 280490"/>
                <a:gd name="connsiteX10" fmla="*/ 129026 w 286100"/>
                <a:gd name="connsiteY10" fmla="*/ 123416 h 280490"/>
                <a:gd name="connsiteX11" fmla="*/ 106586 w 286100"/>
                <a:gd name="connsiteY11" fmla="*/ 89757 h 280490"/>
                <a:gd name="connsiteX12" fmla="*/ 89757 w 286100"/>
                <a:gd name="connsiteY12" fmla="*/ 56098 h 280490"/>
                <a:gd name="connsiteX13" fmla="*/ 72927 w 286100"/>
                <a:gd name="connsiteY13" fmla="*/ 39268 h 280490"/>
                <a:gd name="connsiteX14" fmla="*/ 39269 w 286100"/>
                <a:gd name="connsiteY14" fmla="*/ 28049 h 280490"/>
                <a:gd name="connsiteX15" fmla="*/ 22439 w 286100"/>
                <a:gd name="connsiteY15" fmla="*/ 22439 h 280490"/>
                <a:gd name="connsiteX16" fmla="*/ 0 w 286100"/>
                <a:gd name="connsiteY16" fmla="*/ 0 h 28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6100" h="280490">
                  <a:moveTo>
                    <a:pt x="286100" y="280490"/>
                  </a:moveTo>
                  <a:cubicBezTo>
                    <a:pt x="280490" y="271140"/>
                    <a:pt x="273783" y="262367"/>
                    <a:pt x="269271" y="252441"/>
                  </a:cubicBezTo>
                  <a:cubicBezTo>
                    <a:pt x="264377" y="241674"/>
                    <a:pt x="260919" y="230256"/>
                    <a:pt x="258051" y="218782"/>
                  </a:cubicBezTo>
                  <a:cubicBezTo>
                    <a:pt x="256181" y="211302"/>
                    <a:pt x="255479" y="203429"/>
                    <a:pt x="252442" y="196343"/>
                  </a:cubicBezTo>
                  <a:cubicBezTo>
                    <a:pt x="249786" y="190146"/>
                    <a:pt x="244962" y="185124"/>
                    <a:pt x="241222" y="179514"/>
                  </a:cubicBezTo>
                  <a:cubicBezTo>
                    <a:pt x="239352" y="173904"/>
                    <a:pt x="239793" y="166866"/>
                    <a:pt x="235612" y="162684"/>
                  </a:cubicBezTo>
                  <a:cubicBezTo>
                    <a:pt x="231431" y="158503"/>
                    <a:pt x="224072" y="159718"/>
                    <a:pt x="218783" y="157074"/>
                  </a:cubicBezTo>
                  <a:cubicBezTo>
                    <a:pt x="212753" y="154059"/>
                    <a:pt x="208349" y="147987"/>
                    <a:pt x="201953" y="145855"/>
                  </a:cubicBezTo>
                  <a:cubicBezTo>
                    <a:pt x="191162" y="142258"/>
                    <a:pt x="179448" y="142476"/>
                    <a:pt x="168294" y="140245"/>
                  </a:cubicBezTo>
                  <a:cubicBezTo>
                    <a:pt x="160734" y="138733"/>
                    <a:pt x="153335" y="136505"/>
                    <a:pt x="145855" y="134635"/>
                  </a:cubicBezTo>
                  <a:cubicBezTo>
                    <a:pt x="140245" y="130895"/>
                    <a:pt x="133466" y="128490"/>
                    <a:pt x="129026" y="123416"/>
                  </a:cubicBezTo>
                  <a:cubicBezTo>
                    <a:pt x="120146" y="113268"/>
                    <a:pt x="106586" y="89757"/>
                    <a:pt x="106586" y="89757"/>
                  </a:cubicBezTo>
                  <a:cubicBezTo>
                    <a:pt x="100964" y="72891"/>
                    <a:pt x="101839" y="70597"/>
                    <a:pt x="89757" y="56098"/>
                  </a:cubicBezTo>
                  <a:cubicBezTo>
                    <a:pt x="84678" y="50003"/>
                    <a:pt x="79862" y="43121"/>
                    <a:pt x="72927" y="39268"/>
                  </a:cubicBezTo>
                  <a:cubicBezTo>
                    <a:pt x="62589" y="33525"/>
                    <a:pt x="50488" y="31789"/>
                    <a:pt x="39269" y="28049"/>
                  </a:cubicBezTo>
                  <a:lnTo>
                    <a:pt x="22439" y="22439"/>
                  </a:lnTo>
                  <a:cubicBezTo>
                    <a:pt x="8900" y="2130"/>
                    <a:pt x="17250" y="8624"/>
                    <a:pt x="0" y="0"/>
                  </a:cubicBezTo>
                </a:path>
              </a:pathLst>
            </a:cu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1" name="Volný tvar 20"/>
            <p:cNvSpPr/>
            <p:nvPr/>
          </p:nvSpPr>
          <p:spPr>
            <a:xfrm>
              <a:off x="3442959" y="3106597"/>
              <a:ext cx="946831" cy="1420525"/>
            </a:xfrm>
            <a:custGeom>
              <a:avLst/>
              <a:gdLst>
                <a:gd name="connsiteX0" fmla="*/ 1228549 w 1228549"/>
                <a:gd name="connsiteY0" fmla="*/ 1795141 h 1795141"/>
                <a:gd name="connsiteX1" fmla="*/ 1211720 w 1228549"/>
                <a:gd name="connsiteY1" fmla="*/ 1767092 h 1795141"/>
                <a:gd name="connsiteX2" fmla="*/ 1194890 w 1228549"/>
                <a:gd name="connsiteY2" fmla="*/ 1716604 h 1795141"/>
                <a:gd name="connsiteX3" fmla="*/ 1189281 w 1228549"/>
                <a:gd name="connsiteY3" fmla="*/ 1694165 h 1795141"/>
                <a:gd name="connsiteX4" fmla="*/ 1183671 w 1228549"/>
                <a:gd name="connsiteY4" fmla="*/ 1677335 h 1795141"/>
                <a:gd name="connsiteX5" fmla="*/ 1189281 w 1228549"/>
                <a:gd name="connsiteY5" fmla="*/ 1654896 h 1795141"/>
                <a:gd name="connsiteX6" fmla="*/ 1183671 w 1228549"/>
                <a:gd name="connsiteY6" fmla="*/ 1570749 h 1795141"/>
                <a:gd name="connsiteX7" fmla="*/ 1150012 w 1228549"/>
                <a:gd name="connsiteY7" fmla="*/ 1503431 h 1795141"/>
                <a:gd name="connsiteX8" fmla="*/ 1144402 w 1228549"/>
                <a:gd name="connsiteY8" fmla="*/ 1486601 h 1795141"/>
                <a:gd name="connsiteX9" fmla="*/ 1127573 w 1228549"/>
                <a:gd name="connsiteY9" fmla="*/ 1413674 h 1795141"/>
                <a:gd name="connsiteX10" fmla="*/ 1110743 w 1228549"/>
                <a:gd name="connsiteY10" fmla="*/ 1396844 h 1795141"/>
                <a:gd name="connsiteX11" fmla="*/ 1099524 w 1228549"/>
                <a:gd name="connsiteY11" fmla="*/ 1363185 h 1795141"/>
                <a:gd name="connsiteX12" fmla="*/ 1093914 w 1228549"/>
                <a:gd name="connsiteY12" fmla="*/ 1346356 h 1795141"/>
                <a:gd name="connsiteX13" fmla="*/ 1088304 w 1228549"/>
                <a:gd name="connsiteY13" fmla="*/ 1323917 h 1795141"/>
                <a:gd name="connsiteX14" fmla="*/ 1060255 w 1228549"/>
                <a:gd name="connsiteY14" fmla="*/ 1290258 h 1795141"/>
                <a:gd name="connsiteX15" fmla="*/ 1032206 w 1228549"/>
                <a:gd name="connsiteY15" fmla="*/ 1256599 h 1795141"/>
                <a:gd name="connsiteX16" fmla="*/ 1020986 w 1228549"/>
                <a:gd name="connsiteY16" fmla="*/ 1222940 h 1795141"/>
                <a:gd name="connsiteX17" fmla="*/ 1015376 w 1228549"/>
                <a:gd name="connsiteY17" fmla="*/ 1206111 h 1795141"/>
                <a:gd name="connsiteX18" fmla="*/ 1026596 w 1228549"/>
                <a:gd name="connsiteY18" fmla="*/ 1082695 h 1795141"/>
                <a:gd name="connsiteX19" fmla="*/ 1037816 w 1228549"/>
                <a:gd name="connsiteY19" fmla="*/ 1043426 h 1795141"/>
                <a:gd name="connsiteX20" fmla="*/ 1049035 w 1228549"/>
                <a:gd name="connsiteY20" fmla="*/ 1026596 h 1795141"/>
                <a:gd name="connsiteX21" fmla="*/ 1049035 w 1228549"/>
                <a:gd name="connsiteY21" fmla="*/ 914400 h 1795141"/>
                <a:gd name="connsiteX22" fmla="*/ 1071474 w 1228549"/>
                <a:gd name="connsiteY22" fmla="*/ 875131 h 1795141"/>
                <a:gd name="connsiteX23" fmla="*/ 1065865 w 1228549"/>
                <a:gd name="connsiteY23" fmla="*/ 852692 h 1795141"/>
                <a:gd name="connsiteX24" fmla="*/ 1049035 w 1228549"/>
                <a:gd name="connsiteY24" fmla="*/ 847082 h 1795141"/>
                <a:gd name="connsiteX25" fmla="*/ 1032206 w 1228549"/>
                <a:gd name="connsiteY25" fmla="*/ 835863 h 1795141"/>
                <a:gd name="connsiteX26" fmla="*/ 1026596 w 1228549"/>
                <a:gd name="connsiteY26" fmla="*/ 819033 h 1795141"/>
                <a:gd name="connsiteX27" fmla="*/ 1043425 w 1228549"/>
                <a:gd name="connsiteY27" fmla="*/ 802204 h 1795141"/>
                <a:gd name="connsiteX28" fmla="*/ 1054645 w 1228549"/>
                <a:gd name="connsiteY28" fmla="*/ 785374 h 1795141"/>
                <a:gd name="connsiteX29" fmla="*/ 1049035 w 1228549"/>
                <a:gd name="connsiteY29" fmla="*/ 757325 h 1795141"/>
                <a:gd name="connsiteX30" fmla="*/ 1026596 w 1228549"/>
                <a:gd name="connsiteY30" fmla="*/ 751716 h 1795141"/>
                <a:gd name="connsiteX31" fmla="*/ 1009766 w 1228549"/>
                <a:gd name="connsiteY31" fmla="*/ 746106 h 1795141"/>
                <a:gd name="connsiteX32" fmla="*/ 992937 w 1228549"/>
                <a:gd name="connsiteY32" fmla="*/ 734886 h 1795141"/>
                <a:gd name="connsiteX33" fmla="*/ 992937 w 1228549"/>
                <a:gd name="connsiteY33" fmla="*/ 684398 h 1795141"/>
                <a:gd name="connsiteX34" fmla="*/ 1015376 w 1228549"/>
                <a:gd name="connsiteY34" fmla="*/ 633909 h 1795141"/>
                <a:gd name="connsiteX35" fmla="*/ 1020986 w 1228549"/>
                <a:gd name="connsiteY35" fmla="*/ 555372 h 1795141"/>
                <a:gd name="connsiteX36" fmla="*/ 1054645 w 1228549"/>
                <a:gd name="connsiteY36" fmla="*/ 532933 h 1795141"/>
                <a:gd name="connsiteX37" fmla="*/ 1071474 w 1228549"/>
                <a:gd name="connsiteY37" fmla="*/ 499274 h 1795141"/>
                <a:gd name="connsiteX38" fmla="*/ 1065865 w 1228549"/>
                <a:gd name="connsiteY38" fmla="*/ 482444 h 1795141"/>
                <a:gd name="connsiteX39" fmla="*/ 1054645 w 1228549"/>
                <a:gd name="connsiteY39" fmla="*/ 465615 h 1795141"/>
                <a:gd name="connsiteX40" fmla="*/ 1037816 w 1228549"/>
                <a:gd name="connsiteY40" fmla="*/ 460005 h 1795141"/>
                <a:gd name="connsiteX41" fmla="*/ 1004157 w 1228549"/>
                <a:gd name="connsiteY41" fmla="*/ 437566 h 1795141"/>
                <a:gd name="connsiteX42" fmla="*/ 1009766 w 1228549"/>
                <a:gd name="connsiteY42" fmla="*/ 398297 h 1795141"/>
                <a:gd name="connsiteX43" fmla="*/ 1026596 w 1228549"/>
                <a:gd name="connsiteY43" fmla="*/ 381468 h 1795141"/>
                <a:gd name="connsiteX44" fmla="*/ 1032206 w 1228549"/>
                <a:gd name="connsiteY44" fmla="*/ 364638 h 1795141"/>
                <a:gd name="connsiteX45" fmla="*/ 1020986 w 1228549"/>
                <a:gd name="connsiteY45" fmla="*/ 280491 h 1795141"/>
                <a:gd name="connsiteX46" fmla="*/ 1009766 w 1228549"/>
                <a:gd name="connsiteY46" fmla="*/ 246832 h 1795141"/>
                <a:gd name="connsiteX47" fmla="*/ 976108 w 1228549"/>
                <a:gd name="connsiteY47" fmla="*/ 218783 h 1795141"/>
                <a:gd name="connsiteX48" fmla="*/ 959278 w 1228549"/>
                <a:gd name="connsiteY48" fmla="*/ 207563 h 1795141"/>
                <a:gd name="connsiteX49" fmla="*/ 936839 w 1228549"/>
                <a:gd name="connsiteY49" fmla="*/ 190734 h 1795141"/>
                <a:gd name="connsiteX50" fmla="*/ 942449 w 1228549"/>
                <a:gd name="connsiteY50" fmla="*/ 151465 h 1795141"/>
                <a:gd name="connsiteX51" fmla="*/ 948058 w 1228549"/>
                <a:gd name="connsiteY51" fmla="*/ 134636 h 1795141"/>
                <a:gd name="connsiteX52" fmla="*/ 942449 w 1228549"/>
                <a:gd name="connsiteY52" fmla="*/ 78538 h 1795141"/>
                <a:gd name="connsiteX53" fmla="*/ 914400 w 1228549"/>
                <a:gd name="connsiteY53" fmla="*/ 44879 h 1795141"/>
                <a:gd name="connsiteX54" fmla="*/ 880741 w 1228549"/>
                <a:gd name="connsiteY54" fmla="*/ 22439 h 1795141"/>
                <a:gd name="connsiteX55" fmla="*/ 813423 w 1228549"/>
                <a:gd name="connsiteY55" fmla="*/ 5610 h 1795141"/>
                <a:gd name="connsiteX56" fmla="*/ 796593 w 1228549"/>
                <a:gd name="connsiteY56" fmla="*/ 0 h 1795141"/>
                <a:gd name="connsiteX57" fmla="*/ 723666 w 1228549"/>
                <a:gd name="connsiteY57" fmla="*/ 11220 h 1795141"/>
                <a:gd name="connsiteX58" fmla="*/ 706836 w 1228549"/>
                <a:gd name="connsiteY58" fmla="*/ 16830 h 1795141"/>
                <a:gd name="connsiteX59" fmla="*/ 656348 w 1228549"/>
                <a:gd name="connsiteY59" fmla="*/ 61708 h 1795141"/>
                <a:gd name="connsiteX60" fmla="*/ 617079 w 1228549"/>
                <a:gd name="connsiteY60" fmla="*/ 67318 h 1795141"/>
                <a:gd name="connsiteX61" fmla="*/ 583420 w 1228549"/>
                <a:gd name="connsiteY61" fmla="*/ 84147 h 1795141"/>
                <a:gd name="connsiteX62" fmla="*/ 577811 w 1228549"/>
                <a:gd name="connsiteY62" fmla="*/ 100977 h 1795141"/>
                <a:gd name="connsiteX63" fmla="*/ 527322 w 1228549"/>
                <a:gd name="connsiteY63" fmla="*/ 129026 h 1795141"/>
                <a:gd name="connsiteX64" fmla="*/ 476834 w 1228549"/>
                <a:gd name="connsiteY64" fmla="*/ 134636 h 1795141"/>
                <a:gd name="connsiteX65" fmla="*/ 454395 w 1228549"/>
                <a:gd name="connsiteY65" fmla="*/ 168295 h 1795141"/>
                <a:gd name="connsiteX66" fmla="*/ 443175 w 1228549"/>
                <a:gd name="connsiteY66" fmla="*/ 185124 h 1795141"/>
                <a:gd name="connsiteX67" fmla="*/ 415126 w 1228549"/>
                <a:gd name="connsiteY67" fmla="*/ 218783 h 1795141"/>
                <a:gd name="connsiteX68" fmla="*/ 409516 w 1228549"/>
                <a:gd name="connsiteY68" fmla="*/ 235612 h 1795141"/>
                <a:gd name="connsiteX69" fmla="*/ 415126 w 1228549"/>
                <a:gd name="connsiteY69" fmla="*/ 252442 h 1795141"/>
                <a:gd name="connsiteX70" fmla="*/ 420736 w 1228549"/>
                <a:gd name="connsiteY70" fmla="*/ 297320 h 1795141"/>
                <a:gd name="connsiteX71" fmla="*/ 403906 w 1228549"/>
                <a:gd name="connsiteY71" fmla="*/ 308540 h 1795141"/>
                <a:gd name="connsiteX72" fmla="*/ 398297 w 1228549"/>
                <a:gd name="connsiteY72" fmla="*/ 325369 h 1795141"/>
                <a:gd name="connsiteX73" fmla="*/ 381467 w 1228549"/>
                <a:gd name="connsiteY73" fmla="*/ 336589 h 1795141"/>
                <a:gd name="connsiteX74" fmla="*/ 370247 w 1228549"/>
                <a:gd name="connsiteY74" fmla="*/ 353419 h 1795141"/>
                <a:gd name="connsiteX75" fmla="*/ 353418 w 1228549"/>
                <a:gd name="connsiteY75" fmla="*/ 403907 h 1795141"/>
                <a:gd name="connsiteX76" fmla="*/ 347808 w 1228549"/>
                <a:gd name="connsiteY76" fmla="*/ 420736 h 1795141"/>
                <a:gd name="connsiteX77" fmla="*/ 353418 w 1228549"/>
                <a:gd name="connsiteY77" fmla="*/ 448785 h 1795141"/>
                <a:gd name="connsiteX78" fmla="*/ 364638 w 1228549"/>
                <a:gd name="connsiteY78" fmla="*/ 465615 h 1795141"/>
                <a:gd name="connsiteX79" fmla="*/ 370247 w 1228549"/>
                <a:gd name="connsiteY79" fmla="*/ 482444 h 1795141"/>
                <a:gd name="connsiteX80" fmla="*/ 398297 w 1228549"/>
                <a:gd name="connsiteY80" fmla="*/ 516103 h 1795141"/>
                <a:gd name="connsiteX81" fmla="*/ 403906 w 1228549"/>
                <a:gd name="connsiteY81" fmla="*/ 532933 h 1795141"/>
                <a:gd name="connsiteX82" fmla="*/ 347808 w 1228549"/>
                <a:gd name="connsiteY82" fmla="*/ 549762 h 1795141"/>
                <a:gd name="connsiteX83" fmla="*/ 314149 w 1228549"/>
                <a:gd name="connsiteY83" fmla="*/ 566592 h 1795141"/>
                <a:gd name="connsiteX84" fmla="*/ 308539 w 1228549"/>
                <a:gd name="connsiteY84" fmla="*/ 583421 h 1795141"/>
                <a:gd name="connsiteX85" fmla="*/ 302930 w 1228549"/>
                <a:gd name="connsiteY85" fmla="*/ 633909 h 1795141"/>
                <a:gd name="connsiteX86" fmla="*/ 224392 w 1228549"/>
                <a:gd name="connsiteY86" fmla="*/ 639519 h 1795141"/>
                <a:gd name="connsiteX87" fmla="*/ 196343 w 1228549"/>
                <a:gd name="connsiteY87" fmla="*/ 667568 h 1795141"/>
                <a:gd name="connsiteX88" fmla="*/ 162684 w 1228549"/>
                <a:gd name="connsiteY88" fmla="*/ 678788 h 1795141"/>
                <a:gd name="connsiteX89" fmla="*/ 112196 w 1228549"/>
                <a:gd name="connsiteY89" fmla="*/ 729276 h 1795141"/>
                <a:gd name="connsiteX90" fmla="*/ 95366 w 1228549"/>
                <a:gd name="connsiteY90" fmla="*/ 746106 h 1795141"/>
                <a:gd name="connsiteX91" fmla="*/ 56098 w 1228549"/>
                <a:gd name="connsiteY91" fmla="*/ 796594 h 1795141"/>
                <a:gd name="connsiteX92" fmla="*/ 39268 w 1228549"/>
                <a:gd name="connsiteY92" fmla="*/ 802204 h 1795141"/>
                <a:gd name="connsiteX93" fmla="*/ 22439 w 1228549"/>
                <a:gd name="connsiteY93" fmla="*/ 813423 h 1795141"/>
                <a:gd name="connsiteX94" fmla="*/ 16829 w 1228549"/>
                <a:gd name="connsiteY94" fmla="*/ 830253 h 1795141"/>
                <a:gd name="connsiteX95" fmla="*/ 11219 w 1228549"/>
                <a:gd name="connsiteY95" fmla="*/ 886351 h 1795141"/>
                <a:gd name="connsiteX96" fmla="*/ 0 w 1228549"/>
                <a:gd name="connsiteY96" fmla="*/ 903181 h 1795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1228549" h="1795141">
                  <a:moveTo>
                    <a:pt x="1228549" y="1795141"/>
                  </a:moveTo>
                  <a:cubicBezTo>
                    <a:pt x="1222939" y="1785791"/>
                    <a:pt x="1215446" y="1777339"/>
                    <a:pt x="1211720" y="1767092"/>
                  </a:cubicBezTo>
                  <a:cubicBezTo>
                    <a:pt x="1187537" y="1700587"/>
                    <a:pt x="1222772" y="1758424"/>
                    <a:pt x="1194890" y="1716604"/>
                  </a:cubicBezTo>
                  <a:cubicBezTo>
                    <a:pt x="1193020" y="1709124"/>
                    <a:pt x="1191399" y="1701578"/>
                    <a:pt x="1189281" y="1694165"/>
                  </a:cubicBezTo>
                  <a:cubicBezTo>
                    <a:pt x="1187657" y="1688479"/>
                    <a:pt x="1183671" y="1683248"/>
                    <a:pt x="1183671" y="1677335"/>
                  </a:cubicBezTo>
                  <a:cubicBezTo>
                    <a:pt x="1183671" y="1669625"/>
                    <a:pt x="1187411" y="1662376"/>
                    <a:pt x="1189281" y="1654896"/>
                  </a:cubicBezTo>
                  <a:cubicBezTo>
                    <a:pt x="1187411" y="1626847"/>
                    <a:pt x="1187647" y="1598578"/>
                    <a:pt x="1183671" y="1570749"/>
                  </a:cubicBezTo>
                  <a:cubicBezTo>
                    <a:pt x="1174133" y="1503986"/>
                    <a:pt x="1172231" y="1570089"/>
                    <a:pt x="1150012" y="1503431"/>
                  </a:cubicBezTo>
                  <a:lnTo>
                    <a:pt x="1144402" y="1486601"/>
                  </a:lnTo>
                  <a:cubicBezTo>
                    <a:pt x="1140178" y="1444364"/>
                    <a:pt x="1148478" y="1438760"/>
                    <a:pt x="1127573" y="1413674"/>
                  </a:cubicBezTo>
                  <a:cubicBezTo>
                    <a:pt x="1122494" y="1407579"/>
                    <a:pt x="1116353" y="1402454"/>
                    <a:pt x="1110743" y="1396844"/>
                  </a:cubicBezTo>
                  <a:lnTo>
                    <a:pt x="1099524" y="1363185"/>
                  </a:lnTo>
                  <a:cubicBezTo>
                    <a:pt x="1097654" y="1357575"/>
                    <a:pt x="1095348" y="1352093"/>
                    <a:pt x="1093914" y="1346356"/>
                  </a:cubicBezTo>
                  <a:cubicBezTo>
                    <a:pt x="1092044" y="1338876"/>
                    <a:pt x="1091341" y="1331003"/>
                    <a:pt x="1088304" y="1323917"/>
                  </a:cubicBezTo>
                  <a:cubicBezTo>
                    <a:pt x="1080930" y="1306711"/>
                    <a:pt x="1072149" y="1304531"/>
                    <a:pt x="1060255" y="1290258"/>
                  </a:cubicBezTo>
                  <a:cubicBezTo>
                    <a:pt x="1021205" y="1243398"/>
                    <a:pt x="1081370" y="1305763"/>
                    <a:pt x="1032206" y="1256599"/>
                  </a:cubicBezTo>
                  <a:lnTo>
                    <a:pt x="1020986" y="1222940"/>
                  </a:lnTo>
                  <a:lnTo>
                    <a:pt x="1015376" y="1206111"/>
                  </a:lnTo>
                  <a:cubicBezTo>
                    <a:pt x="1018648" y="1157033"/>
                    <a:pt x="1018524" y="1127092"/>
                    <a:pt x="1026596" y="1082695"/>
                  </a:cubicBezTo>
                  <a:cubicBezTo>
                    <a:pt x="1027624" y="1077044"/>
                    <a:pt x="1034382" y="1050294"/>
                    <a:pt x="1037816" y="1043426"/>
                  </a:cubicBezTo>
                  <a:cubicBezTo>
                    <a:pt x="1040831" y="1037396"/>
                    <a:pt x="1045295" y="1032206"/>
                    <a:pt x="1049035" y="1026596"/>
                  </a:cubicBezTo>
                  <a:cubicBezTo>
                    <a:pt x="1043654" y="978167"/>
                    <a:pt x="1038831" y="965420"/>
                    <a:pt x="1049035" y="914400"/>
                  </a:cubicBezTo>
                  <a:cubicBezTo>
                    <a:pt x="1051068" y="904236"/>
                    <a:pt x="1065455" y="884161"/>
                    <a:pt x="1071474" y="875131"/>
                  </a:cubicBezTo>
                  <a:cubicBezTo>
                    <a:pt x="1069604" y="867651"/>
                    <a:pt x="1070681" y="858712"/>
                    <a:pt x="1065865" y="852692"/>
                  </a:cubicBezTo>
                  <a:cubicBezTo>
                    <a:pt x="1062171" y="848074"/>
                    <a:pt x="1054324" y="849727"/>
                    <a:pt x="1049035" y="847082"/>
                  </a:cubicBezTo>
                  <a:cubicBezTo>
                    <a:pt x="1043005" y="844067"/>
                    <a:pt x="1037816" y="839603"/>
                    <a:pt x="1032206" y="835863"/>
                  </a:cubicBezTo>
                  <a:cubicBezTo>
                    <a:pt x="1030336" y="830253"/>
                    <a:pt x="1024726" y="824643"/>
                    <a:pt x="1026596" y="819033"/>
                  </a:cubicBezTo>
                  <a:cubicBezTo>
                    <a:pt x="1029105" y="811507"/>
                    <a:pt x="1038346" y="808299"/>
                    <a:pt x="1043425" y="802204"/>
                  </a:cubicBezTo>
                  <a:cubicBezTo>
                    <a:pt x="1047741" y="797024"/>
                    <a:pt x="1050905" y="790984"/>
                    <a:pt x="1054645" y="785374"/>
                  </a:cubicBezTo>
                  <a:cubicBezTo>
                    <a:pt x="1052775" y="776024"/>
                    <a:pt x="1055139" y="764650"/>
                    <a:pt x="1049035" y="757325"/>
                  </a:cubicBezTo>
                  <a:cubicBezTo>
                    <a:pt x="1044099" y="751402"/>
                    <a:pt x="1034009" y="753834"/>
                    <a:pt x="1026596" y="751716"/>
                  </a:cubicBezTo>
                  <a:cubicBezTo>
                    <a:pt x="1020910" y="750092"/>
                    <a:pt x="1015376" y="747976"/>
                    <a:pt x="1009766" y="746106"/>
                  </a:cubicBezTo>
                  <a:cubicBezTo>
                    <a:pt x="1004156" y="742366"/>
                    <a:pt x="997149" y="740151"/>
                    <a:pt x="992937" y="734886"/>
                  </a:cubicBezTo>
                  <a:cubicBezTo>
                    <a:pt x="981965" y="721170"/>
                    <a:pt x="989750" y="697144"/>
                    <a:pt x="992937" y="684398"/>
                  </a:cubicBezTo>
                  <a:cubicBezTo>
                    <a:pt x="1000948" y="652355"/>
                    <a:pt x="1000642" y="656012"/>
                    <a:pt x="1015376" y="633909"/>
                  </a:cubicBezTo>
                  <a:cubicBezTo>
                    <a:pt x="1017246" y="607730"/>
                    <a:pt x="1011473" y="579833"/>
                    <a:pt x="1020986" y="555372"/>
                  </a:cubicBezTo>
                  <a:cubicBezTo>
                    <a:pt x="1025873" y="542805"/>
                    <a:pt x="1054645" y="532933"/>
                    <a:pt x="1054645" y="532933"/>
                  </a:cubicBezTo>
                  <a:cubicBezTo>
                    <a:pt x="1060318" y="524423"/>
                    <a:pt x="1071474" y="510888"/>
                    <a:pt x="1071474" y="499274"/>
                  </a:cubicBezTo>
                  <a:cubicBezTo>
                    <a:pt x="1071474" y="493361"/>
                    <a:pt x="1068509" y="487733"/>
                    <a:pt x="1065865" y="482444"/>
                  </a:cubicBezTo>
                  <a:cubicBezTo>
                    <a:pt x="1062850" y="476414"/>
                    <a:pt x="1059910" y="469827"/>
                    <a:pt x="1054645" y="465615"/>
                  </a:cubicBezTo>
                  <a:cubicBezTo>
                    <a:pt x="1050028" y="461921"/>
                    <a:pt x="1042985" y="462877"/>
                    <a:pt x="1037816" y="460005"/>
                  </a:cubicBezTo>
                  <a:cubicBezTo>
                    <a:pt x="1026029" y="453456"/>
                    <a:pt x="1004157" y="437566"/>
                    <a:pt x="1004157" y="437566"/>
                  </a:cubicBezTo>
                  <a:cubicBezTo>
                    <a:pt x="1006027" y="424476"/>
                    <a:pt x="1004855" y="410574"/>
                    <a:pt x="1009766" y="398297"/>
                  </a:cubicBezTo>
                  <a:cubicBezTo>
                    <a:pt x="1012712" y="390931"/>
                    <a:pt x="1022195" y="388069"/>
                    <a:pt x="1026596" y="381468"/>
                  </a:cubicBezTo>
                  <a:cubicBezTo>
                    <a:pt x="1029876" y="376548"/>
                    <a:pt x="1030336" y="370248"/>
                    <a:pt x="1032206" y="364638"/>
                  </a:cubicBezTo>
                  <a:cubicBezTo>
                    <a:pt x="1028372" y="322461"/>
                    <a:pt x="1030682" y="312810"/>
                    <a:pt x="1020986" y="280491"/>
                  </a:cubicBezTo>
                  <a:cubicBezTo>
                    <a:pt x="1017588" y="269163"/>
                    <a:pt x="1019606" y="253392"/>
                    <a:pt x="1009766" y="246832"/>
                  </a:cubicBezTo>
                  <a:cubicBezTo>
                    <a:pt x="967977" y="218971"/>
                    <a:pt x="1019307" y="254782"/>
                    <a:pt x="976108" y="218783"/>
                  </a:cubicBezTo>
                  <a:cubicBezTo>
                    <a:pt x="970928" y="214467"/>
                    <a:pt x="964765" y="211482"/>
                    <a:pt x="959278" y="207563"/>
                  </a:cubicBezTo>
                  <a:cubicBezTo>
                    <a:pt x="951670" y="202129"/>
                    <a:pt x="944319" y="196344"/>
                    <a:pt x="936839" y="190734"/>
                  </a:cubicBezTo>
                  <a:cubicBezTo>
                    <a:pt x="938709" y="177644"/>
                    <a:pt x="939856" y="164431"/>
                    <a:pt x="942449" y="151465"/>
                  </a:cubicBezTo>
                  <a:cubicBezTo>
                    <a:pt x="943609" y="145667"/>
                    <a:pt x="948058" y="140549"/>
                    <a:pt x="948058" y="134636"/>
                  </a:cubicBezTo>
                  <a:cubicBezTo>
                    <a:pt x="948058" y="115843"/>
                    <a:pt x="946675" y="96849"/>
                    <a:pt x="942449" y="78538"/>
                  </a:cubicBezTo>
                  <a:cubicBezTo>
                    <a:pt x="940423" y="69760"/>
                    <a:pt x="920000" y="49235"/>
                    <a:pt x="914400" y="44879"/>
                  </a:cubicBezTo>
                  <a:cubicBezTo>
                    <a:pt x="903756" y="36600"/>
                    <a:pt x="891961" y="29919"/>
                    <a:pt x="880741" y="22439"/>
                  </a:cubicBezTo>
                  <a:cubicBezTo>
                    <a:pt x="849825" y="1828"/>
                    <a:pt x="870605" y="11964"/>
                    <a:pt x="813423" y="5610"/>
                  </a:cubicBezTo>
                  <a:cubicBezTo>
                    <a:pt x="807813" y="3740"/>
                    <a:pt x="802506" y="0"/>
                    <a:pt x="796593" y="0"/>
                  </a:cubicBezTo>
                  <a:cubicBezTo>
                    <a:pt x="771725" y="0"/>
                    <a:pt x="747378" y="4445"/>
                    <a:pt x="723666" y="11220"/>
                  </a:cubicBezTo>
                  <a:cubicBezTo>
                    <a:pt x="717980" y="12845"/>
                    <a:pt x="712446" y="14960"/>
                    <a:pt x="706836" y="16830"/>
                  </a:cubicBezTo>
                  <a:cubicBezTo>
                    <a:pt x="705430" y="18236"/>
                    <a:pt x="670649" y="57418"/>
                    <a:pt x="656348" y="61708"/>
                  </a:cubicBezTo>
                  <a:cubicBezTo>
                    <a:pt x="643683" y="65507"/>
                    <a:pt x="630169" y="65448"/>
                    <a:pt x="617079" y="67318"/>
                  </a:cubicBezTo>
                  <a:cubicBezTo>
                    <a:pt x="605994" y="71013"/>
                    <a:pt x="591327" y="74263"/>
                    <a:pt x="583420" y="84147"/>
                  </a:cubicBezTo>
                  <a:cubicBezTo>
                    <a:pt x="579726" y="88765"/>
                    <a:pt x="581992" y="96796"/>
                    <a:pt x="577811" y="100977"/>
                  </a:cubicBezTo>
                  <a:cubicBezTo>
                    <a:pt x="568173" y="110615"/>
                    <a:pt x="544252" y="126204"/>
                    <a:pt x="527322" y="129026"/>
                  </a:cubicBezTo>
                  <a:cubicBezTo>
                    <a:pt x="510619" y="131810"/>
                    <a:pt x="493663" y="132766"/>
                    <a:pt x="476834" y="134636"/>
                  </a:cubicBezTo>
                  <a:lnTo>
                    <a:pt x="454395" y="168295"/>
                  </a:lnTo>
                  <a:cubicBezTo>
                    <a:pt x="450655" y="173905"/>
                    <a:pt x="447942" y="180356"/>
                    <a:pt x="443175" y="185124"/>
                  </a:cubicBezTo>
                  <a:cubicBezTo>
                    <a:pt x="430770" y="197529"/>
                    <a:pt x="422936" y="203165"/>
                    <a:pt x="415126" y="218783"/>
                  </a:cubicBezTo>
                  <a:cubicBezTo>
                    <a:pt x="412481" y="224072"/>
                    <a:pt x="411386" y="230002"/>
                    <a:pt x="409516" y="235612"/>
                  </a:cubicBezTo>
                  <a:cubicBezTo>
                    <a:pt x="411386" y="241222"/>
                    <a:pt x="412481" y="247153"/>
                    <a:pt x="415126" y="252442"/>
                  </a:cubicBezTo>
                  <a:cubicBezTo>
                    <a:pt x="425186" y="272561"/>
                    <a:pt x="436789" y="269227"/>
                    <a:pt x="420736" y="297320"/>
                  </a:cubicBezTo>
                  <a:cubicBezTo>
                    <a:pt x="417391" y="303174"/>
                    <a:pt x="409516" y="304800"/>
                    <a:pt x="403906" y="308540"/>
                  </a:cubicBezTo>
                  <a:cubicBezTo>
                    <a:pt x="402036" y="314150"/>
                    <a:pt x="401991" y="320752"/>
                    <a:pt x="398297" y="325369"/>
                  </a:cubicBezTo>
                  <a:cubicBezTo>
                    <a:pt x="394085" y="330634"/>
                    <a:pt x="386235" y="331821"/>
                    <a:pt x="381467" y="336589"/>
                  </a:cubicBezTo>
                  <a:cubicBezTo>
                    <a:pt x="376699" y="341357"/>
                    <a:pt x="373987" y="347809"/>
                    <a:pt x="370247" y="353419"/>
                  </a:cubicBezTo>
                  <a:lnTo>
                    <a:pt x="353418" y="403907"/>
                  </a:lnTo>
                  <a:lnTo>
                    <a:pt x="347808" y="420736"/>
                  </a:lnTo>
                  <a:cubicBezTo>
                    <a:pt x="349678" y="430086"/>
                    <a:pt x="350070" y="439857"/>
                    <a:pt x="353418" y="448785"/>
                  </a:cubicBezTo>
                  <a:cubicBezTo>
                    <a:pt x="355785" y="455098"/>
                    <a:pt x="361623" y="459584"/>
                    <a:pt x="364638" y="465615"/>
                  </a:cubicBezTo>
                  <a:cubicBezTo>
                    <a:pt x="367282" y="470904"/>
                    <a:pt x="367603" y="477155"/>
                    <a:pt x="370247" y="482444"/>
                  </a:cubicBezTo>
                  <a:cubicBezTo>
                    <a:pt x="378057" y="498065"/>
                    <a:pt x="385889" y="503696"/>
                    <a:pt x="398297" y="516103"/>
                  </a:cubicBezTo>
                  <a:cubicBezTo>
                    <a:pt x="400167" y="521713"/>
                    <a:pt x="406102" y="527443"/>
                    <a:pt x="403906" y="532933"/>
                  </a:cubicBezTo>
                  <a:cubicBezTo>
                    <a:pt x="397721" y="548394"/>
                    <a:pt x="351297" y="549264"/>
                    <a:pt x="347808" y="549762"/>
                  </a:cubicBezTo>
                  <a:cubicBezTo>
                    <a:pt x="336721" y="553458"/>
                    <a:pt x="322058" y="556706"/>
                    <a:pt x="314149" y="566592"/>
                  </a:cubicBezTo>
                  <a:cubicBezTo>
                    <a:pt x="310455" y="571209"/>
                    <a:pt x="310409" y="577811"/>
                    <a:pt x="308539" y="583421"/>
                  </a:cubicBezTo>
                  <a:cubicBezTo>
                    <a:pt x="316897" y="616850"/>
                    <a:pt x="336036" y="630014"/>
                    <a:pt x="302930" y="633909"/>
                  </a:cubicBezTo>
                  <a:cubicBezTo>
                    <a:pt x="276864" y="636975"/>
                    <a:pt x="250571" y="637649"/>
                    <a:pt x="224392" y="639519"/>
                  </a:cubicBezTo>
                  <a:cubicBezTo>
                    <a:pt x="216508" y="671055"/>
                    <a:pt x="226666" y="658471"/>
                    <a:pt x="196343" y="667568"/>
                  </a:cubicBezTo>
                  <a:cubicBezTo>
                    <a:pt x="185015" y="670966"/>
                    <a:pt x="162684" y="678788"/>
                    <a:pt x="162684" y="678788"/>
                  </a:cubicBezTo>
                  <a:lnTo>
                    <a:pt x="112196" y="729276"/>
                  </a:lnTo>
                  <a:cubicBezTo>
                    <a:pt x="106586" y="734886"/>
                    <a:pt x="99767" y="739505"/>
                    <a:pt x="95366" y="746106"/>
                  </a:cubicBezTo>
                  <a:cubicBezTo>
                    <a:pt x="86451" y="759479"/>
                    <a:pt x="71916" y="786049"/>
                    <a:pt x="56098" y="796594"/>
                  </a:cubicBezTo>
                  <a:cubicBezTo>
                    <a:pt x="51178" y="799874"/>
                    <a:pt x="44557" y="799559"/>
                    <a:pt x="39268" y="802204"/>
                  </a:cubicBezTo>
                  <a:cubicBezTo>
                    <a:pt x="33238" y="805219"/>
                    <a:pt x="28049" y="809683"/>
                    <a:pt x="22439" y="813423"/>
                  </a:cubicBezTo>
                  <a:cubicBezTo>
                    <a:pt x="20569" y="819033"/>
                    <a:pt x="17728" y="824408"/>
                    <a:pt x="16829" y="830253"/>
                  </a:cubicBezTo>
                  <a:cubicBezTo>
                    <a:pt x="13971" y="848827"/>
                    <a:pt x="15445" y="868040"/>
                    <a:pt x="11219" y="886351"/>
                  </a:cubicBezTo>
                  <a:cubicBezTo>
                    <a:pt x="9703" y="892921"/>
                    <a:pt x="0" y="903181"/>
                    <a:pt x="0" y="903181"/>
                  </a:cubicBezTo>
                </a:path>
              </a:pathLst>
            </a:custGeom>
            <a:noFill/>
            <a:ln w="508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2" name="Volný tvar 21"/>
            <p:cNvSpPr/>
            <p:nvPr/>
          </p:nvSpPr>
          <p:spPr>
            <a:xfrm>
              <a:off x="3391077" y="2782540"/>
              <a:ext cx="250759" cy="838997"/>
            </a:xfrm>
            <a:custGeom>
              <a:avLst/>
              <a:gdLst>
                <a:gd name="connsiteX0" fmla="*/ 16829 w 325369"/>
                <a:gd name="connsiteY0" fmla="*/ 0 h 1060255"/>
                <a:gd name="connsiteX1" fmla="*/ 16829 w 325369"/>
                <a:gd name="connsiteY1" fmla="*/ 72927 h 1060255"/>
                <a:gd name="connsiteX2" fmla="*/ 5610 w 325369"/>
                <a:gd name="connsiteY2" fmla="*/ 106586 h 1060255"/>
                <a:gd name="connsiteX3" fmla="*/ 0 w 325369"/>
                <a:gd name="connsiteY3" fmla="*/ 123416 h 1060255"/>
                <a:gd name="connsiteX4" fmla="*/ 16829 w 325369"/>
                <a:gd name="connsiteY4" fmla="*/ 168294 h 1060255"/>
                <a:gd name="connsiteX5" fmla="*/ 50488 w 325369"/>
                <a:gd name="connsiteY5" fmla="*/ 201953 h 1060255"/>
                <a:gd name="connsiteX6" fmla="*/ 72927 w 325369"/>
                <a:gd name="connsiteY6" fmla="*/ 252441 h 1060255"/>
                <a:gd name="connsiteX7" fmla="*/ 106586 w 325369"/>
                <a:gd name="connsiteY7" fmla="*/ 274881 h 1060255"/>
                <a:gd name="connsiteX8" fmla="*/ 140245 w 325369"/>
                <a:gd name="connsiteY8" fmla="*/ 286100 h 1060255"/>
                <a:gd name="connsiteX9" fmla="*/ 157075 w 325369"/>
                <a:gd name="connsiteY9" fmla="*/ 302930 h 1060255"/>
                <a:gd name="connsiteX10" fmla="*/ 179514 w 325369"/>
                <a:gd name="connsiteY10" fmla="*/ 336589 h 1060255"/>
                <a:gd name="connsiteX11" fmla="*/ 196343 w 325369"/>
                <a:gd name="connsiteY11" fmla="*/ 347808 h 1060255"/>
                <a:gd name="connsiteX12" fmla="*/ 218783 w 325369"/>
                <a:gd name="connsiteY12" fmla="*/ 381467 h 1060255"/>
                <a:gd name="connsiteX13" fmla="*/ 235612 w 325369"/>
                <a:gd name="connsiteY13" fmla="*/ 398297 h 1060255"/>
                <a:gd name="connsiteX14" fmla="*/ 258051 w 325369"/>
                <a:gd name="connsiteY14" fmla="*/ 431955 h 1060255"/>
                <a:gd name="connsiteX15" fmla="*/ 263661 w 325369"/>
                <a:gd name="connsiteY15" fmla="*/ 510493 h 1060255"/>
                <a:gd name="connsiteX16" fmla="*/ 274881 w 325369"/>
                <a:gd name="connsiteY16" fmla="*/ 549762 h 1060255"/>
                <a:gd name="connsiteX17" fmla="*/ 286100 w 325369"/>
                <a:gd name="connsiteY17" fmla="*/ 589030 h 1060255"/>
                <a:gd name="connsiteX18" fmla="*/ 297320 w 325369"/>
                <a:gd name="connsiteY18" fmla="*/ 605860 h 1060255"/>
                <a:gd name="connsiteX19" fmla="*/ 291710 w 325369"/>
                <a:gd name="connsiteY19" fmla="*/ 628299 h 1060255"/>
                <a:gd name="connsiteX20" fmla="*/ 269271 w 325369"/>
                <a:gd name="connsiteY20" fmla="*/ 661958 h 1060255"/>
                <a:gd name="connsiteX21" fmla="*/ 280491 w 325369"/>
                <a:gd name="connsiteY21" fmla="*/ 684397 h 1060255"/>
                <a:gd name="connsiteX22" fmla="*/ 297320 w 325369"/>
                <a:gd name="connsiteY22" fmla="*/ 695617 h 1060255"/>
                <a:gd name="connsiteX23" fmla="*/ 308540 w 325369"/>
                <a:gd name="connsiteY23" fmla="*/ 712446 h 1060255"/>
                <a:gd name="connsiteX24" fmla="*/ 302930 w 325369"/>
                <a:gd name="connsiteY24" fmla="*/ 734885 h 1060255"/>
                <a:gd name="connsiteX25" fmla="*/ 291710 w 325369"/>
                <a:gd name="connsiteY25" fmla="*/ 751715 h 1060255"/>
                <a:gd name="connsiteX26" fmla="*/ 308540 w 325369"/>
                <a:gd name="connsiteY26" fmla="*/ 790984 h 1060255"/>
                <a:gd name="connsiteX27" fmla="*/ 314149 w 325369"/>
                <a:gd name="connsiteY27" fmla="*/ 858301 h 1060255"/>
                <a:gd name="connsiteX28" fmla="*/ 302930 w 325369"/>
                <a:gd name="connsiteY28" fmla="*/ 891960 h 1060255"/>
                <a:gd name="connsiteX29" fmla="*/ 314149 w 325369"/>
                <a:gd name="connsiteY29" fmla="*/ 908790 h 1060255"/>
                <a:gd name="connsiteX30" fmla="*/ 302930 w 325369"/>
                <a:gd name="connsiteY30" fmla="*/ 948058 h 1060255"/>
                <a:gd name="connsiteX31" fmla="*/ 308540 w 325369"/>
                <a:gd name="connsiteY31" fmla="*/ 964888 h 1060255"/>
                <a:gd name="connsiteX32" fmla="*/ 319759 w 325369"/>
                <a:gd name="connsiteY32" fmla="*/ 1049035 h 1060255"/>
                <a:gd name="connsiteX33" fmla="*/ 325369 w 325369"/>
                <a:gd name="connsiteY33" fmla="*/ 1060255 h 1060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25369" h="1060255">
                  <a:moveTo>
                    <a:pt x="16829" y="0"/>
                  </a:moveTo>
                  <a:cubicBezTo>
                    <a:pt x="23914" y="35426"/>
                    <a:pt x="25964" y="30297"/>
                    <a:pt x="16829" y="72927"/>
                  </a:cubicBezTo>
                  <a:cubicBezTo>
                    <a:pt x="14351" y="84491"/>
                    <a:pt x="9350" y="95366"/>
                    <a:pt x="5610" y="106586"/>
                  </a:cubicBezTo>
                  <a:lnTo>
                    <a:pt x="0" y="123416"/>
                  </a:lnTo>
                  <a:cubicBezTo>
                    <a:pt x="4673" y="146778"/>
                    <a:pt x="1919" y="151520"/>
                    <a:pt x="16829" y="168294"/>
                  </a:cubicBezTo>
                  <a:cubicBezTo>
                    <a:pt x="27370" y="180153"/>
                    <a:pt x="50488" y="201953"/>
                    <a:pt x="50488" y="201953"/>
                  </a:cubicBezTo>
                  <a:cubicBezTo>
                    <a:pt x="54666" y="214487"/>
                    <a:pt x="60378" y="241460"/>
                    <a:pt x="72927" y="252441"/>
                  </a:cubicBezTo>
                  <a:cubicBezTo>
                    <a:pt x="83075" y="261321"/>
                    <a:pt x="93793" y="270617"/>
                    <a:pt x="106586" y="274881"/>
                  </a:cubicBezTo>
                  <a:lnTo>
                    <a:pt x="140245" y="286100"/>
                  </a:lnTo>
                  <a:cubicBezTo>
                    <a:pt x="145855" y="291710"/>
                    <a:pt x="152204" y="296667"/>
                    <a:pt x="157075" y="302930"/>
                  </a:cubicBezTo>
                  <a:cubicBezTo>
                    <a:pt x="165354" y="313574"/>
                    <a:pt x="168294" y="329109"/>
                    <a:pt x="179514" y="336589"/>
                  </a:cubicBezTo>
                  <a:lnTo>
                    <a:pt x="196343" y="347808"/>
                  </a:lnTo>
                  <a:cubicBezTo>
                    <a:pt x="203823" y="359028"/>
                    <a:pt x="209248" y="371932"/>
                    <a:pt x="218783" y="381467"/>
                  </a:cubicBezTo>
                  <a:cubicBezTo>
                    <a:pt x="224393" y="387077"/>
                    <a:pt x="230741" y="392035"/>
                    <a:pt x="235612" y="398297"/>
                  </a:cubicBezTo>
                  <a:cubicBezTo>
                    <a:pt x="243890" y="408941"/>
                    <a:pt x="258051" y="431955"/>
                    <a:pt x="258051" y="431955"/>
                  </a:cubicBezTo>
                  <a:cubicBezTo>
                    <a:pt x="259921" y="458134"/>
                    <a:pt x="260763" y="484408"/>
                    <a:pt x="263661" y="510493"/>
                  </a:cubicBezTo>
                  <a:cubicBezTo>
                    <a:pt x="265255" y="524839"/>
                    <a:pt x="271013" y="536225"/>
                    <a:pt x="274881" y="549762"/>
                  </a:cubicBezTo>
                  <a:cubicBezTo>
                    <a:pt x="277276" y="558143"/>
                    <a:pt x="281619" y="580068"/>
                    <a:pt x="286100" y="589030"/>
                  </a:cubicBezTo>
                  <a:cubicBezTo>
                    <a:pt x="289115" y="595061"/>
                    <a:pt x="293580" y="600250"/>
                    <a:pt x="297320" y="605860"/>
                  </a:cubicBezTo>
                  <a:cubicBezTo>
                    <a:pt x="295450" y="613340"/>
                    <a:pt x="295535" y="621605"/>
                    <a:pt x="291710" y="628299"/>
                  </a:cubicBezTo>
                  <a:cubicBezTo>
                    <a:pt x="258094" y="687127"/>
                    <a:pt x="286786" y="609412"/>
                    <a:pt x="269271" y="661958"/>
                  </a:cubicBezTo>
                  <a:cubicBezTo>
                    <a:pt x="273011" y="669438"/>
                    <a:pt x="275137" y="677973"/>
                    <a:pt x="280491" y="684397"/>
                  </a:cubicBezTo>
                  <a:cubicBezTo>
                    <a:pt x="284807" y="689576"/>
                    <a:pt x="292553" y="690850"/>
                    <a:pt x="297320" y="695617"/>
                  </a:cubicBezTo>
                  <a:cubicBezTo>
                    <a:pt x="302087" y="700384"/>
                    <a:pt x="304800" y="706836"/>
                    <a:pt x="308540" y="712446"/>
                  </a:cubicBezTo>
                  <a:cubicBezTo>
                    <a:pt x="306670" y="719926"/>
                    <a:pt x="305967" y="727799"/>
                    <a:pt x="302930" y="734885"/>
                  </a:cubicBezTo>
                  <a:cubicBezTo>
                    <a:pt x="300274" y="741082"/>
                    <a:pt x="292664" y="745040"/>
                    <a:pt x="291710" y="751715"/>
                  </a:cubicBezTo>
                  <a:cubicBezTo>
                    <a:pt x="289579" y="766631"/>
                    <a:pt x="301243" y="780038"/>
                    <a:pt x="308540" y="790984"/>
                  </a:cubicBezTo>
                  <a:cubicBezTo>
                    <a:pt x="310410" y="813423"/>
                    <a:pt x="315398" y="835819"/>
                    <a:pt x="314149" y="858301"/>
                  </a:cubicBezTo>
                  <a:cubicBezTo>
                    <a:pt x="313493" y="870109"/>
                    <a:pt x="302930" y="891960"/>
                    <a:pt x="302930" y="891960"/>
                  </a:cubicBezTo>
                  <a:cubicBezTo>
                    <a:pt x="306670" y="897570"/>
                    <a:pt x="313195" y="902116"/>
                    <a:pt x="314149" y="908790"/>
                  </a:cubicBezTo>
                  <a:cubicBezTo>
                    <a:pt x="314854" y="913724"/>
                    <a:pt x="305036" y="941741"/>
                    <a:pt x="302930" y="948058"/>
                  </a:cubicBezTo>
                  <a:cubicBezTo>
                    <a:pt x="304800" y="953668"/>
                    <a:pt x="307568" y="959055"/>
                    <a:pt x="308540" y="964888"/>
                  </a:cubicBezTo>
                  <a:cubicBezTo>
                    <a:pt x="313211" y="992914"/>
                    <a:pt x="312839" y="1021356"/>
                    <a:pt x="319759" y="1049035"/>
                  </a:cubicBezTo>
                  <a:cubicBezTo>
                    <a:pt x="320773" y="1053092"/>
                    <a:pt x="323499" y="1056515"/>
                    <a:pt x="325369" y="1060255"/>
                  </a:cubicBezTo>
                </a:path>
              </a:pathLst>
            </a:custGeom>
            <a:noFill/>
            <a:ln w="508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3" name="Volný tvar 22"/>
            <p:cNvSpPr/>
            <p:nvPr/>
          </p:nvSpPr>
          <p:spPr>
            <a:xfrm>
              <a:off x="3568338" y="2786979"/>
              <a:ext cx="116733" cy="297423"/>
            </a:xfrm>
            <a:custGeom>
              <a:avLst/>
              <a:gdLst>
                <a:gd name="connsiteX0" fmla="*/ 0 w 151465"/>
                <a:gd name="connsiteY0" fmla="*/ 375858 h 375858"/>
                <a:gd name="connsiteX1" fmla="*/ 22440 w 151465"/>
                <a:gd name="connsiteY1" fmla="*/ 347809 h 375858"/>
                <a:gd name="connsiteX2" fmla="*/ 39269 w 151465"/>
                <a:gd name="connsiteY2" fmla="*/ 336589 h 375858"/>
                <a:gd name="connsiteX3" fmla="*/ 56098 w 151465"/>
                <a:gd name="connsiteY3" fmla="*/ 319760 h 375858"/>
                <a:gd name="connsiteX4" fmla="*/ 33659 w 151465"/>
                <a:gd name="connsiteY4" fmla="*/ 280491 h 375858"/>
                <a:gd name="connsiteX5" fmla="*/ 28049 w 151465"/>
                <a:gd name="connsiteY5" fmla="*/ 263662 h 375858"/>
                <a:gd name="connsiteX6" fmla="*/ 16830 w 151465"/>
                <a:gd name="connsiteY6" fmla="*/ 246832 h 375858"/>
                <a:gd name="connsiteX7" fmla="*/ 28049 w 151465"/>
                <a:gd name="connsiteY7" fmla="*/ 207564 h 375858"/>
                <a:gd name="connsiteX8" fmla="*/ 44879 w 151465"/>
                <a:gd name="connsiteY8" fmla="*/ 168295 h 375858"/>
                <a:gd name="connsiteX9" fmla="*/ 50489 w 151465"/>
                <a:gd name="connsiteY9" fmla="*/ 72928 h 375858"/>
                <a:gd name="connsiteX10" fmla="*/ 56098 w 151465"/>
                <a:gd name="connsiteY10" fmla="*/ 56099 h 375858"/>
                <a:gd name="connsiteX11" fmla="*/ 72928 w 151465"/>
                <a:gd name="connsiteY11" fmla="*/ 44879 h 375858"/>
                <a:gd name="connsiteX12" fmla="*/ 106587 w 151465"/>
                <a:gd name="connsiteY12" fmla="*/ 39269 h 375858"/>
                <a:gd name="connsiteX13" fmla="*/ 134636 w 151465"/>
                <a:gd name="connsiteY13" fmla="*/ 16830 h 375858"/>
                <a:gd name="connsiteX14" fmla="*/ 151465 w 151465"/>
                <a:gd name="connsiteY14" fmla="*/ 0 h 375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1465" h="375858">
                  <a:moveTo>
                    <a:pt x="0" y="375858"/>
                  </a:moveTo>
                  <a:cubicBezTo>
                    <a:pt x="7480" y="366508"/>
                    <a:pt x="13973" y="356276"/>
                    <a:pt x="22440" y="347809"/>
                  </a:cubicBezTo>
                  <a:cubicBezTo>
                    <a:pt x="27207" y="343042"/>
                    <a:pt x="34090" y="340905"/>
                    <a:pt x="39269" y="336589"/>
                  </a:cubicBezTo>
                  <a:cubicBezTo>
                    <a:pt x="45363" y="331510"/>
                    <a:pt x="50488" y="325370"/>
                    <a:pt x="56098" y="319760"/>
                  </a:cubicBezTo>
                  <a:cubicBezTo>
                    <a:pt x="44236" y="272305"/>
                    <a:pt x="60396" y="320595"/>
                    <a:pt x="33659" y="280491"/>
                  </a:cubicBezTo>
                  <a:cubicBezTo>
                    <a:pt x="30379" y="275571"/>
                    <a:pt x="30693" y="268951"/>
                    <a:pt x="28049" y="263662"/>
                  </a:cubicBezTo>
                  <a:cubicBezTo>
                    <a:pt x="25034" y="257632"/>
                    <a:pt x="20570" y="252442"/>
                    <a:pt x="16830" y="246832"/>
                  </a:cubicBezTo>
                  <a:cubicBezTo>
                    <a:pt x="19675" y="235453"/>
                    <a:pt x="23223" y="218826"/>
                    <a:pt x="28049" y="207564"/>
                  </a:cubicBezTo>
                  <a:cubicBezTo>
                    <a:pt x="48850" y="159027"/>
                    <a:pt x="31720" y="207771"/>
                    <a:pt x="44879" y="168295"/>
                  </a:cubicBezTo>
                  <a:cubicBezTo>
                    <a:pt x="46749" y="136506"/>
                    <a:pt x="47321" y="104614"/>
                    <a:pt x="50489" y="72928"/>
                  </a:cubicBezTo>
                  <a:cubicBezTo>
                    <a:pt x="51077" y="67044"/>
                    <a:pt x="52404" y="60716"/>
                    <a:pt x="56098" y="56099"/>
                  </a:cubicBezTo>
                  <a:cubicBezTo>
                    <a:pt x="60310" y="50834"/>
                    <a:pt x="66532" y="47011"/>
                    <a:pt x="72928" y="44879"/>
                  </a:cubicBezTo>
                  <a:cubicBezTo>
                    <a:pt x="83719" y="41282"/>
                    <a:pt x="95367" y="41139"/>
                    <a:pt x="106587" y="39269"/>
                  </a:cubicBezTo>
                  <a:cubicBezTo>
                    <a:pt x="134213" y="30060"/>
                    <a:pt x="115118" y="40252"/>
                    <a:pt x="134636" y="16830"/>
                  </a:cubicBezTo>
                  <a:cubicBezTo>
                    <a:pt x="139715" y="10735"/>
                    <a:pt x="151465" y="0"/>
                    <a:pt x="151465" y="0"/>
                  </a:cubicBezTo>
                </a:path>
              </a:pathLst>
            </a:custGeom>
            <a:noFill/>
            <a:ln w="508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4" name="Volný tvar 23"/>
            <p:cNvSpPr/>
            <p:nvPr/>
          </p:nvSpPr>
          <p:spPr>
            <a:xfrm>
              <a:off x="2349130" y="2995619"/>
              <a:ext cx="587987" cy="128735"/>
            </a:xfrm>
            <a:custGeom>
              <a:avLst/>
              <a:gdLst>
                <a:gd name="connsiteX0" fmla="*/ 0 w 762935"/>
                <a:gd name="connsiteY0" fmla="*/ 84147 h 162684"/>
                <a:gd name="connsiteX1" fmla="*/ 28049 w 762935"/>
                <a:gd name="connsiteY1" fmla="*/ 67318 h 162684"/>
                <a:gd name="connsiteX2" fmla="*/ 78538 w 762935"/>
                <a:gd name="connsiteY2" fmla="*/ 39268 h 162684"/>
                <a:gd name="connsiteX3" fmla="*/ 95367 w 762935"/>
                <a:gd name="connsiteY3" fmla="*/ 22439 h 162684"/>
                <a:gd name="connsiteX4" fmla="*/ 129026 w 762935"/>
                <a:gd name="connsiteY4" fmla="*/ 0 h 162684"/>
                <a:gd name="connsiteX5" fmla="*/ 162685 w 762935"/>
                <a:gd name="connsiteY5" fmla="*/ 5610 h 162684"/>
                <a:gd name="connsiteX6" fmla="*/ 196344 w 762935"/>
                <a:gd name="connsiteY6" fmla="*/ 28049 h 162684"/>
                <a:gd name="connsiteX7" fmla="*/ 230003 w 762935"/>
                <a:gd name="connsiteY7" fmla="*/ 22439 h 162684"/>
                <a:gd name="connsiteX8" fmla="*/ 246832 w 762935"/>
                <a:gd name="connsiteY8" fmla="*/ 16829 h 162684"/>
                <a:gd name="connsiteX9" fmla="*/ 291711 w 762935"/>
                <a:gd name="connsiteY9" fmla="*/ 22439 h 162684"/>
                <a:gd name="connsiteX10" fmla="*/ 308540 w 762935"/>
                <a:gd name="connsiteY10" fmla="*/ 33659 h 162684"/>
                <a:gd name="connsiteX11" fmla="*/ 347809 w 762935"/>
                <a:gd name="connsiteY11" fmla="*/ 50488 h 162684"/>
                <a:gd name="connsiteX12" fmla="*/ 370248 w 762935"/>
                <a:gd name="connsiteY12" fmla="*/ 44878 h 162684"/>
                <a:gd name="connsiteX13" fmla="*/ 387077 w 762935"/>
                <a:gd name="connsiteY13" fmla="*/ 33659 h 162684"/>
                <a:gd name="connsiteX14" fmla="*/ 443176 w 762935"/>
                <a:gd name="connsiteY14" fmla="*/ 39268 h 162684"/>
                <a:gd name="connsiteX15" fmla="*/ 460005 w 762935"/>
                <a:gd name="connsiteY15" fmla="*/ 50488 h 162684"/>
                <a:gd name="connsiteX16" fmla="*/ 476835 w 762935"/>
                <a:gd name="connsiteY16" fmla="*/ 67318 h 162684"/>
                <a:gd name="connsiteX17" fmla="*/ 493664 w 762935"/>
                <a:gd name="connsiteY17" fmla="*/ 72927 h 162684"/>
                <a:gd name="connsiteX18" fmla="*/ 510493 w 762935"/>
                <a:gd name="connsiteY18" fmla="*/ 84147 h 162684"/>
                <a:gd name="connsiteX19" fmla="*/ 521713 w 762935"/>
                <a:gd name="connsiteY19" fmla="*/ 100976 h 162684"/>
                <a:gd name="connsiteX20" fmla="*/ 544152 w 762935"/>
                <a:gd name="connsiteY20" fmla="*/ 106586 h 162684"/>
                <a:gd name="connsiteX21" fmla="*/ 577811 w 762935"/>
                <a:gd name="connsiteY21" fmla="*/ 134635 h 162684"/>
                <a:gd name="connsiteX22" fmla="*/ 594641 w 762935"/>
                <a:gd name="connsiteY22" fmla="*/ 140245 h 162684"/>
                <a:gd name="connsiteX23" fmla="*/ 622690 w 762935"/>
                <a:gd name="connsiteY23" fmla="*/ 134635 h 162684"/>
                <a:gd name="connsiteX24" fmla="*/ 656349 w 762935"/>
                <a:gd name="connsiteY24" fmla="*/ 123416 h 162684"/>
                <a:gd name="connsiteX25" fmla="*/ 723666 w 762935"/>
                <a:gd name="connsiteY25" fmla="*/ 134635 h 162684"/>
                <a:gd name="connsiteX26" fmla="*/ 740496 w 762935"/>
                <a:gd name="connsiteY26" fmla="*/ 145855 h 162684"/>
                <a:gd name="connsiteX27" fmla="*/ 762935 w 762935"/>
                <a:gd name="connsiteY27" fmla="*/ 162684 h 162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62935" h="162684">
                  <a:moveTo>
                    <a:pt x="0" y="84147"/>
                  </a:moveTo>
                  <a:cubicBezTo>
                    <a:pt x="9350" y="78537"/>
                    <a:pt x="18297" y="72194"/>
                    <a:pt x="28049" y="67318"/>
                  </a:cubicBezTo>
                  <a:cubicBezTo>
                    <a:pt x="56267" y="53209"/>
                    <a:pt x="43162" y="74644"/>
                    <a:pt x="78538" y="39268"/>
                  </a:cubicBezTo>
                  <a:cubicBezTo>
                    <a:pt x="84148" y="33658"/>
                    <a:pt x="89105" y="27310"/>
                    <a:pt x="95367" y="22439"/>
                  </a:cubicBezTo>
                  <a:cubicBezTo>
                    <a:pt x="106011" y="14160"/>
                    <a:pt x="129026" y="0"/>
                    <a:pt x="129026" y="0"/>
                  </a:cubicBezTo>
                  <a:cubicBezTo>
                    <a:pt x="140246" y="1870"/>
                    <a:pt x="152186" y="1235"/>
                    <a:pt x="162685" y="5610"/>
                  </a:cubicBezTo>
                  <a:cubicBezTo>
                    <a:pt x="175132" y="10796"/>
                    <a:pt x="196344" y="28049"/>
                    <a:pt x="196344" y="28049"/>
                  </a:cubicBezTo>
                  <a:cubicBezTo>
                    <a:pt x="207564" y="26179"/>
                    <a:pt x="218899" y="24907"/>
                    <a:pt x="230003" y="22439"/>
                  </a:cubicBezTo>
                  <a:cubicBezTo>
                    <a:pt x="235775" y="21156"/>
                    <a:pt x="240919" y="16829"/>
                    <a:pt x="246832" y="16829"/>
                  </a:cubicBezTo>
                  <a:cubicBezTo>
                    <a:pt x="261908" y="16829"/>
                    <a:pt x="276751" y="20569"/>
                    <a:pt x="291711" y="22439"/>
                  </a:cubicBezTo>
                  <a:cubicBezTo>
                    <a:pt x="297321" y="26179"/>
                    <a:pt x="302343" y="31003"/>
                    <a:pt x="308540" y="33659"/>
                  </a:cubicBezTo>
                  <a:cubicBezTo>
                    <a:pt x="359259" y="55395"/>
                    <a:pt x="305553" y="22318"/>
                    <a:pt x="347809" y="50488"/>
                  </a:cubicBezTo>
                  <a:cubicBezTo>
                    <a:pt x="355289" y="48618"/>
                    <a:pt x="363161" y="47915"/>
                    <a:pt x="370248" y="44878"/>
                  </a:cubicBezTo>
                  <a:cubicBezTo>
                    <a:pt x="376445" y="42222"/>
                    <a:pt x="380355" y="34176"/>
                    <a:pt x="387077" y="33659"/>
                  </a:cubicBezTo>
                  <a:cubicBezTo>
                    <a:pt x="405815" y="32218"/>
                    <a:pt x="424476" y="37398"/>
                    <a:pt x="443176" y="39268"/>
                  </a:cubicBezTo>
                  <a:cubicBezTo>
                    <a:pt x="448786" y="43008"/>
                    <a:pt x="454826" y="46172"/>
                    <a:pt x="460005" y="50488"/>
                  </a:cubicBezTo>
                  <a:cubicBezTo>
                    <a:pt x="466100" y="55567"/>
                    <a:pt x="470234" y="62917"/>
                    <a:pt x="476835" y="67318"/>
                  </a:cubicBezTo>
                  <a:cubicBezTo>
                    <a:pt x="481755" y="70598"/>
                    <a:pt x="488054" y="71057"/>
                    <a:pt x="493664" y="72927"/>
                  </a:cubicBezTo>
                  <a:cubicBezTo>
                    <a:pt x="499274" y="76667"/>
                    <a:pt x="505726" y="79380"/>
                    <a:pt x="510493" y="84147"/>
                  </a:cubicBezTo>
                  <a:cubicBezTo>
                    <a:pt x="515260" y="88914"/>
                    <a:pt x="516103" y="97236"/>
                    <a:pt x="521713" y="100976"/>
                  </a:cubicBezTo>
                  <a:cubicBezTo>
                    <a:pt x="528128" y="105253"/>
                    <a:pt x="536672" y="104716"/>
                    <a:pt x="544152" y="106586"/>
                  </a:cubicBezTo>
                  <a:cubicBezTo>
                    <a:pt x="556559" y="118993"/>
                    <a:pt x="562190" y="126825"/>
                    <a:pt x="577811" y="134635"/>
                  </a:cubicBezTo>
                  <a:cubicBezTo>
                    <a:pt x="583100" y="137280"/>
                    <a:pt x="589031" y="138375"/>
                    <a:pt x="594641" y="140245"/>
                  </a:cubicBezTo>
                  <a:cubicBezTo>
                    <a:pt x="603991" y="138375"/>
                    <a:pt x="613491" y="137144"/>
                    <a:pt x="622690" y="134635"/>
                  </a:cubicBezTo>
                  <a:cubicBezTo>
                    <a:pt x="634100" y="131523"/>
                    <a:pt x="656349" y="123416"/>
                    <a:pt x="656349" y="123416"/>
                  </a:cubicBezTo>
                  <a:cubicBezTo>
                    <a:pt x="666237" y="124652"/>
                    <a:pt x="708408" y="128096"/>
                    <a:pt x="723666" y="134635"/>
                  </a:cubicBezTo>
                  <a:cubicBezTo>
                    <a:pt x="729863" y="137291"/>
                    <a:pt x="734465" y="142840"/>
                    <a:pt x="740496" y="145855"/>
                  </a:cubicBezTo>
                  <a:cubicBezTo>
                    <a:pt x="763602" y="157409"/>
                    <a:pt x="753046" y="142909"/>
                    <a:pt x="762935" y="162684"/>
                  </a:cubicBezTo>
                </a:path>
              </a:pathLst>
            </a:custGeom>
            <a:noFill/>
            <a:ln w="508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5" name="Volný tvar 24"/>
            <p:cNvSpPr/>
            <p:nvPr/>
          </p:nvSpPr>
          <p:spPr>
            <a:xfrm>
              <a:off x="2556536" y="2653805"/>
              <a:ext cx="298435" cy="439475"/>
            </a:xfrm>
            <a:custGeom>
              <a:avLst/>
              <a:gdLst>
                <a:gd name="connsiteX0" fmla="*/ 387231 w 387231"/>
                <a:gd name="connsiteY0" fmla="*/ 555372 h 555372"/>
                <a:gd name="connsiteX1" fmla="*/ 364791 w 387231"/>
                <a:gd name="connsiteY1" fmla="*/ 504883 h 555372"/>
                <a:gd name="connsiteX2" fmla="*/ 353572 w 387231"/>
                <a:gd name="connsiteY2" fmla="*/ 488054 h 555372"/>
                <a:gd name="connsiteX3" fmla="*/ 347962 w 387231"/>
                <a:gd name="connsiteY3" fmla="*/ 471224 h 555372"/>
                <a:gd name="connsiteX4" fmla="*/ 336742 w 387231"/>
                <a:gd name="connsiteY4" fmla="*/ 454395 h 555372"/>
                <a:gd name="connsiteX5" fmla="*/ 303083 w 387231"/>
                <a:gd name="connsiteY5" fmla="*/ 403907 h 555372"/>
                <a:gd name="connsiteX6" fmla="*/ 246985 w 387231"/>
                <a:gd name="connsiteY6" fmla="*/ 387077 h 555372"/>
                <a:gd name="connsiteX7" fmla="*/ 230156 w 387231"/>
                <a:gd name="connsiteY7" fmla="*/ 381467 h 555372"/>
                <a:gd name="connsiteX8" fmla="*/ 196497 w 387231"/>
                <a:gd name="connsiteY8" fmla="*/ 359028 h 555372"/>
                <a:gd name="connsiteX9" fmla="*/ 179667 w 387231"/>
                <a:gd name="connsiteY9" fmla="*/ 325369 h 555372"/>
                <a:gd name="connsiteX10" fmla="*/ 190887 w 387231"/>
                <a:gd name="connsiteY10" fmla="*/ 162685 h 555372"/>
                <a:gd name="connsiteX11" fmla="*/ 185277 w 387231"/>
                <a:gd name="connsiteY11" fmla="*/ 145855 h 555372"/>
                <a:gd name="connsiteX12" fmla="*/ 168448 w 387231"/>
                <a:gd name="connsiteY12" fmla="*/ 140245 h 555372"/>
                <a:gd name="connsiteX13" fmla="*/ 106740 w 387231"/>
                <a:gd name="connsiteY13" fmla="*/ 129026 h 555372"/>
                <a:gd name="connsiteX14" fmla="*/ 101130 w 387231"/>
                <a:gd name="connsiteY14" fmla="*/ 112196 h 555372"/>
                <a:gd name="connsiteX15" fmla="*/ 95520 w 387231"/>
                <a:gd name="connsiteY15" fmla="*/ 61708 h 555372"/>
                <a:gd name="connsiteX16" fmla="*/ 78691 w 387231"/>
                <a:gd name="connsiteY16" fmla="*/ 56098 h 555372"/>
                <a:gd name="connsiteX17" fmla="*/ 11373 w 387231"/>
                <a:gd name="connsiteY17" fmla="*/ 50488 h 555372"/>
                <a:gd name="connsiteX18" fmla="*/ 153 w 387231"/>
                <a:gd name="connsiteY18" fmla="*/ 33659 h 555372"/>
                <a:gd name="connsiteX19" fmla="*/ 5763 w 387231"/>
                <a:gd name="connsiteY19" fmla="*/ 0 h 555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87231" h="555372">
                  <a:moveTo>
                    <a:pt x="387231" y="555372"/>
                  </a:moveTo>
                  <a:cubicBezTo>
                    <a:pt x="379216" y="535336"/>
                    <a:pt x="375273" y="523227"/>
                    <a:pt x="364791" y="504883"/>
                  </a:cubicBezTo>
                  <a:cubicBezTo>
                    <a:pt x="361446" y="499029"/>
                    <a:pt x="356587" y="494084"/>
                    <a:pt x="353572" y="488054"/>
                  </a:cubicBezTo>
                  <a:cubicBezTo>
                    <a:pt x="350927" y="482765"/>
                    <a:pt x="350607" y="476513"/>
                    <a:pt x="347962" y="471224"/>
                  </a:cubicBezTo>
                  <a:cubicBezTo>
                    <a:pt x="344947" y="465194"/>
                    <a:pt x="339480" y="460556"/>
                    <a:pt x="336742" y="454395"/>
                  </a:cubicBezTo>
                  <a:cubicBezTo>
                    <a:pt x="322254" y="421796"/>
                    <a:pt x="335232" y="419981"/>
                    <a:pt x="303083" y="403907"/>
                  </a:cubicBezTo>
                  <a:cubicBezTo>
                    <a:pt x="285306" y="395019"/>
                    <a:pt x="265776" y="392446"/>
                    <a:pt x="246985" y="387077"/>
                  </a:cubicBezTo>
                  <a:cubicBezTo>
                    <a:pt x="241299" y="385452"/>
                    <a:pt x="235325" y="384339"/>
                    <a:pt x="230156" y="381467"/>
                  </a:cubicBezTo>
                  <a:cubicBezTo>
                    <a:pt x="218369" y="374918"/>
                    <a:pt x="196497" y="359028"/>
                    <a:pt x="196497" y="359028"/>
                  </a:cubicBezTo>
                  <a:cubicBezTo>
                    <a:pt x="191219" y="351111"/>
                    <a:pt x="179320" y="336463"/>
                    <a:pt x="179667" y="325369"/>
                  </a:cubicBezTo>
                  <a:cubicBezTo>
                    <a:pt x="181365" y="271039"/>
                    <a:pt x="190887" y="162685"/>
                    <a:pt x="190887" y="162685"/>
                  </a:cubicBezTo>
                  <a:cubicBezTo>
                    <a:pt x="189017" y="157075"/>
                    <a:pt x="189458" y="150037"/>
                    <a:pt x="185277" y="145855"/>
                  </a:cubicBezTo>
                  <a:cubicBezTo>
                    <a:pt x="181096" y="141674"/>
                    <a:pt x="174185" y="141679"/>
                    <a:pt x="168448" y="140245"/>
                  </a:cubicBezTo>
                  <a:cubicBezTo>
                    <a:pt x="152780" y="136328"/>
                    <a:pt x="121729" y="131524"/>
                    <a:pt x="106740" y="129026"/>
                  </a:cubicBezTo>
                  <a:cubicBezTo>
                    <a:pt x="104870" y="123416"/>
                    <a:pt x="102102" y="118029"/>
                    <a:pt x="101130" y="112196"/>
                  </a:cubicBezTo>
                  <a:cubicBezTo>
                    <a:pt x="98346" y="95493"/>
                    <a:pt x="101809" y="77430"/>
                    <a:pt x="95520" y="61708"/>
                  </a:cubicBezTo>
                  <a:cubicBezTo>
                    <a:pt x="93324" y="56218"/>
                    <a:pt x="84552" y="56880"/>
                    <a:pt x="78691" y="56098"/>
                  </a:cubicBezTo>
                  <a:cubicBezTo>
                    <a:pt x="56371" y="53122"/>
                    <a:pt x="33812" y="52358"/>
                    <a:pt x="11373" y="50488"/>
                  </a:cubicBezTo>
                  <a:cubicBezTo>
                    <a:pt x="7633" y="44878"/>
                    <a:pt x="898" y="40360"/>
                    <a:pt x="153" y="33659"/>
                  </a:cubicBezTo>
                  <a:cubicBezTo>
                    <a:pt x="-1103" y="22354"/>
                    <a:pt x="5763" y="0"/>
                    <a:pt x="5763" y="0"/>
                  </a:cubicBezTo>
                </a:path>
              </a:pathLst>
            </a:custGeom>
            <a:noFill/>
            <a:ln w="508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6" name="Volný tvar 25"/>
            <p:cNvSpPr/>
            <p:nvPr/>
          </p:nvSpPr>
          <p:spPr>
            <a:xfrm>
              <a:off x="1942727" y="2320870"/>
              <a:ext cx="622575" cy="315179"/>
            </a:xfrm>
            <a:custGeom>
              <a:avLst/>
              <a:gdLst>
                <a:gd name="connsiteX0" fmla="*/ 807814 w 807814"/>
                <a:gd name="connsiteY0" fmla="*/ 398297 h 398297"/>
                <a:gd name="connsiteX1" fmla="*/ 802204 w 807814"/>
                <a:gd name="connsiteY1" fmla="*/ 359028 h 398297"/>
                <a:gd name="connsiteX2" fmla="*/ 762935 w 807814"/>
                <a:gd name="connsiteY2" fmla="*/ 314149 h 398297"/>
                <a:gd name="connsiteX3" fmla="*/ 746106 w 807814"/>
                <a:gd name="connsiteY3" fmla="*/ 297320 h 398297"/>
                <a:gd name="connsiteX4" fmla="*/ 712447 w 807814"/>
                <a:gd name="connsiteY4" fmla="*/ 274881 h 398297"/>
                <a:gd name="connsiteX5" fmla="*/ 678788 w 807814"/>
                <a:gd name="connsiteY5" fmla="*/ 302930 h 398297"/>
                <a:gd name="connsiteX6" fmla="*/ 661959 w 807814"/>
                <a:gd name="connsiteY6" fmla="*/ 308540 h 398297"/>
                <a:gd name="connsiteX7" fmla="*/ 594641 w 807814"/>
                <a:gd name="connsiteY7" fmla="*/ 302930 h 398297"/>
                <a:gd name="connsiteX8" fmla="*/ 577811 w 807814"/>
                <a:gd name="connsiteY8" fmla="*/ 297320 h 398297"/>
                <a:gd name="connsiteX9" fmla="*/ 566592 w 807814"/>
                <a:gd name="connsiteY9" fmla="*/ 218783 h 398297"/>
                <a:gd name="connsiteX10" fmla="*/ 549762 w 807814"/>
                <a:gd name="connsiteY10" fmla="*/ 207563 h 398297"/>
                <a:gd name="connsiteX11" fmla="*/ 532933 w 807814"/>
                <a:gd name="connsiteY11" fmla="*/ 190733 h 398297"/>
                <a:gd name="connsiteX12" fmla="*/ 510494 w 807814"/>
                <a:gd name="connsiteY12" fmla="*/ 157075 h 398297"/>
                <a:gd name="connsiteX13" fmla="*/ 504884 w 807814"/>
                <a:gd name="connsiteY13" fmla="*/ 84147 h 398297"/>
                <a:gd name="connsiteX14" fmla="*/ 471225 w 807814"/>
                <a:gd name="connsiteY14" fmla="*/ 67318 h 398297"/>
                <a:gd name="connsiteX15" fmla="*/ 353419 w 807814"/>
                <a:gd name="connsiteY15" fmla="*/ 61708 h 398297"/>
                <a:gd name="connsiteX16" fmla="*/ 319760 w 807814"/>
                <a:gd name="connsiteY16" fmla="*/ 50488 h 398297"/>
                <a:gd name="connsiteX17" fmla="*/ 274881 w 807814"/>
                <a:gd name="connsiteY17" fmla="*/ 11219 h 398297"/>
                <a:gd name="connsiteX18" fmla="*/ 235613 w 807814"/>
                <a:gd name="connsiteY18" fmla="*/ 0 h 398297"/>
                <a:gd name="connsiteX19" fmla="*/ 173905 w 807814"/>
                <a:gd name="connsiteY19" fmla="*/ 5610 h 398297"/>
                <a:gd name="connsiteX20" fmla="*/ 140246 w 807814"/>
                <a:gd name="connsiteY20" fmla="*/ 16829 h 398297"/>
                <a:gd name="connsiteX21" fmla="*/ 117807 w 807814"/>
                <a:gd name="connsiteY21" fmla="*/ 50488 h 398297"/>
                <a:gd name="connsiteX22" fmla="*/ 67318 w 807814"/>
                <a:gd name="connsiteY22" fmla="*/ 78537 h 398297"/>
                <a:gd name="connsiteX23" fmla="*/ 0 w 807814"/>
                <a:gd name="connsiteY23" fmla="*/ 78537 h 398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07814" h="398297">
                  <a:moveTo>
                    <a:pt x="807814" y="398297"/>
                  </a:moveTo>
                  <a:cubicBezTo>
                    <a:pt x="805944" y="385207"/>
                    <a:pt x="806951" y="371369"/>
                    <a:pt x="802204" y="359028"/>
                  </a:cubicBezTo>
                  <a:cubicBezTo>
                    <a:pt x="787033" y="319583"/>
                    <a:pt x="785480" y="332937"/>
                    <a:pt x="762935" y="314149"/>
                  </a:cubicBezTo>
                  <a:cubicBezTo>
                    <a:pt x="756840" y="309070"/>
                    <a:pt x="752368" y="302191"/>
                    <a:pt x="746106" y="297320"/>
                  </a:cubicBezTo>
                  <a:cubicBezTo>
                    <a:pt x="735462" y="289041"/>
                    <a:pt x="712447" y="274881"/>
                    <a:pt x="712447" y="274881"/>
                  </a:cubicBezTo>
                  <a:cubicBezTo>
                    <a:pt x="700040" y="287288"/>
                    <a:pt x="694409" y="295119"/>
                    <a:pt x="678788" y="302930"/>
                  </a:cubicBezTo>
                  <a:cubicBezTo>
                    <a:pt x="673499" y="305575"/>
                    <a:pt x="667569" y="306670"/>
                    <a:pt x="661959" y="308540"/>
                  </a:cubicBezTo>
                  <a:cubicBezTo>
                    <a:pt x="639520" y="306670"/>
                    <a:pt x="616961" y="305906"/>
                    <a:pt x="594641" y="302930"/>
                  </a:cubicBezTo>
                  <a:cubicBezTo>
                    <a:pt x="588779" y="302148"/>
                    <a:pt x="579681" y="302930"/>
                    <a:pt x="577811" y="297320"/>
                  </a:cubicBezTo>
                  <a:cubicBezTo>
                    <a:pt x="569448" y="272232"/>
                    <a:pt x="574480" y="244024"/>
                    <a:pt x="566592" y="218783"/>
                  </a:cubicBezTo>
                  <a:cubicBezTo>
                    <a:pt x="564581" y="212348"/>
                    <a:pt x="554942" y="211879"/>
                    <a:pt x="549762" y="207563"/>
                  </a:cubicBezTo>
                  <a:cubicBezTo>
                    <a:pt x="543667" y="202484"/>
                    <a:pt x="537804" y="196995"/>
                    <a:pt x="532933" y="190733"/>
                  </a:cubicBezTo>
                  <a:cubicBezTo>
                    <a:pt x="524655" y="180089"/>
                    <a:pt x="510494" y="157075"/>
                    <a:pt x="510494" y="157075"/>
                  </a:cubicBezTo>
                  <a:cubicBezTo>
                    <a:pt x="508624" y="132766"/>
                    <a:pt x="511166" y="107705"/>
                    <a:pt x="504884" y="84147"/>
                  </a:cubicBezTo>
                  <a:cubicBezTo>
                    <a:pt x="503229" y="77941"/>
                    <a:pt x="476827" y="67785"/>
                    <a:pt x="471225" y="67318"/>
                  </a:cubicBezTo>
                  <a:cubicBezTo>
                    <a:pt x="432048" y="64053"/>
                    <a:pt x="392688" y="63578"/>
                    <a:pt x="353419" y="61708"/>
                  </a:cubicBezTo>
                  <a:cubicBezTo>
                    <a:pt x="342199" y="57968"/>
                    <a:pt x="326320" y="60328"/>
                    <a:pt x="319760" y="50488"/>
                  </a:cubicBezTo>
                  <a:cubicBezTo>
                    <a:pt x="306671" y="30855"/>
                    <a:pt x="302928" y="20567"/>
                    <a:pt x="274881" y="11219"/>
                  </a:cubicBezTo>
                  <a:cubicBezTo>
                    <a:pt x="250738" y="3172"/>
                    <a:pt x="263788" y="7044"/>
                    <a:pt x="235613" y="0"/>
                  </a:cubicBezTo>
                  <a:cubicBezTo>
                    <a:pt x="215044" y="1870"/>
                    <a:pt x="194245" y="2021"/>
                    <a:pt x="173905" y="5610"/>
                  </a:cubicBezTo>
                  <a:cubicBezTo>
                    <a:pt x="162258" y="7665"/>
                    <a:pt x="140246" y="16829"/>
                    <a:pt x="140246" y="16829"/>
                  </a:cubicBezTo>
                  <a:cubicBezTo>
                    <a:pt x="132766" y="28049"/>
                    <a:pt x="129027" y="43008"/>
                    <a:pt x="117807" y="50488"/>
                  </a:cubicBezTo>
                  <a:cubicBezTo>
                    <a:pt x="109249" y="56193"/>
                    <a:pt x="83775" y="77440"/>
                    <a:pt x="67318" y="78537"/>
                  </a:cubicBezTo>
                  <a:cubicBezTo>
                    <a:pt x="44928" y="80030"/>
                    <a:pt x="22439" y="78537"/>
                    <a:pt x="0" y="78537"/>
                  </a:cubicBezTo>
                </a:path>
              </a:pathLst>
            </a:cu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7" name="Volný tvar 26"/>
            <p:cNvSpPr/>
            <p:nvPr/>
          </p:nvSpPr>
          <p:spPr>
            <a:xfrm>
              <a:off x="1856258" y="2720367"/>
              <a:ext cx="492871" cy="359596"/>
            </a:xfrm>
            <a:custGeom>
              <a:avLst/>
              <a:gdLst>
                <a:gd name="connsiteX0" fmla="*/ 639519 w 639519"/>
                <a:gd name="connsiteY0" fmla="*/ 415159 h 454427"/>
                <a:gd name="connsiteX1" fmla="*/ 611470 w 639519"/>
                <a:gd name="connsiteY1" fmla="*/ 420768 h 454427"/>
                <a:gd name="connsiteX2" fmla="*/ 527323 w 639519"/>
                <a:gd name="connsiteY2" fmla="*/ 431988 h 454427"/>
                <a:gd name="connsiteX3" fmla="*/ 510493 w 639519"/>
                <a:gd name="connsiteY3" fmla="*/ 443208 h 454427"/>
                <a:gd name="connsiteX4" fmla="*/ 476834 w 639519"/>
                <a:gd name="connsiteY4" fmla="*/ 454427 h 454427"/>
                <a:gd name="connsiteX5" fmla="*/ 454395 w 639519"/>
                <a:gd name="connsiteY5" fmla="*/ 448817 h 454427"/>
                <a:gd name="connsiteX6" fmla="*/ 443176 w 639519"/>
                <a:gd name="connsiteY6" fmla="*/ 431988 h 454427"/>
                <a:gd name="connsiteX7" fmla="*/ 426346 w 639519"/>
                <a:gd name="connsiteY7" fmla="*/ 415159 h 454427"/>
                <a:gd name="connsiteX8" fmla="*/ 403907 w 639519"/>
                <a:gd name="connsiteY8" fmla="*/ 381500 h 454427"/>
                <a:gd name="connsiteX9" fmla="*/ 387077 w 639519"/>
                <a:gd name="connsiteY9" fmla="*/ 370280 h 454427"/>
                <a:gd name="connsiteX10" fmla="*/ 291711 w 639519"/>
                <a:gd name="connsiteY10" fmla="*/ 359060 h 454427"/>
                <a:gd name="connsiteX11" fmla="*/ 274881 w 639519"/>
                <a:gd name="connsiteY11" fmla="*/ 353451 h 454427"/>
                <a:gd name="connsiteX12" fmla="*/ 230003 w 639519"/>
                <a:gd name="connsiteY12" fmla="*/ 342231 h 454427"/>
                <a:gd name="connsiteX13" fmla="*/ 213173 w 639519"/>
                <a:gd name="connsiteY13" fmla="*/ 331011 h 454427"/>
                <a:gd name="connsiteX14" fmla="*/ 201954 w 639519"/>
                <a:gd name="connsiteY14" fmla="*/ 314182 h 454427"/>
                <a:gd name="connsiteX15" fmla="*/ 196344 w 639519"/>
                <a:gd name="connsiteY15" fmla="*/ 297352 h 454427"/>
                <a:gd name="connsiteX16" fmla="*/ 179514 w 639519"/>
                <a:gd name="connsiteY16" fmla="*/ 280523 h 454427"/>
                <a:gd name="connsiteX17" fmla="*/ 173904 w 639519"/>
                <a:gd name="connsiteY17" fmla="*/ 241254 h 454427"/>
                <a:gd name="connsiteX18" fmla="*/ 162685 w 639519"/>
                <a:gd name="connsiteY18" fmla="*/ 196376 h 454427"/>
                <a:gd name="connsiteX19" fmla="*/ 157075 w 639519"/>
                <a:gd name="connsiteY19" fmla="*/ 179546 h 454427"/>
                <a:gd name="connsiteX20" fmla="*/ 151465 w 639519"/>
                <a:gd name="connsiteY20" fmla="*/ 151497 h 454427"/>
                <a:gd name="connsiteX21" fmla="*/ 117806 w 639519"/>
                <a:gd name="connsiteY21" fmla="*/ 129058 h 454427"/>
                <a:gd name="connsiteX22" fmla="*/ 84147 w 639519"/>
                <a:gd name="connsiteY22" fmla="*/ 95399 h 454427"/>
                <a:gd name="connsiteX23" fmla="*/ 67318 w 639519"/>
                <a:gd name="connsiteY23" fmla="*/ 84179 h 454427"/>
                <a:gd name="connsiteX24" fmla="*/ 61708 w 639519"/>
                <a:gd name="connsiteY24" fmla="*/ 67350 h 454427"/>
                <a:gd name="connsiteX25" fmla="*/ 44879 w 639519"/>
                <a:gd name="connsiteY25" fmla="*/ 50521 h 454427"/>
                <a:gd name="connsiteX26" fmla="*/ 33659 w 639519"/>
                <a:gd name="connsiteY26" fmla="*/ 33691 h 454427"/>
                <a:gd name="connsiteX27" fmla="*/ 16830 w 639519"/>
                <a:gd name="connsiteY27" fmla="*/ 16862 h 454427"/>
                <a:gd name="connsiteX28" fmla="*/ 0 w 639519"/>
                <a:gd name="connsiteY28" fmla="*/ 32 h 454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9519" h="454427">
                  <a:moveTo>
                    <a:pt x="639519" y="415159"/>
                  </a:moveTo>
                  <a:cubicBezTo>
                    <a:pt x="630169" y="417029"/>
                    <a:pt x="620939" y="419654"/>
                    <a:pt x="611470" y="420768"/>
                  </a:cubicBezTo>
                  <a:cubicBezTo>
                    <a:pt x="595078" y="422696"/>
                    <a:pt x="550593" y="420353"/>
                    <a:pt x="527323" y="431988"/>
                  </a:cubicBezTo>
                  <a:cubicBezTo>
                    <a:pt x="521292" y="435003"/>
                    <a:pt x="516654" y="440470"/>
                    <a:pt x="510493" y="443208"/>
                  </a:cubicBezTo>
                  <a:cubicBezTo>
                    <a:pt x="499686" y="448011"/>
                    <a:pt x="476834" y="454427"/>
                    <a:pt x="476834" y="454427"/>
                  </a:cubicBezTo>
                  <a:cubicBezTo>
                    <a:pt x="469354" y="452557"/>
                    <a:pt x="460810" y="453094"/>
                    <a:pt x="454395" y="448817"/>
                  </a:cubicBezTo>
                  <a:cubicBezTo>
                    <a:pt x="448785" y="445077"/>
                    <a:pt x="447492" y="437167"/>
                    <a:pt x="443176" y="431988"/>
                  </a:cubicBezTo>
                  <a:cubicBezTo>
                    <a:pt x="438097" y="425893"/>
                    <a:pt x="431217" y="421421"/>
                    <a:pt x="426346" y="415159"/>
                  </a:cubicBezTo>
                  <a:cubicBezTo>
                    <a:pt x="418067" y="404515"/>
                    <a:pt x="415127" y="388980"/>
                    <a:pt x="403907" y="381500"/>
                  </a:cubicBezTo>
                  <a:cubicBezTo>
                    <a:pt x="398297" y="377760"/>
                    <a:pt x="393274" y="372936"/>
                    <a:pt x="387077" y="370280"/>
                  </a:cubicBezTo>
                  <a:cubicBezTo>
                    <a:pt x="364391" y="360557"/>
                    <a:pt x="298311" y="359568"/>
                    <a:pt x="291711" y="359060"/>
                  </a:cubicBezTo>
                  <a:cubicBezTo>
                    <a:pt x="286101" y="357190"/>
                    <a:pt x="280618" y="354885"/>
                    <a:pt x="274881" y="353451"/>
                  </a:cubicBezTo>
                  <a:cubicBezTo>
                    <a:pt x="262079" y="350251"/>
                    <a:pt x="242826" y="348643"/>
                    <a:pt x="230003" y="342231"/>
                  </a:cubicBezTo>
                  <a:cubicBezTo>
                    <a:pt x="223972" y="339216"/>
                    <a:pt x="218783" y="334751"/>
                    <a:pt x="213173" y="331011"/>
                  </a:cubicBezTo>
                  <a:cubicBezTo>
                    <a:pt x="209433" y="325401"/>
                    <a:pt x="204969" y="320212"/>
                    <a:pt x="201954" y="314182"/>
                  </a:cubicBezTo>
                  <a:cubicBezTo>
                    <a:pt x="199309" y="308893"/>
                    <a:pt x="199624" y="302272"/>
                    <a:pt x="196344" y="297352"/>
                  </a:cubicBezTo>
                  <a:cubicBezTo>
                    <a:pt x="191943" y="290751"/>
                    <a:pt x="185124" y="286133"/>
                    <a:pt x="179514" y="280523"/>
                  </a:cubicBezTo>
                  <a:cubicBezTo>
                    <a:pt x="177644" y="267433"/>
                    <a:pt x="176497" y="254220"/>
                    <a:pt x="173904" y="241254"/>
                  </a:cubicBezTo>
                  <a:cubicBezTo>
                    <a:pt x="170880" y="226134"/>
                    <a:pt x="167561" y="211004"/>
                    <a:pt x="162685" y="196376"/>
                  </a:cubicBezTo>
                  <a:cubicBezTo>
                    <a:pt x="160815" y="190766"/>
                    <a:pt x="158509" y="185283"/>
                    <a:pt x="157075" y="179546"/>
                  </a:cubicBezTo>
                  <a:cubicBezTo>
                    <a:pt x="154762" y="170296"/>
                    <a:pt x="157319" y="159023"/>
                    <a:pt x="151465" y="151497"/>
                  </a:cubicBezTo>
                  <a:cubicBezTo>
                    <a:pt x="143186" y="140853"/>
                    <a:pt x="129026" y="136538"/>
                    <a:pt x="117806" y="129058"/>
                  </a:cubicBezTo>
                  <a:cubicBezTo>
                    <a:pt x="78149" y="102620"/>
                    <a:pt x="125891" y="137143"/>
                    <a:pt x="84147" y="95399"/>
                  </a:cubicBezTo>
                  <a:cubicBezTo>
                    <a:pt x="79380" y="90632"/>
                    <a:pt x="72928" y="87919"/>
                    <a:pt x="67318" y="84179"/>
                  </a:cubicBezTo>
                  <a:cubicBezTo>
                    <a:pt x="65448" y="78569"/>
                    <a:pt x="64988" y="72270"/>
                    <a:pt x="61708" y="67350"/>
                  </a:cubicBezTo>
                  <a:cubicBezTo>
                    <a:pt x="57307" y="60749"/>
                    <a:pt x="49958" y="56616"/>
                    <a:pt x="44879" y="50521"/>
                  </a:cubicBezTo>
                  <a:cubicBezTo>
                    <a:pt x="40563" y="45341"/>
                    <a:pt x="37975" y="38871"/>
                    <a:pt x="33659" y="33691"/>
                  </a:cubicBezTo>
                  <a:cubicBezTo>
                    <a:pt x="28580" y="27596"/>
                    <a:pt x="21909" y="22957"/>
                    <a:pt x="16830" y="16862"/>
                  </a:cubicBezTo>
                  <a:cubicBezTo>
                    <a:pt x="1508" y="-1524"/>
                    <a:pt x="13202" y="32"/>
                    <a:pt x="0" y="32"/>
                  </a:cubicBezTo>
                </a:path>
              </a:pathLst>
            </a:cu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8" name="Volný tvar 27"/>
            <p:cNvSpPr/>
            <p:nvPr/>
          </p:nvSpPr>
          <p:spPr>
            <a:xfrm>
              <a:off x="4229823" y="3976669"/>
              <a:ext cx="907921" cy="457231"/>
            </a:xfrm>
            <a:custGeom>
              <a:avLst/>
              <a:gdLst>
                <a:gd name="connsiteX0" fmla="*/ 1178061 w 1178061"/>
                <a:gd name="connsiteY0" fmla="*/ 0 h 577811"/>
                <a:gd name="connsiteX1" fmla="*/ 1138793 w 1178061"/>
                <a:gd name="connsiteY1" fmla="*/ 33659 h 577811"/>
                <a:gd name="connsiteX2" fmla="*/ 1116353 w 1178061"/>
                <a:gd name="connsiteY2" fmla="*/ 95367 h 577811"/>
                <a:gd name="connsiteX3" fmla="*/ 1054645 w 1178061"/>
                <a:gd name="connsiteY3" fmla="*/ 100977 h 577811"/>
                <a:gd name="connsiteX4" fmla="*/ 1015377 w 1178061"/>
                <a:gd name="connsiteY4" fmla="*/ 106587 h 577811"/>
                <a:gd name="connsiteX5" fmla="*/ 998547 w 1178061"/>
                <a:gd name="connsiteY5" fmla="*/ 112196 h 577811"/>
                <a:gd name="connsiteX6" fmla="*/ 964888 w 1178061"/>
                <a:gd name="connsiteY6" fmla="*/ 134636 h 577811"/>
                <a:gd name="connsiteX7" fmla="*/ 959279 w 1178061"/>
                <a:gd name="connsiteY7" fmla="*/ 157075 h 577811"/>
                <a:gd name="connsiteX8" fmla="*/ 948059 w 1178061"/>
                <a:gd name="connsiteY8" fmla="*/ 173904 h 577811"/>
                <a:gd name="connsiteX9" fmla="*/ 942449 w 1178061"/>
                <a:gd name="connsiteY9" fmla="*/ 230003 h 577811"/>
                <a:gd name="connsiteX10" fmla="*/ 925620 w 1178061"/>
                <a:gd name="connsiteY10" fmla="*/ 280491 h 577811"/>
                <a:gd name="connsiteX11" fmla="*/ 920010 w 1178061"/>
                <a:gd name="connsiteY11" fmla="*/ 297320 h 577811"/>
                <a:gd name="connsiteX12" fmla="*/ 925620 w 1178061"/>
                <a:gd name="connsiteY12" fmla="*/ 325369 h 577811"/>
                <a:gd name="connsiteX13" fmla="*/ 931230 w 1178061"/>
                <a:gd name="connsiteY13" fmla="*/ 342199 h 577811"/>
                <a:gd name="connsiteX14" fmla="*/ 925620 w 1178061"/>
                <a:gd name="connsiteY14" fmla="*/ 403907 h 577811"/>
                <a:gd name="connsiteX15" fmla="*/ 914400 w 1178061"/>
                <a:gd name="connsiteY15" fmla="*/ 420736 h 577811"/>
                <a:gd name="connsiteX16" fmla="*/ 897571 w 1178061"/>
                <a:gd name="connsiteY16" fmla="*/ 443176 h 577811"/>
                <a:gd name="connsiteX17" fmla="*/ 880741 w 1178061"/>
                <a:gd name="connsiteY17" fmla="*/ 454395 h 577811"/>
                <a:gd name="connsiteX18" fmla="*/ 852692 w 1178061"/>
                <a:gd name="connsiteY18" fmla="*/ 488054 h 577811"/>
                <a:gd name="connsiteX19" fmla="*/ 841472 w 1178061"/>
                <a:gd name="connsiteY19" fmla="*/ 521713 h 577811"/>
                <a:gd name="connsiteX20" fmla="*/ 835863 w 1178061"/>
                <a:gd name="connsiteY20" fmla="*/ 549762 h 577811"/>
                <a:gd name="connsiteX21" fmla="*/ 802204 w 1178061"/>
                <a:gd name="connsiteY21" fmla="*/ 572201 h 577811"/>
                <a:gd name="connsiteX22" fmla="*/ 729276 w 1178061"/>
                <a:gd name="connsiteY22" fmla="*/ 577811 h 577811"/>
                <a:gd name="connsiteX23" fmla="*/ 605860 w 1178061"/>
                <a:gd name="connsiteY23" fmla="*/ 566592 h 577811"/>
                <a:gd name="connsiteX24" fmla="*/ 583421 w 1178061"/>
                <a:gd name="connsiteY24" fmla="*/ 555372 h 577811"/>
                <a:gd name="connsiteX25" fmla="*/ 560982 w 1178061"/>
                <a:gd name="connsiteY25" fmla="*/ 527323 h 577811"/>
                <a:gd name="connsiteX26" fmla="*/ 544152 w 1178061"/>
                <a:gd name="connsiteY26" fmla="*/ 510493 h 577811"/>
                <a:gd name="connsiteX27" fmla="*/ 521713 w 1178061"/>
                <a:gd name="connsiteY27" fmla="*/ 499274 h 577811"/>
                <a:gd name="connsiteX28" fmla="*/ 504884 w 1178061"/>
                <a:gd name="connsiteY28" fmla="*/ 488054 h 577811"/>
                <a:gd name="connsiteX29" fmla="*/ 488054 w 1178061"/>
                <a:gd name="connsiteY29" fmla="*/ 482444 h 577811"/>
                <a:gd name="connsiteX30" fmla="*/ 471225 w 1178061"/>
                <a:gd name="connsiteY30" fmla="*/ 471225 h 577811"/>
                <a:gd name="connsiteX31" fmla="*/ 409517 w 1178061"/>
                <a:gd name="connsiteY31" fmla="*/ 465615 h 577811"/>
                <a:gd name="connsiteX32" fmla="*/ 398297 w 1178061"/>
                <a:gd name="connsiteY32" fmla="*/ 448785 h 577811"/>
                <a:gd name="connsiteX33" fmla="*/ 381468 w 1178061"/>
                <a:gd name="connsiteY33" fmla="*/ 437566 h 577811"/>
                <a:gd name="connsiteX34" fmla="*/ 375858 w 1178061"/>
                <a:gd name="connsiteY34" fmla="*/ 420736 h 577811"/>
                <a:gd name="connsiteX35" fmla="*/ 364638 w 1178061"/>
                <a:gd name="connsiteY35" fmla="*/ 319760 h 577811"/>
                <a:gd name="connsiteX36" fmla="*/ 353418 w 1178061"/>
                <a:gd name="connsiteY36" fmla="*/ 302930 h 577811"/>
                <a:gd name="connsiteX37" fmla="*/ 336589 w 1178061"/>
                <a:gd name="connsiteY37" fmla="*/ 297320 h 577811"/>
                <a:gd name="connsiteX38" fmla="*/ 319760 w 1178061"/>
                <a:gd name="connsiteY38" fmla="*/ 286101 h 577811"/>
                <a:gd name="connsiteX39" fmla="*/ 274881 w 1178061"/>
                <a:gd name="connsiteY39" fmla="*/ 280491 h 577811"/>
                <a:gd name="connsiteX40" fmla="*/ 258052 w 1178061"/>
                <a:gd name="connsiteY40" fmla="*/ 274881 h 577811"/>
                <a:gd name="connsiteX41" fmla="*/ 246832 w 1178061"/>
                <a:gd name="connsiteY41" fmla="*/ 258052 h 577811"/>
                <a:gd name="connsiteX42" fmla="*/ 230003 w 1178061"/>
                <a:gd name="connsiteY42" fmla="*/ 201953 h 577811"/>
                <a:gd name="connsiteX43" fmla="*/ 213173 w 1178061"/>
                <a:gd name="connsiteY43" fmla="*/ 168295 h 577811"/>
                <a:gd name="connsiteX44" fmla="*/ 190734 w 1178061"/>
                <a:gd name="connsiteY44" fmla="*/ 157075 h 577811"/>
                <a:gd name="connsiteX45" fmla="*/ 173904 w 1178061"/>
                <a:gd name="connsiteY45" fmla="*/ 145855 h 577811"/>
                <a:gd name="connsiteX46" fmla="*/ 140245 w 1178061"/>
                <a:gd name="connsiteY46" fmla="*/ 134636 h 577811"/>
                <a:gd name="connsiteX47" fmla="*/ 106587 w 1178061"/>
                <a:gd name="connsiteY47" fmla="*/ 112196 h 577811"/>
                <a:gd name="connsiteX48" fmla="*/ 89757 w 1178061"/>
                <a:gd name="connsiteY48" fmla="*/ 100977 h 577811"/>
                <a:gd name="connsiteX49" fmla="*/ 56098 w 1178061"/>
                <a:gd name="connsiteY49" fmla="*/ 89757 h 577811"/>
                <a:gd name="connsiteX50" fmla="*/ 5610 w 1178061"/>
                <a:gd name="connsiteY50" fmla="*/ 61708 h 577811"/>
                <a:gd name="connsiteX51" fmla="*/ 0 w 1178061"/>
                <a:gd name="connsiteY51" fmla="*/ 50488 h 577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178061" h="577811">
                  <a:moveTo>
                    <a:pt x="1178061" y="0"/>
                  </a:moveTo>
                  <a:cubicBezTo>
                    <a:pt x="1163961" y="8460"/>
                    <a:pt x="1143861" y="15078"/>
                    <a:pt x="1138793" y="33659"/>
                  </a:cubicBezTo>
                  <a:cubicBezTo>
                    <a:pt x="1134784" y="48360"/>
                    <a:pt x="1142483" y="87901"/>
                    <a:pt x="1116353" y="95367"/>
                  </a:cubicBezTo>
                  <a:cubicBezTo>
                    <a:pt x="1096494" y="101041"/>
                    <a:pt x="1075173" y="98696"/>
                    <a:pt x="1054645" y="100977"/>
                  </a:cubicBezTo>
                  <a:cubicBezTo>
                    <a:pt x="1041504" y="102437"/>
                    <a:pt x="1028466" y="104717"/>
                    <a:pt x="1015377" y="106587"/>
                  </a:cubicBezTo>
                  <a:cubicBezTo>
                    <a:pt x="1009767" y="108457"/>
                    <a:pt x="1003716" y="109324"/>
                    <a:pt x="998547" y="112196"/>
                  </a:cubicBezTo>
                  <a:cubicBezTo>
                    <a:pt x="986759" y="118745"/>
                    <a:pt x="964888" y="134636"/>
                    <a:pt x="964888" y="134636"/>
                  </a:cubicBezTo>
                  <a:cubicBezTo>
                    <a:pt x="963018" y="142116"/>
                    <a:pt x="962316" y="149989"/>
                    <a:pt x="959279" y="157075"/>
                  </a:cubicBezTo>
                  <a:cubicBezTo>
                    <a:pt x="956623" y="163272"/>
                    <a:pt x="949575" y="167335"/>
                    <a:pt x="948059" y="173904"/>
                  </a:cubicBezTo>
                  <a:cubicBezTo>
                    <a:pt x="943833" y="192216"/>
                    <a:pt x="945912" y="211532"/>
                    <a:pt x="942449" y="230003"/>
                  </a:cubicBezTo>
                  <a:cubicBezTo>
                    <a:pt x="942449" y="230005"/>
                    <a:pt x="928425" y="272076"/>
                    <a:pt x="925620" y="280491"/>
                  </a:cubicBezTo>
                  <a:lnTo>
                    <a:pt x="920010" y="297320"/>
                  </a:lnTo>
                  <a:cubicBezTo>
                    <a:pt x="921880" y="306670"/>
                    <a:pt x="923307" y="316119"/>
                    <a:pt x="925620" y="325369"/>
                  </a:cubicBezTo>
                  <a:cubicBezTo>
                    <a:pt x="927054" y="331106"/>
                    <a:pt x="931230" y="336286"/>
                    <a:pt x="931230" y="342199"/>
                  </a:cubicBezTo>
                  <a:cubicBezTo>
                    <a:pt x="931230" y="362853"/>
                    <a:pt x="929948" y="383711"/>
                    <a:pt x="925620" y="403907"/>
                  </a:cubicBezTo>
                  <a:cubicBezTo>
                    <a:pt x="924207" y="410499"/>
                    <a:pt x="918319" y="415250"/>
                    <a:pt x="914400" y="420736"/>
                  </a:cubicBezTo>
                  <a:cubicBezTo>
                    <a:pt x="908966" y="428344"/>
                    <a:pt x="904182" y="436565"/>
                    <a:pt x="897571" y="443176"/>
                  </a:cubicBezTo>
                  <a:cubicBezTo>
                    <a:pt x="892804" y="447943"/>
                    <a:pt x="885921" y="450079"/>
                    <a:pt x="880741" y="454395"/>
                  </a:cubicBezTo>
                  <a:cubicBezTo>
                    <a:pt x="864547" y="467890"/>
                    <a:pt x="863722" y="471510"/>
                    <a:pt x="852692" y="488054"/>
                  </a:cubicBezTo>
                  <a:cubicBezTo>
                    <a:pt x="848952" y="499274"/>
                    <a:pt x="843791" y="510116"/>
                    <a:pt x="841472" y="521713"/>
                  </a:cubicBezTo>
                  <a:cubicBezTo>
                    <a:pt x="839602" y="531063"/>
                    <a:pt x="840127" y="541234"/>
                    <a:pt x="835863" y="549762"/>
                  </a:cubicBezTo>
                  <a:cubicBezTo>
                    <a:pt x="829688" y="562112"/>
                    <a:pt x="815502" y="570539"/>
                    <a:pt x="802204" y="572201"/>
                  </a:cubicBezTo>
                  <a:cubicBezTo>
                    <a:pt x="778011" y="575225"/>
                    <a:pt x="753585" y="575941"/>
                    <a:pt x="729276" y="577811"/>
                  </a:cubicBezTo>
                  <a:cubicBezTo>
                    <a:pt x="693922" y="575950"/>
                    <a:pt x="643622" y="582775"/>
                    <a:pt x="605860" y="566592"/>
                  </a:cubicBezTo>
                  <a:cubicBezTo>
                    <a:pt x="598174" y="563298"/>
                    <a:pt x="590901" y="559112"/>
                    <a:pt x="583421" y="555372"/>
                  </a:cubicBezTo>
                  <a:cubicBezTo>
                    <a:pt x="574211" y="527743"/>
                    <a:pt x="584405" y="546842"/>
                    <a:pt x="560982" y="527323"/>
                  </a:cubicBezTo>
                  <a:cubicBezTo>
                    <a:pt x="554887" y="522244"/>
                    <a:pt x="550608" y="515104"/>
                    <a:pt x="544152" y="510493"/>
                  </a:cubicBezTo>
                  <a:cubicBezTo>
                    <a:pt x="537347" y="505632"/>
                    <a:pt x="528974" y="503423"/>
                    <a:pt x="521713" y="499274"/>
                  </a:cubicBezTo>
                  <a:cubicBezTo>
                    <a:pt x="515859" y="495929"/>
                    <a:pt x="510914" y="491069"/>
                    <a:pt x="504884" y="488054"/>
                  </a:cubicBezTo>
                  <a:cubicBezTo>
                    <a:pt x="499595" y="485409"/>
                    <a:pt x="493343" y="485089"/>
                    <a:pt x="488054" y="482444"/>
                  </a:cubicBezTo>
                  <a:cubicBezTo>
                    <a:pt x="482024" y="479429"/>
                    <a:pt x="477817" y="472638"/>
                    <a:pt x="471225" y="471225"/>
                  </a:cubicBezTo>
                  <a:cubicBezTo>
                    <a:pt x="451029" y="466897"/>
                    <a:pt x="430086" y="467485"/>
                    <a:pt x="409517" y="465615"/>
                  </a:cubicBezTo>
                  <a:cubicBezTo>
                    <a:pt x="405777" y="460005"/>
                    <a:pt x="403065" y="453553"/>
                    <a:pt x="398297" y="448785"/>
                  </a:cubicBezTo>
                  <a:cubicBezTo>
                    <a:pt x="393530" y="444018"/>
                    <a:pt x="385680" y="442831"/>
                    <a:pt x="381468" y="437566"/>
                  </a:cubicBezTo>
                  <a:cubicBezTo>
                    <a:pt x="377774" y="432948"/>
                    <a:pt x="377728" y="426346"/>
                    <a:pt x="375858" y="420736"/>
                  </a:cubicBezTo>
                  <a:cubicBezTo>
                    <a:pt x="375157" y="410218"/>
                    <a:pt x="378023" y="346529"/>
                    <a:pt x="364638" y="319760"/>
                  </a:cubicBezTo>
                  <a:cubicBezTo>
                    <a:pt x="361623" y="313729"/>
                    <a:pt x="358683" y="307142"/>
                    <a:pt x="353418" y="302930"/>
                  </a:cubicBezTo>
                  <a:cubicBezTo>
                    <a:pt x="348801" y="299236"/>
                    <a:pt x="341878" y="299964"/>
                    <a:pt x="336589" y="297320"/>
                  </a:cubicBezTo>
                  <a:cubicBezTo>
                    <a:pt x="330559" y="294305"/>
                    <a:pt x="326264" y="287875"/>
                    <a:pt x="319760" y="286101"/>
                  </a:cubicBezTo>
                  <a:cubicBezTo>
                    <a:pt x="305215" y="282134"/>
                    <a:pt x="289841" y="282361"/>
                    <a:pt x="274881" y="280491"/>
                  </a:cubicBezTo>
                  <a:cubicBezTo>
                    <a:pt x="269271" y="278621"/>
                    <a:pt x="262669" y="278575"/>
                    <a:pt x="258052" y="274881"/>
                  </a:cubicBezTo>
                  <a:cubicBezTo>
                    <a:pt x="252787" y="270669"/>
                    <a:pt x="249570" y="264213"/>
                    <a:pt x="246832" y="258052"/>
                  </a:cubicBezTo>
                  <a:cubicBezTo>
                    <a:pt x="236162" y="234045"/>
                    <a:pt x="236532" y="224806"/>
                    <a:pt x="230003" y="201953"/>
                  </a:cubicBezTo>
                  <a:cubicBezTo>
                    <a:pt x="226892" y="191064"/>
                    <a:pt x="222393" y="175978"/>
                    <a:pt x="213173" y="168295"/>
                  </a:cubicBezTo>
                  <a:cubicBezTo>
                    <a:pt x="206749" y="162941"/>
                    <a:pt x="197995" y="161224"/>
                    <a:pt x="190734" y="157075"/>
                  </a:cubicBezTo>
                  <a:cubicBezTo>
                    <a:pt x="184880" y="153730"/>
                    <a:pt x="180065" y="148593"/>
                    <a:pt x="173904" y="145855"/>
                  </a:cubicBezTo>
                  <a:cubicBezTo>
                    <a:pt x="163097" y="141052"/>
                    <a:pt x="140245" y="134636"/>
                    <a:pt x="140245" y="134636"/>
                  </a:cubicBezTo>
                  <a:cubicBezTo>
                    <a:pt x="108346" y="102736"/>
                    <a:pt x="139058" y="128431"/>
                    <a:pt x="106587" y="112196"/>
                  </a:cubicBezTo>
                  <a:cubicBezTo>
                    <a:pt x="100557" y="109181"/>
                    <a:pt x="95918" y="103715"/>
                    <a:pt x="89757" y="100977"/>
                  </a:cubicBezTo>
                  <a:cubicBezTo>
                    <a:pt x="78950" y="96174"/>
                    <a:pt x="67318" y="93497"/>
                    <a:pt x="56098" y="89757"/>
                  </a:cubicBezTo>
                  <a:cubicBezTo>
                    <a:pt x="40011" y="84395"/>
                    <a:pt x="13325" y="77138"/>
                    <a:pt x="5610" y="61708"/>
                  </a:cubicBezTo>
                  <a:lnTo>
                    <a:pt x="0" y="50488"/>
                  </a:lnTo>
                </a:path>
              </a:pathLst>
            </a:custGeom>
            <a:noFill/>
            <a:ln w="508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9" name="Volný tvar 28"/>
            <p:cNvSpPr/>
            <p:nvPr/>
          </p:nvSpPr>
          <p:spPr>
            <a:xfrm>
              <a:off x="5106954" y="3461728"/>
              <a:ext cx="91318" cy="523819"/>
            </a:xfrm>
            <a:custGeom>
              <a:avLst/>
              <a:gdLst>
                <a:gd name="connsiteX0" fmla="*/ 96050 w 118489"/>
                <a:gd name="connsiteY0" fmla="*/ 0 h 661959"/>
                <a:gd name="connsiteX1" fmla="*/ 79220 w 118489"/>
                <a:gd name="connsiteY1" fmla="*/ 50489 h 661959"/>
                <a:gd name="connsiteX2" fmla="*/ 84830 w 118489"/>
                <a:gd name="connsiteY2" fmla="*/ 84148 h 661959"/>
                <a:gd name="connsiteX3" fmla="*/ 79220 w 118489"/>
                <a:gd name="connsiteY3" fmla="*/ 140246 h 661959"/>
                <a:gd name="connsiteX4" fmla="*/ 73610 w 118489"/>
                <a:gd name="connsiteY4" fmla="*/ 196344 h 661959"/>
                <a:gd name="connsiteX5" fmla="*/ 79220 w 118489"/>
                <a:gd name="connsiteY5" fmla="*/ 213173 h 661959"/>
                <a:gd name="connsiteX6" fmla="*/ 112879 w 118489"/>
                <a:gd name="connsiteY6" fmla="*/ 246832 h 661959"/>
                <a:gd name="connsiteX7" fmla="*/ 118489 w 118489"/>
                <a:gd name="connsiteY7" fmla="*/ 263662 h 661959"/>
                <a:gd name="connsiteX8" fmla="*/ 112879 w 118489"/>
                <a:gd name="connsiteY8" fmla="*/ 286101 h 661959"/>
                <a:gd name="connsiteX9" fmla="*/ 96050 w 118489"/>
                <a:gd name="connsiteY9" fmla="*/ 319760 h 661959"/>
                <a:gd name="connsiteX10" fmla="*/ 79220 w 118489"/>
                <a:gd name="connsiteY10" fmla="*/ 336589 h 661959"/>
                <a:gd name="connsiteX11" fmla="*/ 68001 w 118489"/>
                <a:gd name="connsiteY11" fmla="*/ 353419 h 661959"/>
                <a:gd name="connsiteX12" fmla="*/ 39951 w 118489"/>
                <a:gd name="connsiteY12" fmla="*/ 387078 h 661959"/>
                <a:gd name="connsiteX13" fmla="*/ 34342 w 118489"/>
                <a:gd name="connsiteY13" fmla="*/ 403907 h 661959"/>
                <a:gd name="connsiteX14" fmla="*/ 45561 w 118489"/>
                <a:gd name="connsiteY14" fmla="*/ 454396 h 661959"/>
                <a:gd name="connsiteX15" fmla="*/ 39951 w 118489"/>
                <a:gd name="connsiteY15" fmla="*/ 493664 h 661959"/>
                <a:gd name="connsiteX16" fmla="*/ 28732 w 118489"/>
                <a:gd name="connsiteY16" fmla="*/ 510494 h 661959"/>
                <a:gd name="connsiteX17" fmla="*/ 23122 w 118489"/>
                <a:gd name="connsiteY17" fmla="*/ 527323 h 661959"/>
                <a:gd name="connsiteX18" fmla="*/ 17512 w 118489"/>
                <a:gd name="connsiteY18" fmla="*/ 572202 h 661959"/>
                <a:gd name="connsiteX19" fmla="*/ 683 w 118489"/>
                <a:gd name="connsiteY19" fmla="*/ 589031 h 661959"/>
                <a:gd name="connsiteX20" fmla="*/ 6293 w 118489"/>
                <a:gd name="connsiteY20" fmla="*/ 617080 h 661959"/>
                <a:gd name="connsiteX21" fmla="*/ 28732 w 118489"/>
                <a:gd name="connsiteY21" fmla="*/ 650739 h 661959"/>
                <a:gd name="connsiteX22" fmla="*/ 34342 w 118489"/>
                <a:gd name="connsiteY22" fmla="*/ 661959 h 661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8489" h="661959">
                  <a:moveTo>
                    <a:pt x="96050" y="0"/>
                  </a:moveTo>
                  <a:cubicBezTo>
                    <a:pt x="92484" y="8914"/>
                    <a:pt x="79220" y="38412"/>
                    <a:pt x="79220" y="50489"/>
                  </a:cubicBezTo>
                  <a:cubicBezTo>
                    <a:pt x="79220" y="61863"/>
                    <a:pt x="82960" y="72928"/>
                    <a:pt x="84830" y="84148"/>
                  </a:cubicBezTo>
                  <a:cubicBezTo>
                    <a:pt x="82960" y="102847"/>
                    <a:pt x="83446" y="121935"/>
                    <a:pt x="79220" y="140246"/>
                  </a:cubicBezTo>
                  <a:cubicBezTo>
                    <a:pt x="67016" y="193131"/>
                    <a:pt x="54595" y="101264"/>
                    <a:pt x="73610" y="196344"/>
                  </a:cubicBezTo>
                  <a:cubicBezTo>
                    <a:pt x="74770" y="202142"/>
                    <a:pt x="75590" y="208505"/>
                    <a:pt x="79220" y="213173"/>
                  </a:cubicBezTo>
                  <a:cubicBezTo>
                    <a:pt x="88961" y="225698"/>
                    <a:pt x="112879" y="246832"/>
                    <a:pt x="112879" y="246832"/>
                  </a:cubicBezTo>
                  <a:cubicBezTo>
                    <a:pt x="114749" y="252442"/>
                    <a:pt x="118489" y="257749"/>
                    <a:pt x="118489" y="263662"/>
                  </a:cubicBezTo>
                  <a:cubicBezTo>
                    <a:pt x="118489" y="271372"/>
                    <a:pt x="114997" y="278688"/>
                    <a:pt x="112879" y="286101"/>
                  </a:cubicBezTo>
                  <a:cubicBezTo>
                    <a:pt x="108479" y="301500"/>
                    <a:pt x="106739" y="306934"/>
                    <a:pt x="96050" y="319760"/>
                  </a:cubicBezTo>
                  <a:cubicBezTo>
                    <a:pt x="90971" y="325855"/>
                    <a:pt x="84299" y="330494"/>
                    <a:pt x="79220" y="336589"/>
                  </a:cubicBezTo>
                  <a:cubicBezTo>
                    <a:pt x="74904" y="341769"/>
                    <a:pt x="72317" y="348239"/>
                    <a:pt x="68001" y="353419"/>
                  </a:cubicBezTo>
                  <a:cubicBezTo>
                    <a:pt x="32000" y="396621"/>
                    <a:pt x="67813" y="345285"/>
                    <a:pt x="39951" y="387078"/>
                  </a:cubicBezTo>
                  <a:cubicBezTo>
                    <a:pt x="38081" y="392688"/>
                    <a:pt x="34342" y="397994"/>
                    <a:pt x="34342" y="403907"/>
                  </a:cubicBezTo>
                  <a:cubicBezTo>
                    <a:pt x="34342" y="423656"/>
                    <a:pt x="39776" y="437040"/>
                    <a:pt x="45561" y="454396"/>
                  </a:cubicBezTo>
                  <a:cubicBezTo>
                    <a:pt x="43691" y="467485"/>
                    <a:pt x="43750" y="480999"/>
                    <a:pt x="39951" y="493664"/>
                  </a:cubicBezTo>
                  <a:cubicBezTo>
                    <a:pt x="38014" y="500122"/>
                    <a:pt x="31747" y="504464"/>
                    <a:pt x="28732" y="510494"/>
                  </a:cubicBezTo>
                  <a:cubicBezTo>
                    <a:pt x="26088" y="515783"/>
                    <a:pt x="24992" y="521713"/>
                    <a:pt x="23122" y="527323"/>
                  </a:cubicBezTo>
                  <a:cubicBezTo>
                    <a:pt x="21252" y="542283"/>
                    <a:pt x="22664" y="558034"/>
                    <a:pt x="17512" y="572202"/>
                  </a:cubicBezTo>
                  <a:cubicBezTo>
                    <a:pt x="14801" y="579658"/>
                    <a:pt x="2607" y="581335"/>
                    <a:pt x="683" y="589031"/>
                  </a:cubicBezTo>
                  <a:cubicBezTo>
                    <a:pt x="-1629" y="598281"/>
                    <a:pt x="2347" y="608400"/>
                    <a:pt x="6293" y="617080"/>
                  </a:cubicBezTo>
                  <a:cubicBezTo>
                    <a:pt x="11873" y="629356"/>
                    <a:pt x="22702" y="638678"/>
                    <a:pt x="28732" y="650739"/>
                  </a:cubicBezTo>
                  <a:lnTo>
                    <a:pt x="34342" y="661959"/>
                  </a:lnTo>
                </a:path>
              </a:pathLst>
            </a:cu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0" name="Volný tvar 29"/>
            <p:cNvSpPr/>
            <p:nvPr/>
          </p:nvSpPr>
          <p:spPr>
            <a:xfrm>
              <a:off x="5137744" y="3586024"/>
              <a:ext cx="302641" cy="395084"/>
            </a:xfrm>
            <a:custGeom>
              <a:avLst/>
              <a:gdLst>
                <a:gd name="connsiteX0" fmla="*/ 392688 w 392688"/>
                <a:gd name="connsiteY0" fmla="*/ 0 h 499274"/>
                <a:gd name="connsiteX1" fmla="*/ 387078 w 392688"/>
                <a:gd name="connsiteY1" fmla="*/ 95367 h 499274"/>
                <a:gd name="connsiteX2" fmla="*/ 375858 w 392688"/>
                <a:gd name="connsiteY2" fmla="*/ 112197 h 499274"/>
                <a:gd name="connsiteX3" fmla="*/ 370248 w 392688"/>
                <a:gd name="connsiteY3" fmla="*/ 129026 h 499274"/>
                <a:gd name="connsiteX4" fmla="*/ 364638 w 392688"/>
                <a:gd name="connsiteY4" fmla="*/ 201954 h 499274"/>
                <a:gd name="connsiteX5" fmla="*/ 347809 w 392688"/>
                <a:gd name="connsiteY5" fmla="*/ 218783 h 499274"/>
                <a:gd name="connsiteX6" fmla="*/ 314150 w 392688"/>
                <a:gd name="connsiteY6" fmla="*/ 235613 h 499274"/>
                <a:gd name="connsiteX7" fmla="*/ 308540 w 392688"/>
                <a:gd name="connsiteY7" fmla="*/ 252442 h 499274"/>
                <a:gd name="connsiteX8" fmla="*/ 302930 w 392688"/>
                <a:gd name="connsiteY8" fmla="*/ 308540 h 499274"/>
                <a:gd name="connsiteX9" fmla="*/ 252442 w 392688"/>
                <a:gd name="connsiteY9" fmla="*/ 325370 h 499274"/>
                <a:gd name="connsiteX10" fmla="*/ 235613 w 392688"/>
                <a:gd name="connsiteY10" fmla="*/ 330979 h 499274"/>
                <a:gd name="connsiteX11" fmla="*/ 218783 w 392688"/>
                <a:gd name="connsiteY11" fmla="*/ 342199 h 499274"/>
                <a:gd name="connsiteX12" fmla="*/ 213173 w 392688"/>
                <a:gd name="connsiteY12" fmla="*/ 359029 h 499274"/>
                <a:gd name="connsiteX13" fmla="*/ 185124 w 392688"/>
                <a:gd name="connsiteY13" fmla="*/ 387078 h 499274"/>
                <a:gd name="connsiteX14" fmla="*/ 106587 w 392688"/>
                <a:gd name="connsiteY14" fmla="*/ 381468 h 499274"/>
                <a:gd name="connsiteX15" fmla="*/ 89757 w 392688"/>
                <a:gd name="connsiteY15" fmla="*/ 375858 h 499274"/>
                <a:gd name="connsiteX16" fmla="*/ 72928 w 392688"/>
                <a:gd name="connsiteY16" fmla="*/ 448786 h 499274"/>
                <a:gd name="connsiteX17" fmla="*/ 56099 w 392688"/>
                <a:gd name="connsiteY17" fmla="*/ 454395 h 499274"/>
                <a:gd name="connsiteX18" fmla="*/ 39269 w 392688"/>
                <a:gd name="connsiteY18" fmla="*/ 465615 h 499274"/>
                <a:gd name="connsiteX19" fmla="*/ 22440 w 392688"/>
                <a:gd name="connsiteY19" fmla="*/ 471225 h 499274"/>
                <a:gd name="connsiteX20" fmla="*/ 0 w 392688"/>
                <a:gd name="connsiteY20" fmla="*/ 499274 h 49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92688" h="499274">
                  <a:moveTo>
                    <a:pt x="392688" y="0"/>
                  </a:moveTo>
                  <a:cubicBezTo>
                    <a:pt x="390818" y="31789"/>
                    <a:pt x="391802" y="63875"/>
                    <a:pt x="387078" y="95367"/>
                  </a:cubicBezTo>
                  <a:cubicBezTo>
                    <a:pt x="386078" y="102035"/>
                    <a:pt x="378873" y="106166"/>
                    <a:pt x="375858" y="112197"/>
                  </a:cubicBezTo>
                  <a:cubicBezTo>
                    <a:pt x="373213" y="117486"/>
                    <a:pt x="372118" y="123416"/>
                    <a:pt x="370248" y="129026"/>
                  </a:cubicBezTo>
                  <a:cubicBezTo>
                    <a:pt x="368378" y="153335"/>
                    <a:pt x="370551" y="178301"/>
                    <a:pt x="364638" y="201954"/>
                  </a:cubicBezTo>
                  <a:cubicBezTo>
                    <a:pt x="362714" y="209650"/>
                    <a:pt x="353903" y="213704"/>
                    <a:pt x="347809" y="218783"/>
                  </a:cubicBezTo>
                  <a:cubicBezTo>
                    <a:pt x="333308" y="230867"/>
                    <a:pt x="331018" y="229990"/>
                    <a:pt x="314150" y="235613"/>
                  </a:cubicBezTo>
                  <a:cubicBezTo>
                    <a:pt x="312280" y="241223"/>
                    <a:pt x="309439" y="246598"/>
                    <a:pt x="308540" y="252442"/>
                  </a:cubicBezTo>
                  <a:cubicBezTo>
                    <a:pt x="305682" y="271016"/>
                    <a:pt x="312399" y="292307"/>
                    <a:pt x="302930" y="308540"/>
                  </a:cubicBezTo>
                  <a:cubicBezTo>
                    <a:pt x="302930" y="308541"/>
                    <a:pt x="260857" y="322565"/>
                    <a:pt x="252442" y="325370"/>
                  </a:cubicBezTo>
                  <a:lnTo>
                    <a:pt x="235613" y="330979"/>
                  </a:lnTo>
                  <a:cubicBezTo>
                    <a:pt x="230003" y="334719"/>
                    <a:pt x="222995" y="336934"/>
                    <a:pt x="218783" y="342199"/>
                  </a:cubicBezTo>
                  <a:cubicBezTo>
                    <a:pt x="215089" y="346817"/>
                    <a:pt x="215818" y="353740"/>
                    <a:pt x="213173" y="359029"/>
                  </a:cubicBezTo>
                  <a:cubicBezTo>
                    <a:pt x="203824" y="377728"/>
                    <a:pt x="201954" y="375858"/>
                    <a:pt x="185124" y="387078"/>
                  </a:cubicBezTo>
                  <a:cubicBezTo>
                    <a:pt x="158945" y="385208"/>
                    <a:pt x="132653" y="384535"/>
                    <a:pt x="106587" y="381468"/>
                  </a:cubicBezTo>
                  <a:cubicBezTo>
                    <a:pt x="100714" y="380777"/>
                    <a:pt x="92159" y="370454"/>
                    <a:pt x="89757" y="375858"/>
                  </a:cubicBezTo>
                  <a:cubicBezTo>
                    <a:pt x="79031" y="399992"/>
                    <a:pt x="96168" y="430194"/>
                    <a:pt x="72928" y="448786"/>
                  </a:cubicBezTo>
                  <a:cubicBezTo>
                    <a:pt x="68311" y="452480"/>
                    <a:pt x="61709" y="452525"/>
                    <a:pt x="56099" y="454395"/>
                  </a:cubicBezTo>
                  <a:cubicBezTo>
                    <a:pt x="50489" y="458135"/>
                    <a:pt x="45300" y="462600"/>
                    <a:pt x="39269" y="465615"/>
                  </a:cubicBezTo>
                  <a:cubicBezTo>
                    <a:pt x="33980" y="468260"/>
                    <a:pt x="27360" y="467945"/>
                    <a:pt x="22440" y="471225"/>
                  </a:cubicBezTo>
                  <a:cubicBezTo>
                    <a:pt x="7599" y="481119"/>
                    <a:pt x="6551" y="486172"/>
                    <a:pt x="0" y="499274"/>
                  </a:cubicBezTo>
                </a:path>
              </a:pathLst>
            </a:cu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1" name="Volný tvar 30"/>
            <p:cNvSpPr/>
            <p:nvPr/>
          </p:nvSpPr>
          <p:spPr>
            <a:xfrm>
              <a:off x="4977777" y="4083209"/>
              <a:ext cx="605280" cy="75465"/>
            </a:xfrm>
            <a:custGeom>
              <a:avLst/>
              <a:gdLst>
                <a:gd name="connsiteX0" fmla="*/ 0 w 785374"/>
                <a:gd name="connsiteY0" fmla="*/ 95366 h 95366"/>
                <a:gd name="connsiteX1" fmla="*/ 33659 w 785374"/>
                <a:gd name="connsiteY1" fmla="*/ 89756 h 95366"/>
                <a:gd name="connsiteX2" fmla="*/ 50489 w 785374"/>
                <a:gd name="connsiteY2" fmla="*/ 78536 h 95366"/>
                <a:gd name="connsiteX3" fmla="*/ 84147 w 785374"/>
                <a:gd name="connsiteY3" fmla="*/ 72926 h 95366"/>
                <a:gd name="connsiteX4" fmla="*/ 117806 w 785374"/>
                <a:gd name="connsiteY4" fmla="*/ 61707 h 95366"/>
                <a:gd name="connsiteX5" fmla="*/ 134636 w 785374"/>
                <a:gd name="connsiteY5" fmla="*/ 56097 h 95366"/>
                <a:gd name="connsiteX6" fmla="*/ 224393 w 785374"/>
                <a:gd name="connsiteY6" fmla="*/ 61707 h 95366"/>
                <a:gd name="connsiteX7" fmla="*/ 252442 w 785374"/>
                <a:gd name="connsiteY7" fmla="*/ 72926 h 95366"/>
                <a:gd name="connsiteX8" fmla="*/ 286101 w 785374"/>
                <a:gd name="connsiteY8" fmla="*/ 84146 h 95366"/>
                <a:gd name="connsiteX9" fmla="*/ 330979 w 785374"/>
                <a:gd name="connsiteY9" fmla="*/ 78536 h 95366"/>
                <a:gd name="connsiteX10" fmla="*/ 347809 w 785374"/>
                <a:gd name="connsiteY10" fmla="*/ 72926 h 95366"/>
                <a:gd name="connsiteX11" fmla="*/ 387078 w 785374"/>
                <a:gd name="connsiteY11" fmla="*/ 78536 h 95366"/>
                <a:gd name="connsiteX12" fmla="*/ 420736 w 785374"/>
                <a:gd name="connsiteY12" fmla="*/ 95366 h 95366"/>
                <a:gd name="connsiteX13" fmla="*/ 544152 w 785374"/>
                <a:gd name="connsiteY13" fmla="*/ 84146 h 95366"/>
                <a:gd name="connsiteX14" fmla="*/ 560982 w 785374"/>
                <a:gd name="connsiteY14" fmla="*/ 72926 h 95366"/>
                <a:gd name="connsiteX15" fmla="*/ 572201 w 785374"/>
                <a:gd name="connsiteY15" fmla="*/ 56097 h 95366"/>
                <a:gd name="connsiteX16" fmla="*/ 589031 w 785374"/>
                <a:gd name="connsiteY16" fmla="*/ 39267 h 95366"/>
                <a:gd name="connsiteX17" fmla="*/ 785374 w 785374"/>
                <a:gd name="connsiteY17" fmla="*/ 22438 h 95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85374" h="95366">
                  <a:moveTo>
                    <a:pt x="0" y="95366"/>
                  </a:moveTo>
                  <a:cubicBezTo>
                    <a:pt x="11220" y="93496"/>
                    <a:pt x="22868" y="93353"/>
                    <a:pt x="33659" y="89756"/>
                  </a:cubicBezTo>
                  <a:cubicBezTo>
                    <a:pt x="40055" y="87624"/>
                    <a:pt x="44093" y="80668"/>
                    <a:pt x="50489" y="78536"/>
                  </a:cubicBezTo>
                  <a:cubicBezTo>
                    <a:pt x="61279" y="74939"/>
                    <a:pt x="73112" y="75685"/>
                    <a:pt x="84147" y="72926"/>
                  </a:cubicBezTo>
                  <a:cubicBezTo>
                    <a:pt x="95620" y="70058"/>
                    <a:pt x="106586" y="65447"/>
                    <a:pt x="117806" y="61707"/>
                  </a:cubicBezTo>
                  <a:lnTo>
                    <a:pt x="134636" y="56097"/>
                  </a:lnTo>
                  <a:cubicBezTo>
                    <a:pt x="164555" y="57967"/>
                    <a:pt x="194717" y="57468"/>
                    <a:pt x="224393" y="61707"/>
                  </a:cubicBezTo>
                  <a:cubicBezTo>
                    <a:pt x="234362" y="63131"/>
                    <a:pt x="242978" y="69485"/>
                    <a:pt x="252442" y="72926"/>
                  </a:cubicBezTo>
                  <a:cubicBezTo>
                    <a:pt x="263557" y="76968"/>
                    <a:pt x="286101" y="84146"/>
                    <a:pt x="286101" y="84146"/>
                  </a:cubicBezTo>
                  <a:cubicBezTo>
                    <a:pt x="301060" y="82276"/>
                    <a:pt x="316146" y="81233"/>
                    <a:pt x="330979" y="78536"/>
                  </a:cubicBezTo>
                  <a:cubicBezTo>
                    <a:pt x="336797" y="77478"/>
                    <a:pt x="341896" y="72926"/>
                    <a:pt x="347809" y="72926"/>
                  </a:cubicBezTo>
                  <a:cubicBezTo>
                    <a:pt x="361032" y="72926"/>
                    <a:pt x="373988" y="76666"/>
                    <a:pt x="387078" y="78536"/>
                  </a:cubicBezTo>
                  <a:cubicBezTo>
                    <a:pt x="395586" y="84209"/>
                    <a:pt x="409123" y="95366"/>
                    <a:pt x="420736" y="95366"/>
                  </a:cubicBezTo>
                  <a:cubicBezTo>
                    <a:pt x="460841" y="95366"/>
                    <a:pt x="503944" y="89172"/>
                    <a:pt x="544152" y="84146"/>
                  </a:cubicBezTo>
                  <a:cubicBezTo>
                    <a:pt x="549762" y="80406"/>
                    <a:pt x="556214" y="77694"/>
                    <a:pt x="560982" y="72926"/>
                  </a:cubicBezTo>
                  <a:cubicBezTo>
                    <a:pt x="565749" y="68159"/>
                    <a:pt x="567885" y="61276"/>
                    <a:pt x="572201" y="56097"/>
                  </a:cubicBezTo>
                  <a:cubicBezTo>
                    <a:pt x="577280" y="50002"/>
                    <a:pt x="583421" y="44877"/>
                    <a:pt x="589031" y="39267"/>
                  </a:cubicBezTo>
                  <a:cubicBezTo>
                    <a:pt x="614747" y="-37877"/>
                    <a:pt x="588728" y="22438"/>
                    <a:pt x="785374" y="22438"/>
                  </a:cubicBezTo>
                </a:path>
              </a:pathLst>
            </a:custGeom>
            <a:noFill/>
            <a:ln w="508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2" name="Volný tvar 31"/>
            <p:cNvSpPr/>
            <p:nvPr/>
          </p:nvSpPr>
          <p:spPr>
            <a:xfrm>
              <a:off x="2867942" y="4966597"/>
              <a:ext cx="488548" cy="173127"/>
            </a:xfrm>
            <a:custGeom>
              <a:avLst/>
              <a:gdLst>
                <a:gd name="connsiteX0" fmla="*/ 633909 w 633909"/>
                <a:gd name="connsiteY0" fmla="*/ 218783 h 218783"/>
                <a:gd name="connsiteX1" fmla="*/ 566591 w 633909"/>
                <a:gd name="connsiteY1" fmla="*/ 196344 h 218783"/>
                <a:gd name="connsiteX2" fmla="*/ 549762 w 633909"/>
                <a:gd name="connsiteY2" fmla="*/ 190734 h 218783"/>
                <a:gd name="connsiteX3" fmla="*/ 532933 w 633909"/>
                <a:gd name="connsiteY3" fmla="*/ 185124 h 218783"/>
                <a:gd name="connsiteX4" fmla="*/ 493664 w 633909"/>
                <a:gd name="connsiteY4" fmla="*/ 168295 h 218783"/>
                <a:gd name="connsiteX5" fmla="*/ 476834 w 633909"/>
                <a:gd name="connsiteY5" fmla="*/ 157075 h 218783"/>
                <a:gd name="connsiteX6" fmla="*/ 465615 w 633909"/>
                <a:gd name="connsiteY6" fmla="*/ 123416 h 218783"/>
                <a:gd name="connsiteX7" fmla="*/ 437566 w 633909"/>
                <a:gd name="connsiteY7" fmla="*/ 89757 h 218783"/>
                <a:gd name="connsiteX8" fmla="*/ 387077 w 633909"/>
                <a:gd name="connsiteY8" fmla="*/ 78537 h 218783"/>
                <a:gd name="connsiteX9" fmla="*/ 336589 w 633909"/>
                <a:gd name="connsiteY9" fmla="*/ 61708 h 218783"/>
                <a:gd name="connsiteX10" fmla="*/ 319760 w 633909"/>
                <a:gd name="connsiteY10" fmla="*/ 56098 h 218783"/>
                <a:gd name="connsiteX11" fmla="*/ 286101 w 633909"/>
                <a:gd name="connsiteY11" fmla="*/ 39269 h 218783"/>
                <a:gd name="connsiteX12" fmla="*/ 252442 w 633909"/>
                <a:gd name="connsiteY12" fmla="*/ 44879 h 218783"/>
                <a:gd name="connsiteX13" fmla="*/ 235612 w 633909"/>
                <a:gd name="connsiteY13" fmla="*/ 50488 h 218783"/>
                <a:gd name="connsiteX14" fmla="*/ 207563 w 633909"/>
                <a:gd name="connsiteY14" fmla="*/ 44879 h 218783"/>
                <a:gd name="connsiteX15" fmla="*/ 168295 w 633909"/>
                <a:gd name="connsiteY15" fmla="*/ 22439 h 218783"/>
                <a:gd name="connsiteX16" fmla="*/ 151465 w 633909"/>
                <a:gd name="connsiteY16" fmla="*/ 16829 h 218783"/>
                <a:gd name="connsiteX17" fmla="*/ 117806 w 633909"/>
                <a:gd name="connsiteY17" fmla="*/ 0 h 218783"/>
                <a:gd name="connsiteX18" fmla="*/ 67318 w 633909"/>
                <a:gd name="connsiteY18" fmla="*/ 5610 h 218783"/>
                <a:gd name="connsiteX19" fmla="*/ 33659 w 633909"/>
                <a:gd name="connsiteY19" fmla="*/ 28049 h 218783"/>
                <a:gd name="connsiteX20" fmla="*/ 5610 w 633909"/>
                <a:gd name="connsiteY20" fmla="*/ 61708 h 218783"/>
                <a:gd name="connsiteX21" fmla="*/ 0 w 633909"/>
                <a:gd name="connsiteY21" fmla="*/ 61708 h 218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33909" h="218783">
                  <a:moveTo>
                    <a:pt x="633909" y="218783"/>
                  </a:moveTo>
                  <a:lnTo>
                    <a:pt x="566591" y="196344"/>
                  </a:lnTo>
                  <a:lnTo>
                    <a:pt x="549762" y="190734"/>
                  </a:lnTo>
                  <a:cubicBezTo>
                    <a:pt x="544152" y="188864"/>
                    <a:pt x="537853" y="188404"/>
                    <a:pt x="532933" y="185124"/>
                  </a:cubicBezTo>
                  <a:cubicBezTo>
                    <a:pt x="509688" y="169627"/>
                    <a:pt x="522644" y="175539"/>
                    <a:pt x="493664" y="168295"/>
                  </a:cubicBezTo>
                  <a:cubicBezTo>
                    <a:pt x="488054" y="164555"/>
                    <a:pt x="480407" y="162793"/>
                    <a:pt x="476834" y="157075"/>
                  </a:cubicBezTo>
                  <a:cubicBezTo>
                    <a:pt x="470566" y="147046"/>
                    <a:pt x="472175" y="133256"/>
                    <a:pt x="465615" y="123416"/>
                  </a:cubicBezTo>
                  <a:cubicBezTo>
                    <a:pt x="457337" y="111000"/>
                    <a:pt x="450522" y="98394"/>
                    <a:pt x="437566" y="89757"/>
                  </a:cubicBezTo>
                  <a:cubicBezTo>
                    <a:pt x="427936" y="83337"/>
                    <a:pt x="391964" y="79759"/>
                    <a:pt x="387077" y="78537"/>
                  </a:cubicBezTo>
                  <a:cubicBezTo>
                    <a:pt x="387058" y="78532"/>
                    <a:pt x="345013" y="64516"/>
                    <a:pt x="336589" y="61708"/>
                  </a:cubicBezTo>
                  <a:cubicBezTo>
                    <a:pt x="330979" y="59838"/>
                    <a:pt x="324680" y="59378"/>
                    <a:pt x="319760" y="56098"/>
                  </a:cubicBezTo>
                  <a:cubicBezTo>
                    <a:pt x="298010" y="41599"/>
                    <a:pt x="309326" y="47011"/>
                    <a:pt x="286101" y="39269"/>
                  </a:cubicBezTo>
                  <a:cubicBezTo>
                    <a:pt x="274881" y="41139"/>
                    <a:pt x="263546" y="42412"/>
                    <a:pt x="252442" y="44879"/>
                  </a:cubicBezTo>
                  <a:cubicBezTo>
                    <a:pt x="246669" y="46162"/>
                    <a:pt x="241525" y="50488"/>
                    <a:pt x="235612" y="50488"/>
                  </a:cubicBezTo>
                  <a:cubicBezTo>
                    <a:pt x="226077" y="50488"/>
                    <a:pt x="216913" y="46749"/>
                    <a:pt x="207563" y="44879"/>
                  </a:cubicBezTo>
                  <a:cubicBezTo>
                    <a:pt x="190662" y="33611"/>
                    <a:pt x="188223" y="30980"/>
                    <a:pt x="168295" y="22439"/>
                  </a:cubicBezTo>
                  <a:cubicBezTo>
                    <a:pt x="162860" y="20110"/>
                    <a:pt x="156754" y="19474"/>
                    <a:pt x="151465" y="16829"/>
                  </a:cubicBezTo>
                  <a:cubicBezTo>
                    <a:pt x="107965" y="-4920"/>
                    <a:pt x="160110" y="14101"/>
                    <a:pt x="117806" y="0"/>
                  </a:cubicBezTo>
                  <a:cubicBezTo>
                    <a:pt x="100977" y="1870"/>
                    <a:pt x="83382" y="255"/>
                    <a:pt x="67318" y="5610"/>
                  </a:cubicBezTo>
                  <a:cubicBezTo>
                    <a:pt x="54526" y="9874"/>
                    <a:pt x="33659" y="28049"/>
                    <a:pt x="33659" y="28049"/>
                  </a:cubicBezTo>
                  <a:cubicBezTo>
                    <a:pt x="24157" y="42302"/>
                    <a:pt x="20008" y="50910"/>
                    <a:pt x="5610" y="61708"/>
                  </a:cubicBezTo>
                  <a:cubicBezTo>
                    <a:pt x="4114" y="62830"/>
                    <a:pt x="1870" y="61708"/>
                    <a:pt x="0" y="61708"/>
                  </a:cubicBezTo>
                </a:path>
              </a:pathLst>
            </a:custGeom>
            <a:noFill/>
            <a:ln w="508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3" name="Volný tvar 32"/>
            <p:cNvSpPr/>
            <p:nvPr/>
          </p:nvSpPr>
          <p:spPr>
            <a:xfrm>
              <a:off x="2863618" y="5179675"/>
              <a:ext cx="402079" cy="257471"/>
            </a:xfrm>
            <a:custGeom>
              <a:avLst/>
              <a:gdLst>
                <a:gd name="connsiteX0" fmla="*/ 521713 w 521713"/>
                <a:gd name="connsiteY0" fmla="*/ 325370 h 325370"/>
                <a:gd name="connsiteX1" fmla="*/ 448786 w 521713"/>
                <a:gd name="connsiteY1" fmla="*/ 319760 h 325370"/>
                <a:gd name="connsiteX2" fmla="*/ 415127 w 521713"/>
                <a:gd name="connsiteY2" fmla="*/ 297320 h 325370"/>
                <a:gd name="connsiteX3" fmla="*/ 398297 w 521713"/>
                <a:gd name="connsiteY3" fmla="*/ 291711 h 325370"/>
                <a:gd name="connsiteX4" fmla="*/ 370248 w 521713"/>
                <a:gd name="connsiteY4" fmla="*/ 297320 h 325370"/>
                <a:gd name="connsiteX5" fmla="*/ 319760 w 521713"/>
                <a:gd name="connsiteY5" fmla="*/ 291711 h 325370"/>
                <a:gd name="connsiteX6" fmla="*/ 308540 w 521713"/>
                <a:gd name="connsiteY6" fmla="*/ 274881 h 325370"/>
                <a:gd name="connsiteX7" fmla="*/ 302930 w 521713"/>
                <a:gd name="connsiteY7" fmla="*/ 258052 h 325370"/>
                <a:gd name="connsiteX8" fmla="*/ 291711 w 521713"/>
                <a:gd name="connsiteY8" fmla="*/ 241222 h 325370"/>
                <a:gd name="connsiteX9" fmla="*/ 286101 w 521713"/>
                <a:gd name="connsiteY9" fmla="*/ 224393 h 325370"/>
                <a:gd name="connsiteX10" fmla="*/ 235613 w 521713"/>
                <a:gd name="connsiteY10" fmla="*/ 196344 h 325370"/>
                <a:gd name="connsiteX11" fmla="*/ 218783 w 521713"/>
                <a:gd name="connsiteY11" fmla="*/ 185124 h 325370"/>
                <a:gd name="connsiteX12" fmla="*/ 190734 w 521713"/>
                <a:gd name="connsiteY12" fmla="*/ 151465 h 325370"/>
                <a:gd name="connsiteX13" fmla="*/ 157075 w 521713"/>
                <a:gd name="connsiteY13" fmla="*/ 140246 h 325370"/>
                <a:gd name="connsiteX14" fmla="*/ 95367 w 521713"/>
                <a:gd name="connsiteY14" fmla="*/ 112197 h 325370"/>
                <a:gd name="connsiteX15" fmla="*/ 44879 w 521713"/>
                <a:gd name="connsiteY15" fmla="*/ 72928 h 325370"/>
                <a:gd name="connsiteX16" fmla="*/ 50489 w 521713"/>
                <a:gd name="connsiteY16" fmla="*/ 44879 h 325370"/>
                <a:gd name="connsiteX17" fmla="*/ 22440 w 521713"/>
                <a:gd name="connsiteY17" fmla="*/ 11220 h 325370"/>
                <a:gd name="connsiteX18" fmla="*/ 0 w 521713"/>
                <a:gd name="connsiteY18" fmla="*/ 0 h 325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21713" h="325370">
                  <a:moveTo>
                    <a:pt x="521713" y="325370"/>
                  </a:moveTo>
                  <a:cubicBezTo>
                    <a:pt x="497404" y="323500"/>
                    <a:pt x="472364" y="325965"/>
                    <a:pt x="448786" y="319760"/>
                  </a:cubicBezTo>
                  <a:cubicBezTo>
                    <a:pt x="435746" y="316328"/>
                    <a:pt x="427920" y="301583"/>
                    <a:pt x="415127" y="297320"/>
                  </a:cubicBezTo>
                  <a:lnTo>
                    <a:pt x="398297" y="291711"/>
                  </a:lnTo>
                  <a:cubicBezTo>
                    <a:pt x="388947" y="293581"/>
                    <a:pt x="379783" y="297320"/>
                    <a:pt x="370248" y="297320"/>
                  </a:cubicBezTo>
                  <a:cubicBezTo>
                    <a:pt x="353315" y="297320"/>
                    <a:pt x="335673" y="297498"/>
                    <a:pt x="319760" y="291711"/>
                  </a:cubicBezTo>
                  <a:cubicBezTo>
                    <a:pt x="313424" y="289407"/>
                    <a:pt x="311555" y="280912"/>
                    <a:pt x="308540" y="274881"/>
                  </a:cubicBezTo>
                  <a:cubicBezTo>
                    <a:pt x="305895" y="269592"/>
                    <a:pt x="305574" y="263341"/>
                    <a:pt x="302930" y="258052"/>
                  </a:cubicBezTo>
                  <a:cubicBezTo>
                    <a:pt x="299915" y="252022"/>
                    <a:pt x="294726" y="247252"/>
                    <a:pt x="291711" y="241222"/>
                  </a:cubicBezTo>
                  <a:cubicBezTo>
                    <a:pt x="289067" y="235933"/>
                    <a:pt x="290282" y="228574"/>
                    <a:pt x="286101" y="224393"/>
                  </a:cubicBezTo>
                  <a:cubicBezTo>
                    <a:pt x="250725" y="189018"/>
                    <a:pt x="263830" y="210453"/>
                    <a:pt x="235613" y="196344"/>
                  </a:cubicBezTo>
                  <a:cubicBezTo>
                    <a:pt x="229582" y="193329"/>
                    <a:pt x="224393" y="188864"/>
                    <a:pt x="218783" y="185124"/>
                  </a:cubicBezTo>
                  <a:cubicBezTo>
                    <a:pt x="211801" y="174651"/>
                    <a:pt x="202165" y="157816"/>
                    <a:pt x="190734" y="151465"/>
                  </a:cubicBezTo>
                  <a:cubicBezTo>
                    <a:pt x="180396" y="145722"/>
                    <a:pt x="167653" y="145535"/>
                    <a:pt x="157075" y="140246"/>
                  </a:cubicBezTo>
                  <a:cubicBezTo>
                    <a:pt x="106908" y="115161"/>
                    <a:pt x="128064" y="123094"/>
                    <a:pt x="95367" y="112197"/>
                  </a:cubicBezTo>
                  <a:cubicBezTo>
                    <a:pt x="55107" y="85356"/>
                    <a:pt x="71243" y="99292"/>
                    <a:pt x="44879" y="72928"/>
                  </a:cubicBezTo>
                  <a:cubicBezTo>
                    <a:pt x="46749" y="63578"/>
                    <a:pt x="51542" y="54356"/>
                    <a:pt x="50489" y="44879"/>
                  </a:cubicBezTo>
                  <a:cubicBezTo>
                    <a:pt x="48555" y="27477"/>
                    <a:pt x="36310" y="18155"/>
                    <a:pt x="22440" y="11220"/>
                  </a:cubicBezTo>
                  <a:cubicBezTo>
                    <a:pt x="-3344" y="-1672"/>
                    <a:pt x="12674" y="12674"/>
                    <a:pt x="0" y="0"/>
                  </a:cubicBezTo>
                </a:path>
              </a:pathLst>
            </a:custGeom>
            <a:noFill/>
            <a:ln w="508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43" name="Rovnoramenný trojúhelník 42"/>
            <p:cNvSpPr/>
            <p:nvPr/>
          </p:nvSpPr>
          <p:spPr>
            <a:xfrm>
              <a:off x="3466986" y="3575968"/>
              <a:ext cx="146256" cy="14767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44" name="Rovnoramenný trojúhelník 43"/>
            <p:cNvSpPr/>
            <p:nvPr/>
          </p:nvSpPr>
          <p:spPr>
            <a:xfrm>
              <a:off x="1175103" y="3907273"/>
              <a:ext cx="146256" cy="14767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45" name="Rovnoramenný trojúhelník 44"/>
            <p:cNvSpPr/>
            <p:nvPr/>
          </p:nvSpPr>
          <p:spPr>
            <a:xfrm>
              <a:off x="1224664" y="3649802"/>
              <a:ext cx="146256" cy="14767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46" name="Rovnoramenný trojúhelník 45"/>
            <p:cNvSpPr/>
            <p:nvPr/>
          </p:nvSpPr>
          <p:spPr>
            <a:xfrm>
              <a:off x="1500762" y="3502133"/>
              <a:ext cx="146256" cy="14767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47" name="Rovnoramenný trojúhelník 46"/>
            <p:cNvSpPr/>
            <p:nvPr/>
          </p:nvSpPr>
          <p:spPr>
            <a:xfrm>
              <a:off x="1130662" y="4121887"/>
              <a:ext cx="146256" cy="14767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  <p:grpSp>
        <p:nvGrpSpPr>
          <p:cNvPr id="50" name="Skupina 49"/>
          <p:cNvGrpSpPr/>
          <p:nvPr/>
        </p:nvGrpSpPr>
        <p:grpSpPr>
          <a:xfrm>
            <a:off x="5870028" y="4898623"/>
            <a:ext cx="3319643" cy="1552971"/>
            <a:chOff x="5847948" y="2451383"/>
            <a:chExt cx="3319643" cy="1552971"/>
          </a:xfrm>
        </p:grpSpPr>
        <p:sp>
          <p:nvSpPr>
            <p:cNvPr id="35" name="Volný tvar 34"/>
            <p:cNvSpPr/>
            <p:nvPr/>
          </p:nvSpPr>
          <p:spPr>
            <a:xfrm>
              <a:off x="5847948" y="2601299"/>
              <a:ext cx="331774" cy="89206"/>
            </a:xfrm>
            <a:custGeom>
              <a:avLst/>
              <a:gdLst>
                <a:gd name="connsiteX0" fmla="*/ 0 w 331774"/>
                <a:gd name="connsiteY0" fmla="*/ 89206 h 89206"/>
                <a:gd name="connsiteX1" fmla="*/ 64736 w 331774"/>
                <a:gd name="connsiteY1" fmla="*/ 193 h 89206"/>
                <a:gd name="connsiteX2" fmla="*/ 210393 w 331774"/>
                <a:gd name="connsiteY2" fmla="*/ 64930 h 89206"/>
                <a:gd name="connsiteX3" fmla="*/ 331774 w 331774"/>
                <a:gd name="connsiteY3" fmla="*/ 48746 h 89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1774" h="89206">
                  <a:moveTo>
                    <a:pt x="0" y="89206"/>
                  </a:moveTo>
                  <a:cubicBezTo>
                    <a:pt x="14835" y="46722"/>
                    <a:pt x="29671" y="4239"/>
                    <a:pt x="64736" y="193"/>
                  </a:cubicBezTo>
                  <a:cubicBezTo>
                    <a:pt x="99801" y="-3853"/>
                    <a:pt x="165887" y="56838"/>
                    <a:pt x="210393" y="64930"/>
                  </a:cubicBezTo>
                  <a:cubicBezTo>
                    <a:pt x="254899" y="73022"/>
                    <a:pt x="293336" y="60884"/>
                    <a:pt x="331774" y="48746"/>
                  </a:cubicBezTo>
                </a:path>
              </a:pathLst>
            </a:cu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6" name="Volný tvar 35"/>
            <p:cNvSpPr/>
            <p:nvPr/>
          </p:nvSpPr>
          <p:spPr>
            <a:xfrm>
              <a:off x="5860628" y="2887343"/>
              <a:ext cx="331774" cy="89206"/>
            </a:xfrm>
            <a:custGeom>
              <a:avLst/>
              <a:gdLst>
                <a:gd name="connsiteX0" fmla="*/ 0 w 331774"/>
                <a:gd name="connsiteY0" fmla="*/ 89206 h 89206"/>
                <a:gd name="connsiteX1" fmla="*/ 64736 w 331774"/>
                <a:gd name="connsiteY1" fmla="*/ 193 h 89206"/>
                <a:gd name="connsiteX2" fmla="*/ 210393 w 331774"/>
                <a:gd name="connsiteY2" fmla="*/ 64930 h 89206"/>
                <a:gd name="connsiteX3" fmla="*/ 331774 w 331774"/>
                <a:gd name="connsiteY3" fmla="*/ 48746 h 89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1774" h="89206">
                  <a:moveTo>
                    <a:pt x="0" y="89206"/>
                  </a:moveTo>
                  <a:cubicBezTo>
                    <a:pt x="14835" y="46722"/>
                    <a:pt x="29671" y="4239"/>
                    <a:pt x="64736" y="193"/>
                  </a:cubicBezTo>
                  <a:cubicBezTo>
                    <a:pt x="99801" y="-3853"/>
                    <a:pt x="165887" y="56838"/>
                    <a:pt x="210393" y="64930"/>
                  </a:cubicBezTo>
                  <a:cubicBezTo>
                    <a:pt x="254899" y="73022"/>
                    <a:pt x="293336" y="60884"/>
                    <a:pt x="331774" y="48746"/>
                  </a:cubicBezTo>
                </a:path>
              </a:pathLst>
            </a:custGeom>
            <a:noFill/>
            <a:ln w="508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7" name="Volný tvar 36"/>
            <p:cNvSpPr/>
            <p:nvPr/>
          </p:nvSpPr>
          <p:spPr>
            <a:xfrm>
              <a:off x="5853579" y="3208262"/>
              <a:ext cx="331774" cy="89206"/>
            </a:xfrm>
            <a:custGeom>
              <a:avLst/>
              <a:gdLst>
                <a:gd name="connsiteX0" fmla="*/ 0 w 331774"/>
                <a:gd name="connsiteY0" fmla="*/ 89206 h 89206"/>
                <a:gd name="connsiteX1" fmla="*/ 64736 w 331774"/>
                <a:gd name="connsiteY1" fmla="*/ 193 h 89206"/>
                <a:gd name="connsiteX2" fmla="*/ 210393 w 331774"/>
                <a:gd name="connsiteY2" fmla="*/ 64930 h 89206"/>
                <a:gd name="connsiteX3" fmla="*/ 331774 w 331774"/>
                <a:gd name="connsiteY3" fmla="*/ 48746 h 89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1774" h="89206">
                  <a:moveTo>
                    <a:pt x="0" y="89206"/>
                  </a:moveTo>
                  <a:cubicBezTo>
                    <a:pt x="14835" y="46722"/>
                    <a:pt x="29671" y="4239"/>
                    <a:pt x="64736" y="193"/>
                  </a:cubicBezTo>
                  <a:cubicBezTo>
                    <a:pt x="99801" y="-3853"/>
                    <a:pt x="165887" y="56838"/>
                    <a:pt x="210393" y="64930"/>
                  </a:cubicBezTo>
                  <a:cubicBezTo>
                    <a:pt x="254899" y="73022"/>
                    <a:pt x="293336" y="60884"/>
                    <a:pt x="331774" y="48746"/>
                  </a:cubicBezTo>
                </a:path>
              </a:pathLst>
            </a:custGeom>
            <a:noFill/>
            <a:ln w="508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8" name="Volný tvar 37"/>
            <p:cNvSpPr/>
            <p:nvPr/>
          </p:nvSpPr>
          <p:spPr>
            <a:xfrm>
              <a:off x="5853579" y="3486761"/>
              <a:ext cx="331774" cy="89206"/>
            </a:xfrm>
            <a:custGeom>
              <a:avLst/>
              <a:gdLst>
                <a:gd name="connsiteX0" fmla="*/ 0 w 331774"/>
                <a:gd name="connsiteY0" fmla="*/ 89206 h 89206"/>
                <a:gd name="connsiteX1" fmla="*/ 64736 w 331774"/>
                <a:gd name="connsiteY1" fmla="*/ 193 h 89206"/>
                <a:gd name="connsiteX2" fmla="*/ 210393 w 331774"/>
                <a:gd name="connsiteY2" fmla="*/ 64930 h 89206"/>
                <a:gd name="connsiteX3" fmla="*/ 331774 w 331774"/>
                <a:gd name="connsiteY3" fmla="*/ 48746 h 89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1774" h="89206">
                  <a:moveTo>
                    <a:pt x="0" y="89206"/>
                  </a:moveTo>
                  <a:cubicBezTo>
                    <a:pt x="14835" y="46722"/>
                    <a:pt x="29671" y="4239"/>
                    <a:pt x="64736" y="193"/>
                  </a:cubicBezTo>
                  <a:cubicBezTo>
                    <a:pt x="99801" y="-3853"/>
                    <a:pt x="165887" y="56838"/>
                    <a:pt x="210393" y="64930"/>
                  </a:cubicBezTo>
                  <a:cubicBezTo>
                    <a:pt x="254899" y="73022"/>
                    <a:pt x="293336" y="60884"/>
                    <a:pt x="331774" y="48746"/>
                  </a:cubicBezTo>
                </a:path>
              </a:pathLst>
            </a:custGeom>
            <a:noFill/>
            <a:ln w="508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9" name="TextovéPole 38"/>
            <p:cNvSpPr txBox="1"/>
            <p:nvPr/>
          </p:nvSpPr>
          <p:spPr>
            <a:xfrm>
              <a:off x="6228184" y="2755372"/>
              <a:ext cx="19173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přívalové povodně</a:t>
              </a:r>
              <a:endParaRPr lang="cs-CZ" dirty="0"/>
            </a:p>
          </p:txBody>
        </p:sp>
        <p:sp>
          <p:nvSpPr>
            <p:cNvPr id="40" name="TextovéPole 39"/>
            <p:cNvSpPr txBox="1"/>
            <p:nvPr/>
          </p:nvSpPr>
          <p:spPr>
            <a:xfrm>
              <a:off x="6224862" y="2451383"/>
              <a:ext cx="29427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p</a:t>
              </a:r>
              <a:r>
                <a:rPr lang="cs-CZ" dirty="0" smtClean="0"/>
                <a:t>ovodně z regionálních dešťů</a:t>
              </a:r>
              <a:endParaRPr lang="cs-CZ" dirty="0"/>
            </a:p>
          </p:txBody>
        </p:sp>
        <p:sp>
          <p:nvSpPr>
            <p:cNvPr id="41" name="TextovéPole 40"/>
            <p:cNvSpPr txBox="1"/>
            <p:nvPr/>
          </p:nvSpPr>
          <p:spPr>
            <a:xfrm>
              <a:off x="6227364" y="3059986"/>
              <a:ext cx="28520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smíšené a sněhové povodně</a:t>
              </a:r>
              <a:endParaRPr lang="cs-CZ" dirty="0"/>
            </a:p>
          </p:txBody>
        </p:sp>
        <p:sp>
          <p:nvSpPr>
            <p:cNvPr id="42" name="TextovéPole 41"/>
            <p:cNvSpPr txBox="1"/>
            <p:nvPr/>
          </p:nvSpPr>
          <p:spPr>
            <a:xfrm>
              <a:off x="6260552" y="3346698"/>
              <a:ext cx="15937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různé povodně</a:t>
              </a:r>
              <a:endParaRPr lang="cs-CZ" dirty="0"/>
            </a:p>
          </p:txBody>
        </p:sp>
        <p:sp>
          <p:nvSpPr>
            <p:cNvPr id="48" name="Rovnoramenný trojúhelník 47"/>
            <p:cNvSpPr/>
            <p:nvPr/>
          </p:nvSpPr>
          <p:spPr>
            <a:xfrm>
              <a:off x="5940707" y="3754952"/>
              <a:ext cx="146256" cy="14767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49" name="TextovéPole 48"/>
            <p:cNvSpPr txBox="1"/>
            <p:nvPr/>
          </p:nvSpPr>
          <p:spPr>
            <a:xfrm>
              <a:off x="6260552" y="3635022"/>
              <a:ext cx="28277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riziko vzniku ledových bariér</a:t>
              </a:r>
              <a:endParaRPr lang="cs-CZ" dirty="0"/>
            </a:p>
          </p:txBody>
        </p:sp>
      </p:grpSp>
      <p:sp>
        <p:nvSpPr>
          <p:cNvPr id="52" name="TextovéPole 51"/>
          <p:cNvSpPr txBox="1"/>
          <p:nvPr/>
        </p:nvSpPr>
        <p:spPr>
          <a:xfrm>
            <a:off x="251520" y="1772816"/>
            <a:ext cx="8508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Fyzicko-geografické vlastnosti každého povodí určují jedinečnost povodňového režimu.  </a:t>
            </a:r>
            <a:endParaRPr lang="cs-CZ" dirty="0"/>
          </a:p>
        </p:txBody>
      </p:sp>
      <p:sp>
        <p:nvSpPr>
          <p:cNvPr id="34" name="TextovéPole 33"/>
          <p:cNvSpPr txBox="1"/>
          <p:nvPr/>
        </p:nvSpPr>
        <p:spPr>
          <a:xfrm>
            <a:off x="6282632" y="2483285"/>
            <a:ext cx="20316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Vliv velikosti povodí</a:t>
            </a:r>
          </a:p>
          <a:p>
            <a:r>
              <a:rPr lang="cs-CZ" dirty="0" smtClean="0"/>
              <a:t>Reliéfu</a:t>
            </a:r>
          </a:p>
          <a:p>
            <a:r>
              <a:rPr lang="cs-CZ" dirty="0" smtClean="0"/>
              <a:t>Morfologie koryta</a:t>
            </a:r>
          </a:p>
          <a:p>
            <a:r>
              <a:rPr lang="cs-CZ" dirty="0" smtClean="0"/>
              <a:t>Polohy</a:t>
            </a:r>
          </a:p>
        </p:txBody>
      </p:sp>
    </p:spTree>
    <p:extLst>
      <p:ext uri="{BB962C8B-B14F-4D97-AF65-F5344CB8AC3E}">
        <p14:creationId xmlns:p14="http://schemas.microsoft.com/office/powerpoint/2010/main" val="344897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Geografie povodňových rizik</a:t>
            </a:r>
            <a:endParaRPr lang="cs-CZ" dirty="0"/>
          </a:p>
        </p:txBody>
      </p:sp>
      <p:pic>
        <p:nvPicPr>
          <p:cNvPr id="52" name="Picture 12" descr="LH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99" y="3429000"/>
            <a:ext cx="4176712" cy="3113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3" descr="ZH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46" y="3429000"/>
            <a:ext cx="4176712" cy="3095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284365" y="2440254"/>
            <a:ext cx="6419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/>
              <a:t>Hydrosynoptika</a:t>
            </a:r>
            <a:r>
              <a:rPr lang="cs-CZ" sz="2400" dirty="0" smtClean="0"/>
              <a:t> velkoprostorových povodní v ČR </a:t>
            </a:r>
            <a:endParaRPr lang="cs-CZ" sz="24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273182" y="3077613"/>
            <a:ext cx="2574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zimní hydrologický půlrok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489103" y="3079006"/>
            <a:ext cx="2535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letní hydrologický půlrok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660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voda.chmi.cz/pov97/obr/obr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6048672" cy="523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Nadpis 1"/>
          <p:cNvSpPr>
            <a:spLocks noGrp="1"/>
          </p:cNvSpPr>
          <p:nvPr>
            <p:ph type="title"/>
          </p:nvPr>
        </p:nvSpPr>
        <p:spPr>
          <a:xfrm>
            <a:off x="2697396" y="332656"/>
            <a:ext cx="5999748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Geografie povodňových rizik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728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ovode&amp;ncaron; v údolí Berounky u Srbska v roce 18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9215"/>
            <a:ext cx="9143999" cy="536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0" y="18331"/>
            <a:ext cx="5999748" cy="674365"/>
          </a:xfrm>
        </p:spPr>
        <p:txBody>
          <a:bodyPr>
            <a:normAutofit/>
          </a:bodyPr>
          <a:lstStyle/>
          <a:p>
            <a:pPr algn="l"/>
            <a:r>
              <a:rPr lang="cs-CZ" sz="3200" smtClean="0"/>
              <a:t>25. – 26. května 1872</a:t>
            </a:r>
            <a:endParaRPr lang="cs-CZ" sz="32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107504" y="692696"/>
            <a:ext cx="8928992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/>
              <a:t>c</a:t>
            </a:r>
            <a:r>
              <a:rPr lang="cs-CZ" smtClean="0"/>
              <a:t>harakter přívalové povodně na rozsáhlém území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mtClean="0"/>
              <a:t>povodí Střely, Berounky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mtClean="0"/>
              <a:t>extrémně intenzivní srážky Měcholupy (6 km jižně od Žatce) 289mm/24h </a:t>
            </a:r>
            <a:r>
              <a:rPr lang="cs-CZ" b="1" smtClean="0"/>
              <a:t>237 mm/90m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mtClean="0"/>
              <a:t>v Berouně 3000 m3/s-1, velmi rychlý nástup povodně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mtClean="0"/>
              <a:t>240 – 300 obětí, rozsáhle geomorfologické změny v krajině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mtClean="0"/>
              <a:t>potřeba hydrologické služby 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474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Geografie povodňových rizik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005064"/>
            <a:ext cx="4032448" cy="225954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820699"/>
            <a:ext cx="4104456" cy="2299889"/>
          </a:xfrm>
          <a:prstGeom prst="rect">
            <a:avLst/>
          </a:prstGeom>
        </p:spPr>
      </p:pic>
      <p:sp>
        <p:nvSpPr>
          <p:cNvPr id="14" name="Volný tvar 13"/>
          <p:cNvSpPr/>
          <p:nvPr/>
        </p:nvSpPr>
        <p:spPr>
          <a:xfrm>
            <a:off x="503696" y="3990099"/>
            <a:ext cx="2610420" cy="2188133"/>
          </a:xfrm>
          <a:custGeom>
            <a:avLst/>
            <a:gdLst>
              <a:gd name="connsiteX0" fmla="*/ 867904 w 2610420"/>
              <a:gd name="connsiteY0" fmla="*/ 2097880 h 2188133"/>
              <a:gd name="connsiteX1" fmla="*/ 1000251 w 2610420"/>
              <a:gd name="connsiteY1" fmla="*/ 2188117 h 2188133"/>
              <a:gd name="connsiteX2" fmla="*/ 1132599 w 2610420"/>
              <a:gd name="connsiteY2" fmla="*/ 2091864 h 2188133"/>
              <a:gd name="connsiteX3" fmla="*/ 1108536 w 2610420"/>
              <a:gd name="connsiteY3" fmla="*/ 1959517 h 2188133"/>
              <a:gd name="connsiteX4" fmla="*/ 922046 w 2610420"/>
              <a:gd name="connsiteY4" fmla="*/ 1736933 h 2188133"/>
              <a:gd name="connsiteX5" fmla="*/ 699462 w 2610420"/>
              <a:gd name="connsiteY5" fmla="*/ 1466222 h 2188133"/>
              <a:gd name="connsiteX6" fmla="*/ 494925 w 2610420"/>
              <a:gd name="connsiteY6" fmla="*/ 1105275 h 2188133"/>
              <a:gd name="connsiteX7" fmla="*/ 464846 w 2610420"/>
              <a:gd name="connsiteY7" fmla="*/ 876675 h 2188133"/>
              <a:gd name="connsiteX8" fmla="*/ 819778 w 2610420"/>
              <a:gd name="connsiteY8" fmla="*/ 666122 h 2188133"/>
              <a:gd name="connsiteX9" fmla="*/ 1258930 w 2610420"/>
              <a:gd name="connsiteY9" fmla="*/ 467601 h 2188133"/>
              <a:gd name="connsiteX10" fmla="*/ 1595815 w 2610420"/>
              <a:gd name="connsiteY10" fmla="*/ 395412 h 2188133"/>
              <a:gd name="connsiteX11" fmla="*/ 1992857 w 2610420"/>
              <a:gd name="connsiteY11" fmla="*/ 545806 h 2188133"/>
              <a:gd name="connsiteX12" fmla="*/ 2311693 w 2610420"/>
              <a:gd name="connsiteY12" fmla="*/ 822533 h 2188133"/>
              <a:gd name="connsiteX13" fmla="*/ 2570372 w 2610420"/>
              <a:gd name="connsiteY13" fmla="*/ 762375 h 2188133"/>
              <a:gd name="connsiteX14" fmla="*/ 2558341 w 2610420"/>
              <a:gd name="connsiteY14" fmla="*/ 515727 h 2188133"/>
              <a:gd name="connsiteX15" fmla="*/ 2083093 w 2610420"/>
              <a:gd name="connsiteY15" fmla="*/ 172827 h 2188133"/>
              <a:gd name="connsiteX16" fmla="*/ 1589799 w 2610420"/>
              <a:gd name="connsiteY16" fmla="*/ 4385 h 2188133"/>
              <a:gd name="connsiteX17" fmla="*/ 1012283 w 2610420"/>
              <a:gd name="connsiteY17" fmla="*/ 82590 h 2188133"/>
              <a:gd name="connsiteX18" fmla="*/ 392657 w 2610420"/>
              <a:gd name="connsiteY18" fmla="*/ 425490 h 2188133"/>
              <a:gd name="connsiteX19" fmla="*/ 19678 w 2610420"/>
              <a:gd name="connsiteY19" fmla="*/ 744327 h 2188133"/>
              <a:gd name="connsiteX20" fmla="*/ 97883 w 2610420"/>
              <a:gd name="connsiteY20" fmla="*/ 1430127 h 2188133"/>
              <a:gd name="connsiteX21" fmla="*/ 488909 w 2610420"/>
              <a:gd name="connsiteY21" fmla="*/ 1917406 h 2188133"/>
              <a:gd name="connsiteX22" fmla="*/ 867904 w 2610420"/>
              <a:gd name="connsiteY22" fmla="*/ 2097880 h 218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610420" h="2188133">
                <a:moveTo>
                  <a:pt x="867904" y="2097880"/>
                </a:moveTo>
                <a:cubicBezTo>
                  <a:pt x="953128" y="2142998"/>
                  <a:pt x="956135" y="2189120"/>
                  <a:pt x="1000251" y="2188117"/>
                </a:cubicBezTo>
                <a:cubicBezTo>
                  <a:pt x="1044367" y="2187114"/>
                  <a:pt x="1114552" y="2129964"/>
                  <a:pt x="1132599" y="2091864"/>
                </a:cubicBezTo>
                <a:cubicBezTo>
                  <a:pt x="1150646" y="2053764"/>
                  <a:pt x="1143628" y="2018672"/>
                  <a:pt x="1108536" y="1959517"/>
                </a:cubicBezTo>
                <a:cubicBezTo>
                  <a:pt x="1073444" y="1900362"/>
                  <a:pt x="990225" y="1819149"/>
                  <a:pt x="922046" y="1736933"/>
                </a:cubicBezTo>
                <a:cubicBezTo>
                  <a:pt x="853867" y="1654717"/>
                  <a:pt x="770649" y="1571498"/>
                  <a:pt x="699462" y="1466222"/>
                </a:cubicBezTo>
                <a:cubicBezTo>
                  <a:pt x="628275" y="1360946"/>
                  <a:pt x="534028" y="1203533"/>
                  <a:pt x="494925" y="1105275"/>
                </a:cubicBezTo>
                <a:cubicBezTo>
                  <a:pt x="455822" y="1007017"/>
                  <a:pt x="410704" y="949867"/>
                  <a:pt x="464846" y="876675"/>
                </a:cubicBezTo>
                <a:cubicBezTo>
                  <a:pt x="518988" y="803483"/>
                  <a:pt x="687431" y="734301"/>
                  <a:pt x="819778" y="666122"/>
                </a:cubicBezTo>
                <a:cubicBezTo>
                  <a:pt x="952125" y="597943"/>
                  <a:pt x="1129591" y="512719"/>
                  <a:pt x="1258930" y="467601"/>
                </a:cubicBezTo>
                <a:cubicBezTo>
                  <a:pt x="1388269" y="422483"/>
                  <a:pt x="1473494" y="382378"/>
                  <a:pt x="1595815" y="395412"/>
                </a:cubicBezTo>
                <a:cubicBezTo>
                  <a:pt x="1718136" y="408446"/>
                  <a:pt x="1873544" y="474619"/>
                  <a:pt x="1992857" y="545806"/>
                </a:cubicBezTo>
                <a:cubicBezTo>
                  <a:pt x="2112170" y="616993"/>
                  <a:pt x="2215441" y="786438"/>
                  <a:pt x="2311693" y="822533"/>
                </a:cubicBezTo>
                <a:cubicBezTo>
                  <a:pt x="2407945" y="858628"/>
                  <a:pt x="2529264" y="813509"/>
                  <a:pt x="2570372" y="762375"/>
                </a:cubicBezTo>
                <a:cubicBezTo>
                  <a:pt x="2611480" y="711241"/>
                  <a:pt x="2639554" y="613985"/>
                  <a:pt x="2558341" y="515727"/>
                </a:cubicBezTo>
                <a:cubicBezTo>
                  <a:pt x="2477128" y="417469"/>
                  <a:pt x="2244517" y="258051"/>
                  <a:pt x="2083093" y="172827"/>
                </a:cubicBezTo>
                <a:cubicBezTo>
                  <a:pt x="1921669" y="87603"/>
                  <a:pt x="1768267" y="19424"/>
                  <a:pt x="1589799" y="4385"/>
                </a:cubicBezTo>
                <a:cubicBezTo>
                  <a:pt x="1411331" y="-10654"/>
                  <a:pt x="1211807" y="12406"/>
                  <a:pt x="1012283" y="82590"/>
                </a:cubicBezTo>
                <a:cubicBezTo>
                  <a:pt x="812759" y="152774"/>
                  <a:pt x="558091" y="315200"/>
                  <a:pt x="392657" y="425490"/>
                </a:cubicBezTo>
                <a:cubicBezTo>
                  <a:pt x="227223" y="535779"/>
                  <a:pt x="68807" y="576888"/>
                  <a:pt x="19678" y="744327"/>
                </a:cubicBezTo>
                <a:cubicBezTo>
                  <a:pt x="-29451" y="911766"/>
                  <a:pt x="19678" y="1234614"/>
                  <a:pt x="97883" y="1430127"/>
                </a:cubicBezTo>
                <a:cubicBezTo>
                  <a:pt x="176088" y="1625640"/>
                  <a:pt x="361575" y="1804109"/>
                  <a:pt x="488909" y="1917406"/>
                </a:cubicBezTo>
                <a:cubicBezTo>
                  <a:pt x="616243" y="2030703"/>
                  <a:pt x="782680" y="2052762"/>
                  <a:pt x="867904" y="2097880"/>
                </a:cubicBezTo>
                <a:close/>
              </a:path>
            </a:pathLst>
          </a:custGeom>
          <a:solidFill>
            <a:schemeClr val="accent1">
              <a:alpha val="56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Volný tvar 15"/>
          <p:cNvSpPr/>
          <p:nvPr/>
        </p:nvSpPr>
        <p:spPr>
          <a:xfrm>
            <a:off x="5220072" y="3717162"/>
            <a:ext cx="3423281" cy="2547442"/>
          </a:xfrm>
          <a:custGeom>
            <a:avLst/>
            <a:gdLst>
              <a:gd name="connsiteX0" fmla="*/ 1145737 w 3316101"/>
              <a:gd name="connsiteY0" fmla="*/ 102864 h 2424526"/>
              <a:gd name="connsiteX1" fmla="*/ 1211911 w 3316101"/>
              <a:gd name="connsiteY1" fmla="*/ 361543 h 2424526"/>
              <a:gd name="connsiteX2" fmla="*/ 1278085 w 3316101"/>
              <a:gd name="connsiteY2" fmla="*/ 584127 h 2424526"/>
              <a:gd name="connsiteX3" fmla="*/ 1187848 w 3316101"/>
              <a:gd name="connsiteY3" fmla="*/ 800696 h 2424526"/>
              <a:gd name="connsiteX4" fmla="*/ 911122 w 3316101"/>
              <a:gd name="connsiteY4" fmla="*/ 951091 h 2424526"/>
              <a:gd name="connsiteX5" fmla="*/ 381732 w 3316101"/>
              <a:gd name="connsiteY5" fmla="*/ 969138 h 2424526"/>
              <a:gd name="connsiteX6" fmla="*/ 26801 w 3316101"/>
              <a:gd name="connsiteY6" fmla="*/ 1185706 h 2424526"/>
              <a:gd name="connsiteX7" fmla="*/ 56880 w 3316101"/>
              <a:gd name="connsiteY7" fmla="*/ 1498527 h 2424526"/>
              <a:gd name="connsiteX8" fmla="*/ 309543 w 3316101"/>
              <a:gd name="connsiteY8" fmla="*/ 1871506 h 2424526"/>
              <a:gd name="connsiteX9" fmla="*/ 658459 w 3316101"/>
              <a:gd name="connsiteY9" fmla="*/ 2208391 h 2424526"/>
              <a:gd name="connsiteX10" fmla="*/ 1163785 w 3316101"/>
              <a:gd name="connsiteY10" fmla="*/ 2406912 h 2424526"/>
              <a:gd name="connsiteX11" fmla="*/ 1614969 w 3316101"/>
              <a:gd name="connsiteY11" fmla="*/ 2388864 h 2424526"/>
              <a:gd name="connsiteX12" fmla="*/ 2511322 w 3316101"/>
              <a:gd name="connsiteY12" fmla="*/ 2178312 h 2424526"/>
              <a:gd name="connsiteX13" fmla="*/ 3191106 w 3316101"/>
              <a:gd name="connsiteY13" fmla="*/ 1709080 h 2424526"/>
              <a:gd name="connsiteX14" fmla="*/ 3287359 w 3316101"/>
              <a:gd name="connsiteY14" fmla="*/ 1239849 h 2424526"/>
              <a:gd name="connsiteX15" fmla="*/ 2854222 w 3316101"/>
              <a:gd name="connsiteY15" fmla="*/ 632254 h 2424526"/>
              <a:gd name="connsiteX16" fmla="*/ 1572859 w 3316101"/>
              <a:gd name="connsiteY16" fmla="*/ 36691 h 2424526"/>
              <a:gd name="connsiteX17" fmla="*/ 1145737 w 3316101"/>
              <a:gd name="connsiteY17" fmla="*/ 102864 h 2424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316101" h="2424526">
                <a:moveTo>
                  <a:pt x="1145737" y="102864"/>
                </a:moveTo>
                <a:cubicBezTo>
                  <a:pt x="1085579" y="157006"/>
                  <a:pt x="1189853" y="281333"/>
                  <a:pt x="1211911" y="361543"/>
                </a:cubicBezTo>
                <a:cubicBezTo>
                  <a:pt x="1233969" y="441753"/>
                  <a:pt x="1282095" y="510935"/>
                  <a:pt x="1278085" y="584127"/>
                </a:cubicBezTo>
                <a:cubicBezTo>
                  <a:pt x="1274075" y="657319"/>
                  <a:pt x="1249008" y="739535"/>
                  <a:pt x="1187848" y="800696"/>
                </a:cubicBezTo>
                <a:cubicBezTo>
                  <a:pt x="1126688" y="861857"/>
                  <a:pt x="1045475" y="923017"/>
                  <a:pt x="911122" y="951091"/>
                </a:cubicBezTo>
                <a:cubicBezTo>
                  <a:pt x="776769" y="979165"/>
                  <a:pt x="529119" y="930036"/>
                  <a:pt x="381732" y="969138"/>
                </a:cubicBezTo>
                <a:cubicBezTo>
                  <a:pt x="234345" y="1008241"/>
                  <a:pt x="80943" y="1097474"/>
                  <a:pt x="26801" y="1185706"/>
                </a:cubicBezTo>
                <a:cubicBezTo>
                  <a:pt x="-27341" y="1273938"/>
                  <a:pt x="9756" y="1384227"/>
                  <a:pt x="56880" y="1498527"/>
                </a:cubicBezTo>
                <a:cubicBezTo>
                  <a:pt x="104004" y="1612827"/>
                  <a:pt x="209280" y="1753195"/>
                  <a:pt x="309543" y="1871506"/>
                </a:cubicBezTo>
                <a:cubicBezTo>
                  <a:pt x="409806" y="1989817"/>
                  <a:pt x="516085" y="2119157"/>
                  <a:pt x="658459" y="2208391"/>
                </a:cubicBezTo>
                <a:cubicBezTo>
                  <a:pt x="800833" y="2297625"/>
                  <a:pt x="1004367" y="2376833"/>
                  <a:pt x="1163785" y="2406912"/>
                </a:cubicBezTo>
                <a:cubicBezTo>
                  <a:pt x="1323203" y="2436991"/>
                  <a:pt x="1390380" y="2426964"/>
                  <a:pt x="1614969" y="2388864"/>
                </a:cubicBezTo>
                <a:cubicBezTo>
                  <a:pt x="1839558" y="2350764"/>
                  <a:pt x="2248633" y="2291609"/>
                  <a:pt x="2511322" y="2178312"/>
                </a:cubicBezTo>
                <a:cubicBezTo>
                  <a:pt x="2774012" y="2065015"/>
                  <a:pt x="3061767" y="1865491"/>
                  <a:pt x="3191106" y="1709080"/>
                </a:cubicBezTo>
                <a:cubicBezTo>
                  <a:pt x="3320446" y="1552670"/>
                  <a:pt x="3343506" y="1419320"/>
                  <a:pt x="3287359" y="1239849"/>
                </a:cubicBezTo>
                <a:cubicBezTo>
                  <a:pt x="3231212" y="1060378"/>
                  <a:pt x="3139972" y="832780"/>
                  <a:pt x="2854222" y="632254"/>
                </a:cubicBezTo>
                <a:cubicBezTo>
                  <a:pt x="2568472" y="431728"/>
                  <a:pt x="1857607" y="128933"/>
                  <a:pt x="1572859" y="36691"/>
                </a:cubicBezTo>
                <a:cubicBezTo>
                  <a:pt x="1288111" y="-55551"/>
                  <a:pt x="1205895" y="48722"/>
                  <a:pt x="1145737" y="102864"/>
                </a:cubicBezTo>
                <a:close/>
              </a:path>
            </a:pathLst>
          </a:custGeom>
          <a:solidFill>
            <a:schemeClr val="accent1">
              <a:alpha val="56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Šipka doprava 16"/>
          <p:cNvSpPr/>
          <p:nvPr/>
        </p:nvSpPr>
        <p:spPr>
          <a:xfrm>
            <a:off x="915035" y="2492896"/>
            <a:ext cx="1800200" cy="8640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Šipka doprava 17"/>
          <p:cNvSpPr/>
          <p:nvPr/>
        </p:nvSpPr>
        <p:spPr>
          <a:xfrm rot="6419043">
            <a:off x="6915324" y="2510639"/>
            <a:ext cx="1463925" cy="8640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ovéPole 18"/>
          <p:cNvSpPr txBox="1"/>
          <p:nvPr/>
        </p:nvSpPr>
        <p:spPr>
          <a:xfrm>
            <a:off x="915035" y="1675123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zimní typ</a:t>
            </a:r>
            <a:endParaRPr lang="cs-CZ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5508104" y="1614944"/>
            <a:ext cx="959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letní typ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603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01" y="2840691"/>
            <a:ext cx="3915450" cy="3632126"/>
          </a:xfrm>
          <a:prstGeom prst="rect">
            <a:avLst/>
          </a:prstGeom>
        </p:spPr>
      </p:pic>
      <p:sp>
        <p:nvSpPr>
          <p:cNvPr id="2" name="Nadpis 1"/>
          <p:cNvSpPr txBox="1">
            <a:spLocks/>
          </p:cNvSpPr>
          <p:nvPr/>
        </p:nvSpPr>
        <p:spPr>
          <a:xfrm>
            <a:off x="2697396" y="332656"/>
            <a:ext cx="5999748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Geografie povodňových rizik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251520" y="1772816"/>
            <a:ext cx="6530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Šíření povodňových průtoků vliv – vliv charakteristik koryta </a:t>
            </a:r>
            <a:endParaRPr lang="cs-CZ" sz="2000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741" y="2708919"/>
            <a:ext cx="5364088" cy="389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412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Geografie povodňových rizik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" y="2564904"/>
            <a:ext cx="9144000" cy="4246976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113246" y="2492590"/>
            <a:ext cx="903075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Obrázek: </a:t>
            </a:r>
            <a:r>
              <a:rPr lang="cs-CZ" dirty="0"/>
              <a:t>Transformace povodňové vlny na dolní </a:t>
            </a:r>
            <a:r>
              <a:rPr lang="cs-CZ" dirty="0" smtClean="0"/>
              <a:t>Blanici při povodni v červnu 2009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251520" y="1772816"/>
            <a:ext cx="3187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Šíření povodňových průtoků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45435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2697396" y="332656"/>
            <a:ext cx="5999748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Geografie povodňových rizik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51520" y="1772816"/>
            <a:ext cx="4601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Mechanismus vzniku přívalových povodní</a:t>
            </a:r>
            <a:endParaRPr lang="cs-CZ" sz="20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251520" y="2204864"/>
            <a:ext cx="33367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intenzivní srážky delšího trvání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pomalý pohyb, </a:t>
            </a:r>
            <a:r>
              <a:rPr lang="cs-CZ" dirty="0" err="1" smtClean="0"/>
              <a:t>train-effect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nasycenost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svahový odtok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422" y="3284984"/>
            <a:ext cx="6348969" cy="336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8745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75385" y="2463388"/>
            <a:ext cx="4745255" cy="326035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5" name="Obdélník 4"/>
          <p:cNvSpPr/>
          <p:nvPr/>
        </p:nvSpPr>
        <p:spPr>
          <a:xfrm>
            <a:off x="3721300" y="4093565"/>
            <a:ext cx="1993700" cy="1630388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6" name="Obdélník 5"/>
          <p:cNvSpPr/>
          <p:nvPr/>
        </p:nvSpPr>
        <p:spPr>
          <a:xfrm>
            <a:off x="3721300" y="2463388"/>
            <a:ext cx="1993700" cy="163038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7" name="Obdélník 6"/>
          <p:cNvSpPr/>
          <p:nvPr/>
        </p:nvSpPr>
        <p:spPr>
          <a:xfrm>
            <a:off x="5579882" y="2462950"/>
            <a:ext cx="1993700" cy="1630388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8" name="Obdélník 7"/>
          <p:cNvSpPr/>
          <p:nvPr/>
        </p:nvSpPr>
        <p:spPr>
          <a:xfrm>
            <a:off x="5579882" y="4093354"/>
            <a:ext cx="1993700" cy="1630388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9" name="TextovéPole 8"/>
          <p:cNvSpPr txBox="1"/>
          <p:nvPr/>
        </p:nvSpPr>
        <p:spPr>
          <a:xfrm>
            <a:off x="417195" y="1434775"/>
            <a:ext cx="17796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b="1" dirty="0"/>
              <a:t>17:50</a:t>
            </a:r>
            <a:endParaRPr lang="cs-CZ" sz="5400" b="1" dirty="0"/>
          </a:p>
        </p:txBody>
      </p:sp>
      <p:sp>
        <p:nvSpPr>
          <p:cNvPr id="10" name="Rovnoramenný trojúhelník 9"/>
          <p:cNvSpPr/>
          <p:nvPr/>
        </p:nvSpPr>
        <p:spPr>
          <a:xfrm>
            <a:off x="5322707" y="2492180"/>
            <a:ext cx="257175" cy="210112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1" name="Rovnoramenný trojúhelník 10"/>
          <p:cNvSpPr/>
          <p:nvPr/>
        </p:nvSpPr>
        <p:spPr>
          <a:xfrm>
            <a:off x="1158119" y="3449262"/>
            <a:ext cx="197427" cy="158158"/>
          </a:xfrm>
          <a:prstGeom prst="triangl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2" name="Ovál 11"/>
          <p:cNvSpPr/>
          <p:nvPr/>
        </p:nvSpPr>
        <p:spPr>
          <a:xfrm>
            <a:off x="1335227" y="3528340"/>
            <a:ext cx="135000" cy="135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3" name="Ovál 12"/>
          <p:cNvSpPr/>
          <p:nvPr/>
        </p:nvSpPr>
        <p:spPr>
          <a:xfrm>
            <a:off x="7303464" y="2529735"/>
            <a:ext cx="189000" cy="189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4" name="Ovál 13"/>
          <p:cNvSpPr/>
          <p:nvPr/>
        </p:nvSpPr>
        <p:spPr>
          <a:xfrm>
            <a:off x="1730144" y="3472628"/>
            <a:ext cx="135000" cy="135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5" name="Ovál 14"/>
          <p:cNvSpPr/>
          <p:nvPr/>
        </p:nvSpPr>
        <p:spPr>
          <a:xfrm>
            <a:off x="5352942" y="4122568"/>
            <a:ext cx="189000" cy="189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6" name="Ovál 15"/>
          <p:cNvSpPr/>
          <p:nvPr/>
        </p:nvSpPr>
        <p:spPr>
          <a:xfrm>
            <a:off x="1090619" y="2634791"/>
            <a:ext cx="135000" cy="135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7" name="Ovál 16"/>
          <p:cNvSpPr/>
          <p:nvPr/>
        </p:nvSpPr>
        <p:spPr>
          <a:xfrm>
            <a:off x="7303464" y="4154642"/>
            <a:ext cx="189000" cy="189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9" name="Nadpis 1"/>
          <p:cNvSpPr txBox="1">
            <a:spLocks/>
          </p:cNvSpPr>
          <p:nvPr/>
        </p:nvSpPr>
        <p:spPr>
          <a:xfrm>
            <a:off x="2697396" y="332656"/>
            <a:ext cx="5999748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Geografie povodňových rizik</a:t>
            </a:r>
            <a:endParaRPr lang="cs-CZ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2196849" y="1580939"/>
            <a:ext cx="4601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Mechanismus vzniku přívalových povodní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2020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75385" y="2463388"/>
            <a:ext cx="4745255" cy="326035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5" name="Obdélník 4"/>
          <p:cNvSpPr/>
          <p:nvPr/>
        </p:nvSpPr>
        <p:spPr>
          <a:xfrm>
            <a:off x="3721300" y="4093565"/>
            <a:ext cx="1993700" cy="1630388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6" name="Obdélník 5"/>
          <p:cNvSpPr/>
          <p:nvPr/>
        </p:nvSpPr>
        <p:spPr>
          <a:xfrm>
            <a:off x="3721300" y="2463388"/>
            <a:ext cx="1993700" cy="163038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7" name="Obdélník 6"/>
          <p:cNvSpPr/>
          <p:nvPr/>
        </p:nvSpPr>
        <p:spPr>
          <a:xfrm>
            <a:off x="5579882" y="2462950"/>
            <a:ext cx="1993700" cy="1630388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8" name="Obdélník 7"/>
          <p:cNvSpPr/>
          <p:nvPr/>
        </p:nvSpPr>
        <p:spPr>
          <a:xfrm>
            <a:off x="5579882" y="4093354"/>
            <a:ext cx="1993700" cy="1630388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9" name="TextovéPole 8"/>
          <p:cNvSpPr txBox="1"/>
          <p:nvPr/>
        </p:nvSpPr>
        <p:spPr>
          <a:xfrm>
            <a:off x="417195" y="1434775"/>
            <a:ext cx="17796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b="1" dirty="0"/>
              <a:t>18:00</a:t>
            </a:r>
            <a:endParaRPr lang="cs-CZ" sz="5400" b="1" dirty="0"/>
          </a:p>
        </p:txBody>
      </p:sp>
      <p:sp>
        <p:nvSpPr>
          <p:cNvPr id="10" name="Rovnoramenný trojúhelník 9"/>
          <p:cNvSpPr/>
          <p:nvPr/>
        </p:nvSpPr>
        <p:spPr>
          <a:xfrm>
            <a:off x="5322707" y="2492180"/>
            <a:ext cx="257175" cy="210112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1" name="Rovnoramenný trojúhelník 10"/>
          <p:cNvSpPr/>
          <p:nvPr/>
        </p:nvSpPr>
        <p:spPr>
          <a:xfrm>
            <a:off x="1158119" y="3449262"/>
            <a:ext cx="197427" cy="158158"/>
          </a:xfrm>
          <a:prstGeom prst="triangl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2" name="Ovál 11"/>
          <p:cNvSpPr/>
          <p:nvPr/>
        </p:nvSpPr>
        <p:spPr>
          <a:xfrm>
            <a:off x="1335227" y="3528340"/>
            <a:ext cx="135000" cy="135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3" name="Ovál 12"/>
          <p:cNvSpPr/>
          <p:nvPr/>
        </p:nvSpPr>
        <p:spPr>
          <a:xfrm>
            <a:off x="7303464" y="2529735"/>
            <a:ext cx="189000" cy="189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4" name="Ovál 13"/>
          <p:cNvSpPr/>
          <p:nvPr/>
        </p:nvSpPr>
        <p:spPr>
          <a:xfrm>
            <a:off x="1730144" y="3472628"/>
            <a:ext cx="135000" cy="135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5" name="Ovál 14"/>
          <p:cNvSpPr/>
          <p:nvPr/>
        </p:nvSpPr>
        <p:spPr>
          <a:xfrm>
            <a:off x="5352942" y="4122568"/>
            <a:ext cx="189000" cy="189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6" name="Ovál 15"/>
          <p:cNvSpPr/>
          <p:nvPr/>
        </p:nvSpPr>
        <p:spPr>
          <a:xfrm>
            <a:off x="1090619" y="2634791"/>
            <a:ext cx="135000" cy="135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7" name="Ovál 16"/>
          <p:cNvSpPr/>
          <p:nvPr/>
        </p:nvSpPr>
        <p:spPr>
          <a:xfrm>
            <a:off x="7303464" y="4154642"/>
            <a:ext cx="189000" cy="189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9" name="Nadpis 1"/>
          <p:cNvSpPr txBox="1">
            <a:spLocks/>
          </p:cNvSpPr>
          <p:nvPr/>
        </p:nvSpPr>
        <p:spPr>
          <a:xfrm>
            <a:off x="2697396" y="332656"/>
            <a:ext cx="5999748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Geografie povodňových rizik</a:t>
            </a:r>
            <a:endParaRPr lang="cs-CZ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2196849" y="1580939"/>
            <a:ext cx="4601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Mechanismus vzniku přívalových povodní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44680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75385" y="2463388"/>
            <a:ext cx="4745255" cy="326035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5" name="Obdélník 4"/>
          <p:cNvSpPr/>
          <p:nvPr/>
        </p:nvSpPr>
        <p:spPr>
          <a:xfrm>
            <a:off x="3721300" y="4093565"/>
            <a:ext cx="1993700" cy="1630388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6" name="Obdélník 5"/>
          <p:cNvSpPr/>
          <p:nvPr/>
        </p:nvSpPr>
        <p:spPr>
          <a:xfrm>
            <a:off x="3721300" y="2463388"/>
            <a:ext cx="1993700" cy="163038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7" name="Obdélník 6"/>
          <p:cNvSpPr/>
          <p:nvPr/>
        </p:nvSpPr>
        <p:spPr>
          <a:xfrm>
            <a:off x="5579882" y="2462950"/>
            <a:ext cx="1993700" cy="1630388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8" name="Obdélník 7"/>
          <p:cNvSpPr/>
          <p:nvPr/>
        </p:nvSpPr>
        <p:spPr>
          <a:xfrm>
            <a:off x="5579882" y="4093354"/>
            <a:ext cx="1993700" cy="1630388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9" name="TextovéPole 8"/>
          <p:cNvSpPr txBox="1"/>
          <p:nvPr/>
        </p:nvSpPr>
        <p:spPr>
          <a:xfrm>
            <a:off x="417195" y="1434775"/>
            <a:ext cx="17796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b="1" dirty="0"/>
              <a:t>18:10</a:t>
            </a:r>
            <a:endParaRPr lang="cs-CZ" sz="5400" b="1" dirty="0"/>
          </a:p>
        </p:txBody>
      </p:sp>
      <p:sp>
        <p:nvSpPr>
          <p:cNvPr id="10" name="Rovnoramenný trojúhelník 9"/>
          <p:cNvSpPr/>
          <p:nvPr/>
        </p:nvSpPr>
        <p:spPr>
          <a:xfrm>
            <a:off x="5322707" y="2492180"/>
            <a:ext cx="257175" cy="210112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1" name="Rovnoramenný trojúhelník 10"/>
          <p:cNvSpPr/>
          <p:nvPr/>
        </p:nvSpPr>
        <p:spPr>
          <a:xfrm>
            <a:off x="1158119" y="3449262"/>
            <a:ext cx="197427" cy="158158"/>
          </a:xfrm>
          <a:prstGeom prst="triangl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2" name="Ovál 11"/>
          <p:cNvSpPr/>
          <p:nvPr/>
        </p:nvSpPr>
        <p:spPr>
          <a:xfrm>
            <a:off x="1335227" y="3528340"/>
            <a:ext cx="135000" cy="135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3" name="Ovál 12"/>
          <p:cNvSpPr/>
          <p:nvPr/>
        </p:nvSpPr>
        <p:spPr>
          <a:xfrm>
            <a:off x="7303464" y="2529735"/>
            <a:ext cx="189000" cy="189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4" name="Ovál 13"/>
          <p:cNvSpPr/>
          <p:nvPr/>
        </p:nvSpPr>
        <p:spPr>
          <a:xfrm>
            <a:off x="1730144" y="3472628"/>
            <a:ext cx="135000" cy="135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5" name="Ovál 14"/>
          <p:cNvSpPr/>
          <p:nvPr/>
        </p:nvSpPr>
        <p:spPr>
          <a:xfrm>
            <a:off x="5352942" y="4122568"/>
            <a:ext cx="189000" cy="189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6" name="Ovál 15"/>
          <p:cNvSpPr/>
          <p:nvPr/>
        </p:nvSpPr>
        <p:spPr>
          <a:xfrm>
            <a:off x="1090619" y="2634791"/>
            <a:ext cx="135000" cy="135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7" name="Ovál 16"/>
          <p:cNvSpPr/>
          <p:nvPr/>
        </p:nvSpPr>
        <p:spPr>
          <a:xfrm>
            <a:off x="7303464" y="4154642"/>
            <a:ext cx="189000" cy="189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9" name="Nadpis 1"/>
          <p:cNvSpPr txBox="1">
            <a:spLocks/>
          </p:cNvSpPr>
          <p:nvPr/>
        </p:nvSpPr>
        <p:spPr>
          <a:xfrm>
            <a:off x="2697396" y="332656"/>
            <a:ext cx="5999748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Geografie povodňových rizik</a:t>
            </a:r>
            <a:endParaRPr lang="cs-CZ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2196849" y="1580939"/>
            <a:ext cx="4601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Mechanismus vzniku přívalových povodní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272441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75385" y="2463388"/>
            <a:ext cx="4745255" cy="326035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5" name="Obdélník 4"/>
          <p:cNvSpPr/>
          <p:nvPr/>
        </p:nvSpPr>
        <p:spPr>
          <a:xfrm>
            <a:off x="3721300" y="4093565"/>
            <a:ext cx="1993700" cy="1630388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6" name="Obdélník 5"/>
          <p:cNvSpPr/>
          <p:nvPr/>
        </p:nvSpPr>
        <p:spPr>
          <a:xfrm>
            <a:off x="3721300" y="2463388"/>
            <a:ext cx="1993700" cy="163038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7" name="Obdélník 6"/>
          <p:cNvSpPr/>
          <p:nvPr/>
        </p:nvSpPr>
        <p:spPr>
          <a:xfrm>
            <a:off x="5579882" y="2462950"/>
            <a:ext cx="1993700" cy="1630388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8" name="Obdélník 7"/>
          <p:cNvSpPr/>
          <p:nvPr/>
        </p:nvSpPr>
        <p:spPr>
          <a:xfrm>
            <a:off x="5579882" y="4093354"/>
            <a:ext cx="1993700" cy="1630388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9" name="TextovéPole 8"/>
          <p:cNvSpPr txBox="1"/>
          <p:nvPr/>
        </p:nvSpPr>
        <p:spPr>
          <a:xfrm>
            <a:off x="417195" y="1434775"/>
            <a:ext cx="17796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b="1" dirty="0"/>
              <a:t>18:20</a:t>
            </a:r>
            <a:endParaRPr lang="cs-CZ" sz="5400" b="1" dirty="0"/>
          </a:p>
        </p:txBody>
      </p:sp>
      <p:sp>
        <p:nvSpPr>
          <p:cNvPr id="10" name="Rovnoramenný trojúhelník 9"/>
          <p:cNvSpPr/>
          <p:nvPr/>
        </p:nvSpPr>
        <p:spPr>
          <a:xfrm>
            <a:off x="5322707" y="2492180"/>
            <a:ext cx="257175" cy="210112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1" name="Rovnoramenný trojúhelník 10"/>
          <p:cNvSpPr/>
          <p:nvPr/>
        </p:nvSpPr>
        <p:spPr>
          <a:xfrm>
            <a:off x="1158119" y="3449262"/>
            <a:ext cx="197427" cy="158158"/>
          </a:xfrm>
          <a:prstGeom prst="triangl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2" name="Ovál 11"/>
          <p:cNvSpPr/>
          <p:nvPr/>
        </p:nvSpPr>
        <p:spPr>
          <a:xfrm>
            <a:off x="1335227" y="3528340"/>
            <a:ext cx="135000" cy="135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3" name="Ovál 12"/>
          <p:cNvSpPr/>
          <p:nvPr/>
        </p:nvSpPr>
        <p:spPr>
          <a:xfrm>
            <a:off x="7303464" y="2529735"/>
            <a:ext cx="189000" cy="189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4" name="Ovál 13"/>
          <p:cNvSpPr/>
          <p:nvPr/>
        </p:nvSpPr>
        <p:spPr>
          <a:xfrm>
            <a:off x="1730144" y="3472628"/>
            <a:ext cx="135000" cy="135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5" name="Ovál 14"/>
          <p:cNvSpPr/>
          <p:nvPr/>
        </p:nvSpPr>
        <p:spPr>
          <a:xfrm>
            <a:off x="5352942" y="4122568"/>
            <a:ext cx="189000" cy="189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6" name="Ovál 15"/>
          <p:cNvSpPr/>
          <p:nvPr/>
        </p:nvSpPr>
        <p:spPr>
          <a:xfrm>
            <a:off x="1090619" y="2634791"/>
            <a:ext cx="135000" cy="135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7" name="Ovál 16"/>
          <p:cNvSpPr/>
          <p:nvPr/>
        </p:nvSpPr>
        <p:spPr>
          <a:xfrm>
            <a:off x="7303464" y="4154642"/>
            <a:ext cx="189000" cy="189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9" name="Nadpis 1"/>
          <p:cNvSpPr txBox="1">
            <a:spLocks/>
          </p:cNvSpPr>
          <p:nvPr/>
        </p:nvSpPr>
        <p:spPr>
          <a:xfrm>
            <a:off x="2697396" y="332656"/>
            <a:ext cx="5999748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Geografie povodňových rizik</a:t>
            </a:r>
            <a:endParaRPr lang="cs-CZ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2196849" y="1580939"/>
            <a:ext cx="4601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Mechanismus vzniku přívalových povodní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42647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75385" y="2463388"/>
            <a:ext cx="4745255" cy="326035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5" name="Obdélník 4"/>
          <p:cNvSpPr/>
          <p:nvPr/>
        </p:nvSpPr>
        <p:spPr>
          <a:xfrm>
            <a:off x="3721300" y="4093565"/>
            <a:ext cx="1993700" cy="1630388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6" name="Obdélník 5"/>
          <p:cNvSpPr/>
          <p:nvPr/>
        </p:nvSpPr>
        <p:spPr>
          <a:xfrm>
            <a:off x="3721300" y="2463388"/>
            <a:ext cx="1993700" cy="163038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7" name="Obdélník 6"/>
          <p:cNvSpPr/>
          <p:nvPr/>
        </p:nvSpPr>
        <p:spPr>
          <a:xfrm>
            <a:off x="5579882" y="2462950"/>
            <a:ext cx="1993700" cy="1630388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8" name="Obdélník 7"/>
          <p:cNvSpPr/>
          <p:nvPr/>
        </p:nvSpPr>
        <p:spPr>
          <a:xfrm>
            <a:off x="5579882" y="4093354"/>
            <a:ext cx="1993700" cy="1630388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9" name="TextovéPole 8"/>
          <p:cNvSpPr txBox="1"/>
          <p:nvPr/>
        </p:nvSpPr>
        <p:spPr>
          <a:xfrm>
            <a:off x="417195" y="1434775"/>
            <a:ext cx="17796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b="1" dirty="0"/>
              <a:t>18:30</a:t>
            </a:r>
            <a:endParaRPr lang="cs-CZ" sz="5400" b="1" dirty="0"/>
          </a:p>
        </p:txBody>
      </p:sp>
      <p:sp>
        <p:nvSpPr>
          <p:cNvPr id="10" name="Rovnoramenný trojúhelník 9"/>
          <p:cNvSpPr/>
          <p:nvPr/>
        </p:nvSpPr>
        <p:spPr>
          <a:xfrm>
            <a:off x="5322707" y="2492180"/>
            <a:ext cx="257175" cy="210112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1" name="Rovnoramenný trojúhelník 10"/>
          <p:cNvSpPr/>
          <p:nvPr/>
        </p:nvSpPr>
        <p:spPr>
          <a:xfrm>
            <a:off x="1158119" y="3449262"/>
            <a:ext cx="197427" cy="158158"/>
          </a:xfrm>
          <a:prstGeom prst="triangl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2" name="Ovál 11"/>
          <p:cNvSpPr/>
          <p:nvPr/>
        </p:nvSpPr>
        <p:spPr>
          <a:xfrm>
            <a:off x="1335227" y="3528340"/>
            <a:ext cx="135000" cy="135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3" name="Ovál 12"/>
          <p:cNvSpPr/>
          <p:nvPr/>
        </p:nvSpPr>
        <p:spPr>
          <a:xfrm>
            <a:off x="7303464" y="2529735"/>
            <a:ext cx="189000" cy="189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4" name="Ovál 13"/>
          <p:cNvSpPr/>
          <p:nvPr/>
        </p:nvSpPr>
        <p:spPr>
          <a:xfrm>
            <a:off x="1730144" y="3472628"/>
            <a:ext cx="135000" cy="135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5" name="Ovál 14"/>
          <p:cNvSpPr/>
          <p:nvPr/>
        </p:nvSpPr>
        <p:spPr>
          <a:xfrm>
            <a:off x="5352942" y="4122568"/>
            <a:ext cx="189000" cy="189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6" name="Ovál 15"/>
          <p:cNvSpPr/>
          <p:nvPr/>
        </p:nvSpPr>
        <p:spPr>
          <a:xfrm>
            <a:off x="1090619" y="2634791"/>
            <a:ext cx="135000" cy="135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7" name="Ovál 16"/>
          <p:cNvSpPr/>
          <p:nvPr/>
        </p:nvSpPr>
        <p:spPr>
          <a:xfrm>
            <a:off x="7303464" y="4154642"/>
            <a:ext cx="189000" cy="189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21" name="Nadpis 1"/>
          <p:cNvSpPr txBox="1">
            <a:spLocks/>
          </p:cNvSpPr>
          <p:nvPr/>
        </p:nvSpPr>
        <p:spPr>
          <a:xfrm>
            <a:off x="2697396" y="332656"/>
            <a:ext cx="5999748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Geografie povodňových rizik</a:t>
            </a:r>
            <a:endParaRPr lang="cs-CZ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2196849" y="1580939"/>
            <a:ext cx="4601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Mechanismus vzniku přívalových povodní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162856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75385" y="2463388"/>
            <a:ext cx="4745255" cy="326035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5" name="Obdélník 4"/>
          <p:cNvSpPr/>
          <p:nvPr/>
        </p:nvSpPr>
        <p:spPr>
          <a:xfrm>
            <a:off x="3721300" y="4093565"/>
            <a:ext cx="1993700" cy="1630388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6" name="Obdélník 5"/>
          <p:cNvSpPr/>
          <p:nvPr/>
        </p:nvSpPr>
        <p:spPr>
          <a:xfrm>
            <a:off x="3721300" y="2463388"/>
            <a:ext cx="1993700" cy="163038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7" name="Obdélník 6"/>
          <p:cNvSpPr/>
          <p:nvPr/>
        </p:nvSpPr>
        <p:spPr>
          <a:xfrm>
            <a:off x="5579882" y="2462950"/>
            <a:ext cx="1993700" cy="1630388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8" name="Obdélník 7"/>
          <p:cNvSpPr/>
          <p:nvPr/>
        </p:nvSpPr>
        <p:spPr>
          <a:xfrm>
            <a:off x="5579882" y="4093354"/>
            <a:ext cx="1993700" cy="1630388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9" name="TextovéPole 8"/>
          <p:cNvSpPr txBox="1"/>
          <p:nvPr/>
        </p:nvSpPr>
        <p:spPr>
          <a:xfrm>
            <a:off x="417195" y="1434775"/>
            <a:ext cx="17796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b="1" dirty="0"/>
              <a:t>18:40</a:t>
            </a:r>
            <a:endParaRPr lang="cs-CZ" sz="5400" b="1" dirty="0"/>
          </a:p>
        </p:txBody>
      </p:sp>
      <p:sp>
        <p:nvSpPr>
          <p:cNvPr id="10" name="Rovnoramenný trojúhelník 9"/>
          <p:cNvSpPr/>
          <p:nvPr/>
        </p:nvSpPr>
        <p:spPr>
          <a:xfrm>
            <a:off x="5322707" y="2492180"/>
            <a:ext cx="257175" cy="210112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1" name="Rovnoramenný trojúhelník 10"/>
          <p:cNvSpPr/>
          <p:nvPr/>
        </p:nvSpPr>
        <p:spPr>
          <a:xfrm>
            <a:off x="1158119" y="3449262"/>
            <a:ext cx="197427" cy="158158"/>
          </a:xfrm>
          <a:prstGeom prst="triangl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2" name="Ovál 11"/>
          <p:cNvSpPr/>
          <p:nvPr/>
        </p:nvSpPr>
        <p:spPr>
          <a:xfrm>
            <a:off x="1335227" y="3528340"/>
            <a:ext cx="135000" cy="135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3" name="Ovál 12"/>
          <p:cNvSpPr/>
          <p:nvPr/>
        </p:nvSpPr>
        <p:spPr>
          <a:xfrm>
            <a:off x="7303464" y="2529735"/>
            <a:ext cx="189000" cy="189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4" name="Ovál 13"/>
          <p:cNvSpPr/>
          <p:nvPr/>
        </p:nvSpPr>
        <p:spPr>
          <a:xfrm>
            <a:off x="1730144" y="3472628"/>
            <a:ext cx="135000" cy="135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5" name="Ovál 14"/>
          <p:cNvSpPr/>
          <p:nvPr/>
        </p:nvSpPr>
        <p:spPr>
          <a:xfrm>
            <a:off x="5352942" y="4122568"/>
            <a:ext cx="189000" cy="189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6" name="Ovál 15"/>
          <p:cNvSpPr/>
          <p:nvPr/>
        </p:nvSpPr>
        <p:spPr>
          <a:xfrm>
            <a:off x="1090619" y="2634791"/>
            <a:ext cx="135000" cy="135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7" name="Ovál 16"/>
          <p:cNvSpPr/>
          <p:nvPr/>
        </p:nvSpPr>
        <p:spPr>
          <a:xfrm>
            <a:off x="7303464" y="4154642"/>
            <a:ext cx="189000" cy="189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20" name="Nadpis 1"/>
          <p:cNvSpPr txBox="1">
            <a:spLocks/>
          </p:cNvSpPr>
          <p:nvPr/>
        </p:nvSpPr>
        <p:spPr>
          <a:xfrm>
            <a:off x="2697396" y="332656"/>
            <a:ext cx="5999748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Geografie povodňových rizik</a:t>
            </a:r>
            <a:endParaRPr lang="cs-CZ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2196849" y="1580939"/>
            <a:ext cx="4601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Mechanismus vzniku přívalových povodní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46606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Povodně – </a:t>
            </a:r>
            <a:r>
              <a:rPr lang="cs-CZ" sz="3600" dirty="0" smtClean="0"/>
              <a:t>nejrizikovější přírodní živel v ČR ?</a:t>
            </a:r>
            <a:endParaRPr lang="cs-CZ" dirty="0"/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032005"/>
              </p:ext>
            </p:extLst>
          </p:nvPr>
        </p:nvGraphicFramePr>
        <p:xfrm>
          <a:off x="319607" y="2452020"/>
          <a:ext cx="6912768" cy="381665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44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40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4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665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Rok</a:t>
                      </a:r>
                      <a:endParaRPr lang="cs-CZ" sz="1800" dirty="0"/>
                    </a:p>
                  </a:txBody>
                  <a:tcPr marL="91431" marR="91431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Škody </a:t>
                      </a:r>
                      <a:r>
                        <a:rPr lang="en-US" sz="1800" dirty="0" smtClean="0"/>
                        <a:t>[mld. K</a:t>
                      </a:r>
                      <a:r>
                        <a:rPr lang="cs-CZ" sz="1800" dirty="0" smtClean="0"/>
                        <a:t>č</a:t>
                      </a:r>
                      <a:r>
                        <a:rPr lang="en-US" sz="1800" dirty="0" smtClean="0"/>
                        <a:t>]</a:t>
                      </a:r>
                      <a:endParaRPr lang="cs-CZ" sz="1800" b="0" dirty="0"/>
                    </a:p>
                  </a:txBody>
                  <a:tcPr marL="91431" marR="91431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Počty obětí</a:t>
                      </a:r>
                      <a:endParaRPr lang="cs-CZ" sz="1800" dirty="0"/>
                    </a:p>
                  </a:txBody>
                  <a:tcPr marL="91431" marR="91431" marT="45731" marB="4573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665"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1997</a:t>
                      </a:r>
                      <a:endParaRPr lang="cs-CZ" sz="1800" dirty="0"/>
                    </a:p>
                  </a:txBody>
                  <a:tcPr marL="91431" marR="91431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63,0</a:t>
                      </a:r>
                      <a:endParaRPr lang="cs-CZ" sz="1800" dirty="0"/>
                    </a:p>
                  </a:txBody>
                  <a:tcPr marL="91431" marR="91431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57</a:t>
                      </a:r>
                      <a:endParaRPr lang="cs-CZ" sz="1800" dirty="0"/>
                    </a:p>
                  </a:txBody>
                  <a:tcPr marL="91431" marR="91431" marT="45731" marB="4573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665"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1998</a:t>
                      </a:r>
                      <a:endParaRPr lang="cs-CZ" sz="1800" dirty="0"/>
                    </a:p>
                  </a:txBody>
                  <a:tcPr marL="91431" marR="91431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2,0</a:t>
                      </a:r>
                      <a:endParaRPr lang="cs-CZ" sz="1800" dirty="0"/>
                    </a:p>
                  </a:txBody>
                  <a:tcPr marL="91431" marR="91431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6</a:t>
                      </a:r>
                      <a:endParaRPr lang="cs-CZ" sz="1800" dirty="0"/>
                    </a:p>
                  </a:txBody>
                  <a:tcPr marL="91431" marR="91431" marT="45731" marB="4573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665"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2000</a:t>
                      </a:r>
                      <a:endParaRPr lang="cs-CZ" sz="1800" dirty="0"/>
                    </a:p>
                  </a:txBody>
                  <a:tcPr marL="91431" marR="91431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3,8</a:t>
                      </a:r>
                      <a:endParaRPr lang="cs-CZ" sz="1800" dirty="0"/>
                    </a:p>
                  </a:txBody>
                  <a:tcPr marL="91431" marR="91431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2</a:t>
                      </a:r>
                      <a:endParaRPr lang="cs-CZ" sz="1800" dirty="0"/>
                    </a:p>
                  </a:txBody>
                  <a:tcPr marL="91431" marR="91431" marT="45731" marB="4573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665"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2001</a:t>
                      </a:r>
                      <a:endParaRPr lang="cs-CZ" sz="1800" dirty="0"/>
                    </a:p>
                  </a:txBody>
                  <a:tcPr marL="91431" marR="91431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1,0</a:t>
                      </a:r>
                      <a:endParaRPr lang="cs-CZ" sz="1800" dirty="0"/>
                    </a:p>
                  </a:txBody>
                  <a:tcPr marL="91431" marR="91431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0</a:t>
                      </a:r>
                      <a:endParaRPr lang="cs-CZ" sz="1800" dirty="0"/>
                    </a:p>
                  </a:txBody>
                  <a:tcPr marL="91431" marR="91431" marT="45731" marB="4573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665"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2002</a:t>
                      </a:r>
                      <a:endParaRPr lang="cs-CZ" sz="1800" dirty="0"/>
                    </a:p>
                  </a:txBody>
                  <a:tcPr marL="91431" marR="91431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80,0</a:t>
                      </a:r>
                      <a:endParaRPr lang="cs-CZ" sz="1800" dirty="0"/>
                    </a:p>
                  </a:txBody>
                  <a:tcPr marL="91431" marR="91431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17</a:t>
                      </a:r>
                      <a:endParaRPr lang="cs-CZ" sz="1800" dirty="0"/>
                    </a:p>
                  </a:txBody>
                  <a:tcPr marL="91431" marR="91431" marT="45731" marB="4573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665"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2006</a:t>
                      </a:r>
                      <a:endParaRPr lang="cs-CZ" sz="1800" dirty="0"/>
                    </a:p>
                  </a:txBody>
                  <a:tcPr marL="91431" marR="91431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6,2</a:t>
                      </a:r>
                      <a:endParaRPr lang="cs-CZ" sz="1800" dirty="0"/>
                    </a:p>
                  </a:txBody>
                  <a:tcPr marL="91431" marR="91431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9</a:t>
                      </a:r>
                      <a:endParaRPr lang="cs-CZ" sz="1800" dirty="0"/>
                    </a:p>
                  </a:txBody>
                  <a:tcPr marL="91431" marR="91431" marT="45731" marB="4573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665"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2009</a:t>
                      </a:r>
                      <a:endParaRPr lang="cs-CZ" sz="1800" dirty="0"/>
                    </a:p>
                  </a:txBody>
                  <a:tcPr marL="91431" marR="91431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8,7</a:t>
                      </a:r>
                      <a:endParaRPr lang="cs-CZ" sz="1800" dirty="0"/>
                    </a:p>
                  </a:txBody>
                  <a:tcPr marL="91431" marR="91431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15</a:t>
                      </a:r>
                      <a:endParaRPr lang="cs-CZ" sz="1800" dirty="0"/>
                    </a:p>
                  </a:txBody>
                  <a:tcPr marL="91431" marR="91431" marT="45731" marB="45731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665"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2010</a:t>
                      </a:r>
                      <a:endParaRPr lang="cs-CZ" sz="1800" dirty="0"/>
                    </a:p>
                  </a:txBody>
                  <a:tcPr marL="91431" marR="91431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15,0</a:t>
                      </a:r>
                      <a:endParaRPr lang="cs-CZ" sz="1800" dirty="0"/>
                    </a:p>
                  </a:txBody>
                  <a:tcPr marL="91431" marR="91431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6</a:t>
                      </a:r>
                      <a:endParaRPr lang="cs-CZ" sz="1800" dirty="0"/>
                    </a:p>
                  </a:txBody>
                  <a:tcPr marL="91431" marR="91431" marT="45731" marB="45731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1665">
                <a:tc>
                  <a:txBody>
                    <a:bodyPr/>
                    <a:lstStyle/>
                    <a:p>
                      <a:r>
                        <a:rPr lang="cs-CZ" sz="1800" dirty="0" smtClean="0"/>
                        <a:t>2013</a:t>
                      </a:r>
                      <a:endParaRPr lang="cs-CZ" sz="1800" dirty="0"/>
                    </a:p>
                  </a:txBody>
                  <a:tcPr marL="91431" marR="91431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15,0</a:t>
                      </a:r>
                      <a:endParaRPr lang="cs-CZ" sz="1800" dirty="0"/>
                    </a:p>
                  </a:txBody>
                  <a:tcPr marL="91431" marR="91431" marT="45731" marB="4573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15</a:t>
                      </a:r>
                      <a:endParaRPr lang="cs-CZ" sz="1800" dirty="0"/>
                    </a:p>
                  </a:txBody>
                  <a:tcPr marL="91431" marR="91431" marT="45731" marB="45731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TextovéPole 3"/>
          <p:cNvSpPr txBox="1"/>
          <p:nvPr/>
        </p:nvSpPr>
        <p:spPr>
          <a:xfrm>
            <a:off x="315130" y="6371810"/>
            <a:ext cx="8608447" cy="369332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Většina hladomorů v českých zemích bylo důsledkem nadbytku srážek a nikoliv nedostatku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5359508" y="1489481"/>
            <a:ext cx="931665" cy="461665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2400" dirty="0" smtClean="0"/>
              <a:t>sucho</a:t>
            </a:r>
            <a:endParaRPr lang="cs-CZ" sz="24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951177" y="1810542"/>
            <a:ext cx="1871794" cy="646331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3600" b="1" dirty="0" smtClean="0"/>
              <a:t>povodeň</a:t>
            </a:r>
            <a:endParaRPr lang="cs-CZ" sz="36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404716" y="1766018"/>
            <a:ext cx="699230" cy="215444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800" dirty="0" smtClean="0"/>
              <a:t>zemětřesení</a:t>
            </a:r>
            <a:endParaRPr lang="cs-CZ" sz="9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3009782" y="1807918"/>
            <a:ext cx="877163" cy="276999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200" dirty="0" smtClean="0"/>
              <a:t>sesuv půdy</a:t>
            </a:r>
            <a:endParaRPr lang="cs-CZ" sz="12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4067944" y="1935295"/>
            <a:ext cx="1921039" cy="400110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2000" dirty="0" smtClean="0"/>
              <a:t>extrémní teploty</a:t>
            </a:r>
            <a:endParaRPr lang="cs-CZ" sz="20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198524" y="1812185"/>
            <a:ext cx="854336" cy="338554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600" dirty="0" smtClean="0"/>
              <a:t>tornádo</a:t>
            </a:r>
            <a:endParaRPr lang="cs-CZ" sz="16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981082" y="1581352"/>
            <a:ext cx="989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vichřice</a:t>
            </a:r>
            <a:endParaRPr lang="cs-CZ" sz="20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3779912" y="1495627"/>
            <a:ext cx="942887" cy="338554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600" dirty="0" smtClean="0"/>
              <a:t>krupobití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79639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75385" y="2463388"/>
            <a:ext cx="4745255" cy="326035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5" name="Obdélník 4"/>
          <p:cNvSpPr/>
          <p:nvPr/>
        </p:nvSpPr>
        <p:spPr>
          <a:xfrm>
            <a:off x="3721300" y="4093565"/>
            <a:ext cx="1993700" cy="1630388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6" name="Obdélník 5"/>
          <p:cNvSpPr/>
          <p:nvPr/>
        </p:nvSpPr>
        <p:spPr>
          <a:xfrm>
            <a:off x="3721300" y="2463388"/>
            <a:ext cx="1993700" cy="163038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7" name="Obdélník 6"/>
          <p:cNvSpPr/>
          <p:nvPr/>
        </p:nvSpPr>
        <p:spPr>
          <a:xfrm>
            <a:off x="5579882" y="2462950"/>
            <a:ext cx="1993700" cy="1630388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8" name="Obdélník 7"/>
          <p:cNvSpPr/>
          <p:nvPr/>
        </p:nvSpPr>
        <p:spPr>
          <a:xfrm>
            <a:off x="5579882" y="4093354"/>
            <a:ext cx="1993700" cy="1630388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9" name="TextovéPole 8"/>
          <p:cNvSpPr txBox="1"/>
          <p:nvPr/>
        </p:nvSpPr>
        <p:spPr>
          <a:xfrm>
            <a:off x="417195" y="1434775"/>
            <a:ext cx="17796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b="1" dirty="0"/>
              <a:t>18:50</a:t>
            </a:r>
            <a:endParaRPr lang="cs-CZ" sz="5400" b="1" dirty="0"/>
          </a:p>
        </p:txBody>
      </p:sp>
      <p:sp>
        <p:nvSpPr>
          <p:cNvPr id="10" name="Rovnoramenný trojúhelník 9"/>
          <p:cNvSpPr/>
          <p:nvPr/>
        </p:nvSpPr>
        <p:spPr>
          <a:xfrm>
            <a:off x="5322707" y="2492180"/>
            <a:ext cx="257175" cy="210112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1" name="Rovnoramenný trojúhelník 10"/>
          <p:cNvSpPr/>
          <p:nvPr/>
        </p:nvSpPr>
        <p:spPr>
          <a:xfrm>
            <a:off x="1158119" y="3449262"/>
            <a:ext cx="197427" cy="158158"/>
          </a:xfrm>
          <a:prstGeom prst="triangl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2" name="Ovál 11"/>
          <p:cNvSpPr/>
          <p:nvPr/>
        </p:nvSpPr>
        <p:spPr>
          <a:xfrm>
            <a:off x="1335227" y="3528340"/>
            <a:ext cx="135000" cy="135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3" name="Ovál 12"/>
          <p:cNvSpPr/>
          <p:nvPr/>
        </p:nvSpPr>
        <p:spPr>
          <a:xfrm>
            <a:off x="7303464" y="2529735"/>
            <a:ext cx="189000" cy="189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4" name="Ovál 13"/>
          <p:cNvSpPr/>
          <p:nvPr/>
        </p:nvSpPr>
        <p:spPr>
          <a:xfrm>
            <a:off x="1730144" y="3472628"/>
            <a:ext cx="135000" cy="135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5" name="Ovál 14"/>
          <p:cNvSpPr/>
          <p:nvPr/>
        </p:nvSpPr>
        <p:spPr>
          <a:xfrm>
            <a:off x="5352942" y="4122568"/>
            <a:ext cx="189000" cy="189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6" name="Ovál 15"/>
          <p:cNvSpPr/>
          <p:nvPr/>
        </p:nvSpPr>
        <p:spPr>
          <a:xfrm>
            <a:off x="1090619" y="2634791"/>
            <a:ext cx="135000" cy="135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7" name="Ovál 16"/>
          <p:cNvSpPr/>
          <p:nvPr/>
        </p:nvSpPr>
        <p:spPr>
          <a:xfrm>
            <a:off x="7303464" y="4154642"/>
            <a:ext cx="189000" cy="189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20" name="Nadpis 1"/>
          <p:cNvSpPr txBox="1">
            <a:spLocks/>
          </p:cNvSpPr>
          <p:nvPr/>
        </p:nvSpPr>
        <p:spPr>
          <a:xfrm>
            <a:off x="2697396" y="332656"/>
            <a:ext cx="5999748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Geografie povodňových rizik</a:t>
            </a:r>
            <a:endParaRPr lang="cs-CZ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2196849" y="1580939"/>
            <a:ext cx="4601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Mechanismus vzniku přívalových povodní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234082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75385" y="2463388"/>
            <a:ext cx="4745255" cy="326035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5" name="Obdélník 4"/>
          <p:cNvSpPr/>
          <p:nvPr/>
        </p:nvSpPr>
        <p:spPr>
          <a:xfrm>
            <a:off x="3721300" y="4093565"/>
            <a:ext cx="1993700" cy="1630388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6" name="Obdélník 5"/>
          <p:cNvSpPr/>
          <p:nvPr/>
        </p:nvSpPr>
        <p:spPr>
          <a:xfrm>
            <a:off x="3721300" y="2463388"/>
            <a:ext cx="1993700" cy="163038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7" name="Obdélník 6"/>
          <p:cNvSpPr/>
          <p:nvPr/>
        </p:nvSpPr>
        <p:spPr>
          <a:xfrm>
            <a:off x="5579882" y="2462950"/>
            <a:ext cx="1993700" cy="1630388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8" name="Obdélník 7"/>
          <p:cNvSpPr/>
          <p:nvPr/>
        </p:nvSpPr>
        <p:spPr>
          <a:xfrm>
            <a:off x="5579882" y="4093354"/>
            <a:ext cx="1993700" cy="1630388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9" name="TextovéPole 8"/>
          <p:cNvSpPr txBox="1"/>
          <p:nvPr/>
        </p:nvSpPr>
        <p:spPr>
          <a:xfrm>
            <a:off x="417195" y="1434775"/>
            <a:ext cx="17796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b="1" dirty="0"/>
              <a:t>19:00</a:t>
            </a:r>
            <a:endParaRPr lang="cs-CZ" sz="5400" b="1" dirty="0"/>
          </a:p>
        </p:txBody>
      </p:sp>
      <p:sp>
        <p:nvSpPr>
          <p:cNvPr id="10" name="Rovnoramenný trojúhelník 9"/>
          <p:cNvSpPr/>
          <p:nvPr/>
        </p:nvSpPr>
        <p:spPr>
          <a:xfrm>
            <a:off x="5322707" y="2492180"/>
            <a:ext cx="257175" cy="210112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1" name="Rovnoramenný trojúhelník 10"/>
          <p:cNvSpPr/>
          <p:nvPr/>
        </p:nvSpPr>
        <p:spPr>
          <a:xfrm>
            <a:off x="1158119" y="3449262"/>
            <a:ext cx="197427" cy="158158"/>
          </a:xfrm>
          <a:prstGeom prst="triangl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2" name="Ovál 11"/>
          <p:cNvSpPr/>
          <p:nvPr/>
        </p:nvSpPr>
        <p:spPr>
          <a:xfrm>
            <a:off x="1335227" y="3528340"/>
            <a:ext cx="135000" cy="135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3" name="Ovál 12"/>
          <p:cNvSpPr/>
          <p:nvPr/>
        </p:nvSpPr>
        <p:spPr>
          <a:xfrm>
            <a:off x="7303464" y="2529735"/>
            <a:ext cx="189000" cy="189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4" name="Ovál 13"/>
          <p:cNvSpPr/>
          <p:nvPr/>
        </p:nvSpPr>
        <p:spPr>
          <a:xfrm>
            <a:off x="1730144" y="3472628"/>
            <a:ext cx="135000" cy="135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5" name="Ovál 14"/>
          <p:cNvSpPr/>
          <p:nvPr/>
        </p:nvSpPr>
        <p:spPr>
          <a:xfrm>
            <a:off x="5352942" y="4122568"/>
            <a:ext cx="189000" cy="189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6" name="Ovál 15"/>
          <p:cNvSpPr/>
          <p:nvPr/>
        </p:nvSpPr>
        <p:spPr>
          <a:xfrm>
            <a:off x="1090619" y="2634791"/>
            <a:ext cx="135000" cy="135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7" name="Ovál 16"/>
          <p:cNvSpPr/>
          <p:nvPr/>
        </p:nvSpPr>
        <p:spPr>
          <a:xfrm>
            <a:off x="7303464" y="4154642"/>
            <a:ext cx="189000" cy="189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grpSp>
        <p:nvGrpSpPr>
          <p:cNvPr id="18" name="Skupina 17"/>
          <p:cNvGrpSpPr/>
          <p:nvPr/>
        </p:nvGrpSpPr>
        <p:grpSpPr>
          <a:xfrm>
            <a:off x="1803058" y="3301688"/>
            <a:ext cx="142058" cy="226652"/>
            <a:chOff x="11240031" y="3227707"/>
            <a:chExt cx="189411" cy="302203"/>
          </a:xfrm>
        </p:grpSpPr>
        <p:sp>
          <p:nvSpPr>
            <p:cNvPr id="19" name="Obdélník 18"/>
            <p:cNvSpPr/>
            <p:nvPr/>
          </p:nvSpPr>
          <p:spPr>
            <a:xfrm>
              <a:off x="11240031" y="3243979"/>
              <a:ext cx="15675" cy="285931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  <p:sp>
          <p:nvSpPr>
            <p:cNvPr id="20" name="Vlna 19"/>
            <p:cNvSpPr/>
            <p:nvPr/>
          </p:nvSpPr>
          <p:spPr>
            <a:xfrm>
              <a:off x="11240031" y="3227707"/>
              <a:ext cx="189411" cy="207665"/>
            </a:xfrm>
            <a:prstGeom prst="wave">
              <a:avLst/>
            </a:prstGeom>
            <a:solidFill>
              <a:srgbClr val="FFFF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1405818" y="3359155"/>
            <a:ext cx="142058" cy="226652"/>
            <a:chOff x="11240031" y="3227707"/>
            <a:chExt cx="189411" cy="302203"/>
          </a:xfrm>
        </p:grpSpPr>
        <p:sp>
          <p:nvSpPr>
            <p:cNvPr id="22" name="Obdélník 21"/>
            <p:cNvSpPr/>
            <p:nvPr/>
          </p:nvSpPr>
          <p:spPr>
            <a:xfrm>
              <a:off x="11240031" y="3243979"/>
              <a:ext cx="15675" cy="285931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  <p:sp>
          <p:nvSpPr>
            <p:cNvPr id="23" name="Vlna 22"/>
            <p:cNvSpPr/>
            <p:nvPr/>
          </p:nvSpPr>
          <p:spPr>
            <a:xfrm>
              <a:off x="11240031" y="3227707"/>
              <a:ext cx="189411" cy="207665"/>
            </a:xfrm>
            <a:prstGeom prst="wave">
              <a:avLst/>
            </a:prstGeom>
            <a:solidFill>
              <a:srgbClr val="FFFF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</p:grpSp>
      <p:grpSp>
        <p:nvGrpSpPr>
          <p:cNvPr id="24" name="Skupina 23"/>
          <p:cNvGrpSpPr/>
          <p:nvPr/>
        </p:nvGrpSpPr>
        <p:grpSpPr>
          <a:xfrm>
            <a:off x="1146305" y="2489209"/>
            <a:ext cx="142058" cy="226652"/>
            <a:chOff x="11240031" y="3227707"/>
            <a:chExt cx="189411" cy="302203"/>
          </a:xfrm>
        </p:grpSpPr>
        <p:sp>
          <p:nvSpPr>
            <p:cNvPr id="25" name="Obdélník 24"/>
            <p:cNvSpPr/>
            <p:nvPr/>
          </p:nvSpPr>
          <p:spPr>
            <a:xfrm>
              <a:off x="11240031" y="3243979"/>
              <a:ext cx="15675" cy="285931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  <p:sp>
          <p:nvSpPr>
            <p:cNvPr id="26" name="Vlna 25"/>
            <p:cNvSpPr/>
            <p:nvPr/>
          </p:nvSpPr>
          <p:spPr>
            <a:xfrm>
              <a:off x="11240031" y="3227707"/>
              <a:ext cx="189411" cy="207665"/>
            </a:xfrm>
            <a:prstGeom prst="wave">
              <a:avLst/>
            </a:prstGeom>
            <a:solidFill>
              <a:srgbClr val="FFFF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</p:grpSp>
      <p:sp>
        <p:nvSpPr>
          <p:cNvPr id="28" name="Nadpis 1"/>
          <p:cNvSpPr txBox="1">
            <a:spLocks/>
          </p:cNvSpPr>
          <p:nvPr/>
        </p:nvSpPr>
        <p:spPr>
          <a:xfrm>
            <a:off x="2697396" y="332656"/>
            <a:ext cx="5999748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Geografie povodňových rizik</a:t>
            </a:r>
            <a:endParaRPr lang="cs-CZ" dirty="0"/>
          </a:p>
        </p:txBody>
      </p:sp>
      <p:sp>
        <p:nvSpPr>
          <p:cNvPr id="29" name="TextovéPole 28"/>
          <p:cNvSpPr txBox="1"/>
          <p:nvPr/>
        </p:nvSpPr>
        <p:spPr>
          <a:xfrm>
            <a:off x="2196849" y="1580939"/>
            <a:ext cx="4601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Mechanismus vzniku přívalových povodní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90859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75385" y="2463388"/>
            <a:ext cx="4745255" cy="326035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5" name="Obdélník 4"/>
          <p:cNvSpPr/>
          <p:nvPr/>
        </p:nvSpPr>
        <p:spPr>
          <a:xfrm>
            <a:off x="3721300" y="4093565"/>
            <a:ext cx="1993700" cy="1630388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6" name="Obdélník 5"/>
          <p:cNvSpPr/>
          <p:nvPr/>
        </p:nvSpPr>
        <p:spPr>
          <a:xfrm>
            <a:off x="3721300" y="2463388"/>
            <a:ext cx="1993700" cy="163038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7" name="Obdélník 6"/>
          <p:cNvSpPr/>
          <p:nvPr/>
        </p:nvSpPr>
        <p:spPr>
          <a:xfrm>
            <a:off x="5579882" y="2462950"/>
            <a:ext cx="1993700" cy="1630388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8" name="Obdélník 7"/>
          <p:cNvSpPr/>
          <p:nvPr/>
        </p:nvSpPr>
        <p:spPr>
          <a:xfrm>
            <a:off x="5579882" y="4093354"/>
            <a:ext cx="1993700" cy="1630388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9" name="TextovéPole 8"/>
          <p:cNvSpPr txBox="1"/>
          <p:nvPr/>
        </p:nvSpPr>
        <p:spPr>
          <a:xfrm>
            <a:off x="417195" y="1434775"/>
            <a:ext cx="17796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b="1" dirty="0"/>
              <a:t>19:10</a:t>
            </a:r>
            <a:endParaRPr lang="cs-CZ" sz="5400" b="1" dirty="0"/>
          </a:p>
        </p:txBody>
      </p:sp>
      <p:sp>
        <p:nvSpPr>
          <p:cNvPr id="10" name="Rovnoramenný trojúhelník 9"/>
          <p:cNvSpPr/>
          <p:nvPr/>
        </p:nvSpPr>
        <p:spPr>
          <a:xfrm>
            <a:off x="5322707" y="2492180"/>
            <a:ext cx="257175" cy="210112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1" name="Rovnoramenný trojúhelník 10"/>
          <p:cNvSpPr/>
          <p:nvPr/>
        </p:nvSpPr>
        <p:spPr>
          <a:xfrm>
            <a:off x="1158119" y="3449262"/>
            <a:ext cx="197427" cy="158158"/>
          </a:xfrm>
          <a:prstGeom prst="triangl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2" name="Ovál 11"/>
          <p:cNvSpPr/>
          <p:nvPr/>
        </p:nvSpPr>
        <p:spPr>
          <a:xfrm>
            <a:off x="1335227" y="3528340"/>
            <a:ext cx="135000" cy="135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3" name="Ovál 12"/>
          <p:cNvSpPr/>
          <p:nvPr/>
        </p:nvSpPr>
        <p:spPr>
          <a:xfrm>
            <a:off x="7303464" y="2529735"/>
            <a:ext cx="189000" cy="189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4" name="Ovál 13"/>
          <p:cNvSpPr/>
          <p:nvPr/>
        </p:nvSpPr>
        <p:spPr>
          <a:xfrm>
            <a:off x="1730144" y="3472628"/>
            <a:ext cx="135000" cy="135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5" name="Ovál 14"/>
          <p:cNvSpPr/>
          <p:nvPr/>
        </p:nvSpPr>
        <p:spPr>
          <a:xfrm>
            <a:off x="5352942" y="4122568"/>
            <a:ext cx="189000" cy="189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6" name="Ovál 15"/>
          <p:cNvSpPr/>
          <p:nvPr/>
        </p:nvSpPr>
        <p:spPr>
          <a:xfrm>
            <a:off x="1090619" y="2634791"/>
            <a:ext cx="135000" cy="135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7" name="Ovál 16"/>
          <p:cNvSpPr/>
          <p:nvPr/>
        </p:nvSpPr>
        <p:spPr>
          <a:xfrm>
            <a:off x="7303464" y="4154642"/>
            <a:ext cx="189000" cy="189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grpSp>
        <p:nvGrpSpPr>
          <p:cNvPr id="18" name="Skupina 17"/>
          <p:cNvGrpSpPr/>
          <p:nvPr/>
        </p:nvGrpSpPr>
        <p:grpSpPr>
          <a:xfrm>
            <a:off x="1803058" y="3301688"/>
            <a:ext cx="142058" cy="226652"/>
            <a:chOff x="11240031" y="3227707"/>
            <a:chExt cx="189411" cy="302203"/>
          </a:xfrm>
        </p:grpSpPr>
        <p:sp>
          <p:nvSpPr>
            <p:cNvPr id="19" name="Obdélník 18"/>
            <p:cNvSpPr/>
            <p:nvPr/>
          </p:nvSpPr>
          <p:spPr>
            <a:xfrm>
              <a:off x="11240031" y="3243979"/>
              <a:ext cx="15675" cy="285931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  <p:sp>
          <p:nvSpPr>
            <p:cNvPr id="20" name="Vlna 19"/>
            <p:cNvSpPr/>
            <p:nvPr/>
          </p:nvSpPr>
          <p:spPr>
            <a:xfrm>
              <a:off x="11240031" y="3227707"/>
              <a:ext cx="189411" cy="207665"/>
            </a:xfrm>
            <a:prstGeom prst="wave">
              <a:avLst/>
            </a:prstGeom>
            <a:solidFill>
              <a:srgbClr val="FFFF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1405818" y="3359155"/>
            <a:ext cx="142058" cy="226652"/>
            <a:chOff x="11240031" y="3227707"/>
            <a:chExt cx="189411" cy="302203"/>
          </a:xfrm>
        </p:grpSpPr>
        <p:sp>
          <p:nvSpPr>
            <p:cNvPr id="22" name="Obdélník 21"/>
            <p:cNvSpPr/>
            <p:nvPr/>
          </p:nvSpPr>
          <p:spPr>
            <a:xfrm>
              <a:off x="11240031" y="3243979"/>
              <a:ext cx="15675" cy="285931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  <p:sp>
          <p:nvSpPr>
            <p:cNvPr id="23" name="Vlna 22"/>
            <p:cNvSpPr/>
            <p:nvPr/>
          </p:nvSpPr>
          <p:spPr>
            <a:xfrm>
              <a:off x="11240031" y="3227707"/>
              <a:ext cx="189411" cy="207665"/>
            </a:xfrm>
            <a:prstGeom prst="wave">
              <a:avLst/>
            </a:prstGeom>
            <a:solidFill>
              <a:srgbClr val="FFFF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</p:grpSp>
      <p:grpSp>
        <p:nvGrpSpPr>
          <p:cNvPr id="24" name="Skupina 23"/>
          <p:cNvGrpSpPr/>
          <p:nvPr/>
        </p:nvGrpSpPr>
        <p:grpSpPr>
          <a:xfrm>
            <a:off x="1146305" y="2489209"/>
            <a:ext cx="142058" cy="226652"/>
            <a:chOff x="11240031" y="3227707"/>
            <a:chExt cx="189411" cy="302203"/>
          </a:xfrm>
        </p:grpSpPr>
        <p:sp>
          <p:nvSpPr>
            <p:cNvPr id="25" name="Obdélník 24"/>
            <p:cNvSpPr/>
            <p:nvPr/>
          </p:nvSpPr>
          <p:spPr>
            <a:xfrm>
              <a:off x="11240031" y="3243979"/>
              <a:ext cx="15675" cy="285931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  <p:sp>
          <p:nvSpPr>
            <p:cNvPr id="26" name="Vlna 25"/>
            <p:cNvSpPr/>
            <p:nvPr/>
          </p:nvSpPr>
          <p:spPr>
            <a:xfrm>
              <a:off x="11240031" y="3227707"/>
              <a:ext cx="189411" cy="207665"/>
            </a:xfrm>
            <a:prstGeom prst="wave">
              <a:avLst/>
            </a:prstGeom>
            <a:solidFill>
              <a:srgbClr val="FFFF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</p:grpSp>
      <p:sp>
        <p:nvSpPr>
          <p:cNvPr id="29" name="Nadpis 1"/>
          <p:cNvSpPr txBox="1">
            <a:spLocks/>
          </p:cNvSpPr>
          <p:nvPr/>
        </p:nvSpPr>
        <p:spPr>
          <a:xfrm>
            <a:off x="2697396" y="332656"/>
            <a:ext cx="5999748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Geografie povodňových rizik</a:t>
            </a:r>
            <a:endParaRPr lang="cs-CZ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2196849" y="1580939"/>
            <a:ext cx="4601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Mechanismus vzniku přívalových povodní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3464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75385" y="2463388"/>
            <a:ext cx="4745255" cy="326035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5" name="Obdélník 4"/>
          <p:cNvSpPr/>
          <p:nvPr/>
        </p:nvSpPr>
        <p:spPr>
          <a:xfrm>
            <a:off x="3721300" y="4093565"/>
            <a:ext cx="1993700" cy="1630388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6" name="Obdélník 5"/>
          <p:cNvSpPr/>
          <p:nvPr/>
        </p:nvSpPr>
        <p:spPr>
          <a:xfrm>
            <a:off x="3721300" y="2463388"/>
            <a:ext cx="1993700" cy="163038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7" name="Obdélník 6"/>
          <p:cNvSpPr/>
          <p:nvPr/>
        </p:nvSpPr>
        <p:spPr>
          <a:xfrm>
            <a:off x="5579882" y="2462950"/>
            <a:ext cx="1993700" cy="1630388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8" name="Obdélník 7"/>
          <p:cNvSpPr/>
          <p:nvPr/>
        </p:nvSpPr>
        <p:spPr>
          <a:xfrm>
            <a:off x="5579882" y="4093354"/>
            <a:ext cx="1993700" cy="1630388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9" name="TextovéPole 8"/>
          <p:cNvSpPr txBox="1"/>
          <p:nvPr/>
        </p:nvSpPr>
        <p:spPr>
          <a:xfrm>
            <a:off x="417195" y="1434775"/>
            <a:ext cx="17796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b="1" dirty="0"/>
              <a:t>19:20</a:t>
            </a:r>
            <a:endParaRPr lang="cs-CZ" sz="5400" b="1" dirty="0"/>
          </a:p>
        </p:txBody>
      </p:sp>
      <p:sp>
        <p:nvSpPr>
          <p:cNvPr id="10" name="Rovnoramenný trojúhelník 9"/>
          <p:cNvSpPr/>
          <p:nvPr/>
        </p:nvSpPr>
        <p:spPr>
          <a:xfrm>
            <a:off x="5322707" y="2492180"/>
            <a:ext cx="257175" cy="210112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1" name="Rovnoramenný trojúhelník 10"/>
          <p:cNvSpPr/>
          <p:nvPr/>
        </p:nvSpPr>
        <p:spPr>
          <a:xfrm>
            <a:off x="1158119" y="3449262"/>
            <a:ext cx="197427" cy="158158"/>
          </a:xfrm>
          <a:prstGeom prst="triangl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2" name="Ovál 11"/>
          <p:cNvSpPr/>
          <p:nvPr/>
        </p:nvSpPr>
        <p:spPr>
          <a:xfrm>
            <a:off x="1335227" y="3528340"/>
            <a:ext cx="135000" cy="135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3" name="Ovál 12"/>
          <p:cNvSpPr/>
          <p:nvPr/>
        </p:nvSpPr>
        <p:spPr>
          <a:xfrm>
            <a:off x="7303464" y="2529735"/>
            <a:ext cx="189000" cy="189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4" name="Ovál 13"/>
          <p:cNvSpPr/>
          <p:nvPr/>
        </p:nvSpPr>
        <p:spPr>
          <a:xfrm>
            <a:off x="1730144" y="3472628"/>
            <a:ext cx="135000" cy="135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5" name="Ovál 14"/>
          <p:cNvSpPr/>
          <p:nvPr/>
        </p:nvSpPr>
        <p:spPr>
          <a:xfrm>
            <a:off x="5352942" y="4122568"/>
            <a:ext cx="189000" cy="189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6" name="Ovál 15"/>
          <p:cNvSpPr/>
          <p:nvPr/>
        </p:nvSpPr>
        <p:spPr>
          <a:xfrm>
            <a:off x="1090619" y="2634791"/>
            <a:ext cx="135000" cy="135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7" name="Ovál 16"/>
          <p:cNvSpPr/>
          <p:nvPr/>
        </p:nvSpPr>
        <p:spPr>
          <a:xfrm>
            <a:off x="7303464" y="4154642"/>
            <a:ext cx="189000" cy="189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grpSp>
        <p:nvGrpSpPr>
          <p:cNvPr id="18" name="Skupina 17"/>
          <p:cNvGrpSpPr/>
          <p:nvPr/>
        </p:nvGrpSpPr>
        <p:grpSpPr>
          <a:xfrm>
            <a:off x="1783320" y="3310880"/>
            <a:ext cx="142058" cy="226661"/>
            <a:chOff x="11201875" y="3240120"/>
            <a:chExt cx="189411" cy="302214"/>
          </a:xfrm>
        </p:grpSpPr>
        <p:sp>
          <p:nvSpPr>
            <p:cNvPr id="19" name="Obdélník 18"/>
            <p:cNvSpPr/>
            <p:nvPr/>
          </p:nvSpPr>
          <p:spPr>
            <a:xfrm>
              <a:off x="11201875" y="3256393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  <p:sp>
          <p:nvSpPr>
            <p:cNvPr id="20" name="Vlna 19"/>
            <p:cNvSpPr/>
            <p:nvPr/>
          </p:nvSpPr>
          <p:spPr>
            <a:xfrm>
              <a:off x="11201875" y="3240120"/>
              <a:ext cx="189411" cy="207672"/>
            </a:xfrm>
            <a:prstGeom prst="wave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1152331" y="2470832"/>
            <a:ext cx="142058" cy="226661"/>
            <a:chOff x="11201875" y="3240120"/>
            <a:chExt cx="189411" cy="302214"/>
          </a:xfrm>
        </p:grpSpPr>
        <p:sp>
          <p:nvSpPr>
            <p:cNvPr id="22" name="Obdélník 21"/>
            <p:cNvSpPr/>
            <p:nvPr/>
          </p:nvSpPr>
          <p:spPr>
            <a:xfrm>
              <a:off x="11201875" y="3256393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  <p:sp>
          <p:nvSpPr>
            <p:cNvPr id="23" name="Vlna 22"/>
            <p:cNvSpPr/>
            <p:nvPr/>
          </p:nvSpPr>
          <p:spPr>
            <a:xfrm>
              <a:off x="11201875" y="3240120"/>
              <a:ext cx="189411" cy="207672"/>
            </a:xfrm>
            <a:prstGeom prst="wave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</p:grpSp>
      <p:grpSp>
        <p:nvGrpSpPr>
          <p:cNvPr id="24" name="Skupina 23"/>
          <p:cNvGrpSpPr/>
          <p:nvPr/>
        </p:nvGrpSpPr>
        <p:grpSpPr>
          <a:xfrm>
            <a:off x="1398711" y="3367588"/>
            <a:ext cx="142058" cy="226661"/>
            <a:chOff x="11201875" y="3240120"/>
            <a:chExt cx="189411" cy="302214"/>
          </a:xfrm>
        </p:grpSpPr>
        <p:sp>
          <p:nvSpPr>
            <p:cNvPr id="25" name="Obdélník 24"/>
            <p:cNvSpPr/>
            <p:nvPr/>
          </p:nvSpPr>
          <p:spPr>
            <a:xfrm>
              <a:off x="11201875" y="3256393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  <p:sp>
          <p:nvSpPr>
            <p:cNvPr id="26" name="Vlna 25"/>
            <p:cNvSpPr/>
            <p:nvPr/>
          </p:nvSpPr>
          <p:spPr>
            <a:xfrm>
              <a:off x="11201875" y="3240120"/>
              <a:ext cx="189411" cy="207672"/>
            </a:xfrm>
            <a:prstGeom prst="wave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</p:grpSp>
      <p:sp>
        <p:nvSpPr>
          <p:cNvPr id="29" name="Nadpis 1"/>
          <p:cNvSpPr txBox="1">
            <a:spLocks/>
          </p:cNvSpPr>
          <p:nvPr/>
        </p:nvSpPr>
        <p:spPr>
          <a:xfrm>
            <a:off x="2697396" y="332656"/>
            <a:ext cx="5999748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Geografie povodňových rizik</a:t>
            </a:r>
            <a:endParaRPr lang="cs-CZ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2196849" y="1580939"/>
            <a:ext cx="4601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Mechanismus vzniku přívalových povodní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137205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75385" y="2463388"/>
            <a:ext cx="4745255" cy="326035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5" name="Obdélník 4"/>
          <p:cNvSpPr/>
          <p:nvPr/>
        </p:nvSpPr>
        <p:spPr>
          <a:xfrm>
            <a:off x="3721300" y="4093565"/>
            <a:ext cx="1993700" cy="1630388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6" name="Obdélník 5"/>
          <p:cNvSpPr/>
          <p:nvPr/>
        </p:nvSpPr>
        <p:spPr>
          <a:xfrm>
            <a:off x="3721300" y="2463388"/>
            <a:ext cx="1993700" cy="163038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7" name="Obdélník 6"/>
          <p:cNvSpPr/>
          <p:nvPr/>
        </p:nvSpPr>
        <p:spPr>
          <a:xfrm>
            <a:off x="5579882" y="2462950"/>
            <a:ext cx="1993700" cy="1630388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8" name="Obdélník 7"/>
          <p:cNvSpPr/>
          <p:nvPr/>
        </p:nvSpPr>
        <p:spPr>
          <a:xfrm>
            <a:off x="5579882" y="4093354"/>
            <a:ext cx="1993700" cy="1630388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9" name="TextovéPole 8"/>
          <p:cNvSpPr txBox="1"/>
          <p:nvPr/>
        </p:nvSpPr>
        <p:spPr>
          <a:xfrm>
            <a:off x="417195" y="1434775"/>
            <a:ext cx="17796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b="1" dirty="0"/>
              <a:t>19:30</a:t>
            </a:r>
            <a:endParaRPr lang="cs-CZ" sz="5400" b="1" dirty="0"/>
          </a:p>
        </p:txBody>
      </p:sp>
      <p:sp>
        <p:nvSpPr>
          <p:cNvPr id="10" name="Rovnoramenný trojúhelník 9"/>
          <p:cNvSpPr/>
          <p:nvPr/>
        </p:nvSpPr>
        <p:spPr>
          <a:xfrm>
            <a:off x="5322707" y="2492180"/>
            <a:ext cx="257175" cy="210112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1" name="Rovnoramenný trojúhelník 10"/>
          <p:cNvSpPr/>
          <p:nvPr/>
        </p:nvSpPr>
        <p:spPr>
          <a:xfrm>
            <a:off x="1158119" y="3449262"/>
            <a:ext cx="197427" cy="158158"/>
          </a:xfrm>
          <a:prstGeom prst="triangl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2" name="Ovál 11"/>
          <p:cNvSpPr/>
          <p:nvPr/>
        </p:nvSpPr>
        <p:spPr>
          <a:xfrm>
            <a:off x="1335227" y="3528340"/>
            <a:ext cx="135000" cy="135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3" name="Ovál 12"/>
          <p:cNvSpPr/>
          <p:nvPr/>
        </p:nvSpPr>
        <p:spPr>
          <a:xfrm>
            <a:off x="7303464" y="2529735"/>
            <a:ext cx="189000" cy="189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4" name="Ovál 13"/>
          <p:cNvSpPr/>
          <p:nvPr/>
        </p:nvSpPr>
        <p:spPr>
          <a:xfrm>
            <a:off x="1730144" y="3472628"/>
            <a:ext cx="135000" cy="135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5" name="Ovál 14"/>
          <p:cNvSpPr/>
          <p:nvPr/>
        </p:nvSpPr>
        <p:spPr>
          <a:xfrm>
            <a:off x="5352942" y="4122568"/>
            <a:ext cx="189000" cy="189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6" name="Ovál 15"/>
          <p:cNvSpPr/>
          <p:nvPr/>
        </p:nvSpPr>
        <p:spPr>
          <a:xfrm>
            <a:off x="1090619" y="2634791"/>
            <a:ext cx="135000" cy="135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7" name="Ovál 16"/>
          <p:cNvSpPr/>
          <p:nvPr/>
        </p:nvSpPr>
        <p:spPr>
          <a:xfrm>
            <a:off x="7303464" y="4154642"/>
            <a:ext cx="189000" cy="189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grpSp>
        <p:nvGrpSpPr>
          <p:cNvPr id="18" name="Skupina 17"/>
          <p:cNvGrpSpPr/>
          <p:nvPr/>
        </p:nvGrpSpPr>
        <p:grpSpPr>
          <a:xfrm>
            <a:off x="1399198" y="3350827"/>
            <a:ext cx="142058" cy="226661"/>
            <a:chOff x="11077293" y="3127988"/>
            <a:chExt cx="189411" cy="302214"/>
          </a:xfrm>
        </p:grpSpPr>
        <p:sp>
          <p:nvSpPr>
            <p:cNvPr id="19" name="Obdélník 18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  <p:sp>
          <p:nvSpPr>
            <p:cNvPr id="20" name="Vlna 19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1152331" y="2470832"/>
            <a:ext cx="142058" cy="226661"/>
            <a:chOff x="11201875" y="3240120"/>
            <a:chExt cx="189411" cy="302214"/>
          </a:xfrm>
        </p:grpSpPr>
        <p:sp>
          <p:nvSpPr>
            <p:cNvPr id="22" name="Obdélník 21"/>
            <p:cNvSpPr/>
            <p:nvPr/>
          </p:nvSpPr>
          <p:spPr>
            <a:xfrm>
              <a:off x="11201875" y="3256393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  <p:sp>
          <p:nvSpPr>
            <p:cNvPr id="23" name="Vlna 22"/>
            <p:cNvSpPr/>
            <p:nvPr/>
          </p:nvSpPr>
          <p:spPr>
            <a:xfrm>
              <a:off x="11201875" y="3240120"/>
              <a:ext cx="189411" cy="207672"/>
            </a:xfrm>
            <a:prstGeom prst="wave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</p:grpSp>
      <p:sp>
        <p:nvSpPr>
          <p:cNvPr id="25" name="Nadpis 1"/>
          <p:cNvSpPr txBox="1">
            <a:spLocks/>
          </p:cNvSpPr>
          <p:nvPr/>
        </p:nvSpPr>
        <p:spPr>
          <a:xfrm>
            <a:off x="2697396" y="332656"/>
            <a:ext cx="5999748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Geografie povodňových rizik</a:t>
            </a:r>
            <a:endParaRPr lang="cs-CZ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2196849" y="1580939"/>
            <a:ext cx="4601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Mechanismus vzniku přívalových povodní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11905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75385" y="2463388"/>
            <a:ext cx="4745255" cy="326035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5" name="Obdélník 4"/>
          <p:cNvSpPr/>
          <p:nvPr/>
        </p:nvSpPr>
        <p:spPr>
          <a:xfrm>
            <a:off x="3721300" y="4093565"/>
            <a:ext cx="1993700" cy="1630388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6" name="Obdélník 5"/>
          <p:cNvSpPr/>
          <p:nvPr/>
        </p:nvSpPr>
        <p:spPr>
          <a:xfrm>
            <a:off x="3721300" y="2463388"/>
            <a:ext cx="1993700" cy="163038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7" name="Obdélník 6"/>
          <p:cNvSpPr/>
          <p:nvPr/>
        </p:nvSpPr>
        <p:spPr>
          <a:xfrm>
            <a:off x="5579882" y="2462950"/>
            <a:ext cx="1993700" cy="1630388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8" name="Obdélník 7"/>
          <p:cNvSpPr/>
          <p:nvPr/>
        </p:nvSpPr>
        <p:spPr>
          <a:xfrm>
            <a:off x="5579882" y="4093354"/>
            <a:ext cx="1993700" cy="1630388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9" name="TextovéPole 8"/>
          <p:cNvSpPr txBox="1"/>
          <p:nvPr/>
        </p:nvSpPr>
        <p:spPr>
          <a:xfrm>
            <a:off x="417195" y="1434775"/>
            <a:ext cx="17796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b="1" dirty="0"/>
              <a:t>19:40</a:t>
            </a:r>
            <a:endParaRPr lang="cs-CZ" sz="5400" b="1" dirty="0"/>
          </a:p>
        </p:txBody>
      </p:sp>
      <p:sp>
        <p:nvSpPr>
          <p:cNvPr id="10" name="Rovnoramenný trojúhelník 9"/>
          <p:cNvSpPr/>
          <p:nvPr/>
        </p:nvSpPr>
        <p:spPr>
          <a:xfrm>
            <a:off x="5322707" y="2492180"/>
            <a:ext cx="257175" cy="210112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1" name="Rovnoramenný trojúhelník 10"/>
          <p:cNvSpPr/>
          <p:nvPr/>
        </p:nvSpPr>
        <p:spPr>
          <a:xfrm>
            <a:off x="1158119" y="3449262"/>
            <a:ext cx="197427" cy="158158"/>
          </a:xfrm>
          <a:prstGeom prst="triangl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2" name="Ovál 11"/>
          <p:cNvSpPr/>
          <p:nvPr/>
        </p:nvSpPr>
        <p:spPr>
          <a:xfrm>
            <a:off x="1335227" y="3528340"/>
            <a:ext cx="135000" cy="135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3" name="Ovál 12"/>
          <p:cNvSpPr/>
          <p:nvPr/>
        </p:nvSpPr>
        <p:spPr>
          <a:xfrm>
            <a:off x="7303464" y="2529735"/>
            <a:ext cx="189000" cy="189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4" name="Ovál 13"/>
          <p:cNvSpPr/>
          <p:nvPr/>
        </p:nvSpPr>
        <p:spPr>
          <a:xfrm>
            <a:off x="1730144" y="3472628"/>
            <a:ext cx="135000" cy="135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5" name="Ovál 14"/>
          <p:cNvSpPr/>
          <p:nvPr/>
        </p:nvSpPr>
        <p:spPr>
          <a:xfrm>
            <a:off x="5352942" y="4122568"/>
            <a:ext cx="189000" cy="189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6" name="Ovál 15"/>
          <p:cNvSpPr/>
          <p:nvPr/>
        </p:nvSpPr>
        <p:spPr>
          <a:xfrm>
            <a:off x="1090619" y="2634791"/>
            <a:ext cx="135000" cy="135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7" name="Ovál 16"/>
          <p:cNvSpPr/>
          <p:nvPr/>
        </p:nvSpPr>
        <p:spPr>
          <a:xfrm>
            <a:off x="7303464" y="4154642"/>
            <a:ext cx="189000" cy="189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grpSp>
        <p:nvGrpSpPr>
          <p:cNvPr id="18" name="Skupina 17"/>
          <p:cNvGrpSpPr/>
          <p:nvPr/>
        </p:nvGrpSpPr>
        <p:grpSpPr>
          <a:xfrm>
            <a:off x="1399198" y="3350827"/>
            <a:ext cx="142058" cy="226661"/>
            <a:chOff x="11077293" y="3127988"/>
            <a:chExt cx="189411" cy="302214"/>
          </a:xfrm>
        </p:grpSpPr>
        <p:sp>
          <p:nvSpPr>
            <p:cNvPr id="19" name="Obdélník 18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  <p:sp>
          <p:nvSpPr>
            <p:cNvPr id="20" name="Vlna 19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1152331" y="2470832"/>
            <a:ext cx="142058" cy="226661"/>
            <a:chOff x="11201875" y="3240120"/>
            <a:chExt cx="189411" cy="302214"/>
          </a:xfrm>
        </p:grpSpPr>
        <p:sp>
          <p:nvSpPr>
            <p:cNvPr id="22" name="Obdélník 21"/>
            <p:cNvSpPr/>
            <p:nvPr/>
          </p:nvSpPr>
          <p:spPr>
            <a:xfrm>
              <a:off x="11201875" y="3256393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  <p:sp>
          <p:nvSpPr>
            <p:cNvPr id="23" name="Vlna 22"/>
            <p:cNvSpPr/>
            <p:nvPr/>
          </p:nvSpPr>
          <p:spPr>
            <a:xfrm>
              <a:off x="11201875" y="3240120"/>
              <a:ext cx="189411" cy="207672"/>
            </a:xfrm>
            <a:prstGeom prst="wave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</p:grpSp>
      <p:sp>
        <p:nvSpPr>
          <p:cNvPr id="25" name="Nadpis 1"/>
          <p:cNvSpPr txBox="1">
            <a:spLocks/>
          </p:cNvSpPr>
          <p:nvPr/>
        </p:nvSpPr>
        <p:spPr>
          <a:xfrm>
            <a:off x="2697396" y="332656"/>
            <a:ext cx="5999748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Geografie povodňových rizik</a:t>
            </a:r>
            <a:endParaRPr lang="cs-CZ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2196849" y="1580939"/>
            <a:ext cx="4601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Mechanismus vzniku přívalových povodní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60121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75385" y="2463388"/>
            <a:ext cx="4745255" cy="326035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5" name="Obdélník 4"/>
          <p:cNvSpPr/>
          <p:nvPr/>
        </p:nvSpPr>
        <p:spPr>
          <a:xfrm>
            <a:off x="3721300" y="4093565"/>
            <a:ext cx="1993700" cy="1630388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6" name="Obdélník 5"/>
          <p:cNvSpPr/>
          <p:nvPr/>
        </p:nvSpPr>
        <p:spPr>
          <a:xfrm>
            <a:off x="3721300" y="2463388"/>
            <a:ext cx="1993700" cy="163038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7" name="Obdélník 6"/>
          <p:cNvSpPr/>
          <p:nvPr/>
        </p:nvSpPr>
        <p:spPr>
          <a:xfrm>
            <a:off x="5579882" y="2462950"/>
            <a:ext cx="1993700" cy="1630388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8" name="Obdélník 7"/>
          <p:cNvSpPr/>
          <p:nvPr/>
        </p:nvSpPr>
        <p:spPr>
          <a:xfrm>
            <a:off x="5579882" y="4093354"/>
            <a:ext cx="1993700" cy="1630388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9" name="TextovéPole 8"/>
          <p:cNvSpPr txBox="1"/>
          <p:nvPr/>
        </p:nvSpPr>
        <p:spPr>
          <a:xfrm>
            <a:off x="417195" y="1434775"/>
            <a:ext cx="17796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b="1" dirty="0"/>
              <a:t>19:50</a:t>
            </a:r>
            <a:endParaRPr lang="cs-CZ" sz="5400" b="1" dirty="0"/>
          </a:p>
        </p:txBody>
      </p:sp>
      <p:sp>
        <p:nvSpPr>
          <p:cNvPr id="10" name="Rovnoramenný trojúhelník 9"/>
          <p:cNvSpPr/>
          <p:nvPr/>
        </p:nvSpPr>
        <p:spPr>
          <a:xfrm>
            <a:off x="5322707" y="2492180"/>
            <a:ext cx="257175" cy="210112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1" name="Rovnoramenný trojúhelník 10"/>
          <p:cNvSpPr/>
          <p:nvPr/>
        </p:nvSpPr>
        <p:spPr>
          <a:xfrm>
            <a:off x="1158119" y="3449262"/>
            <a:ext cx="197427" cy="158158"/>
          </a:xfrm>
          <a:prstGeom prst="triangl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2" name="Ovál 11"/>
          <p:cNvSpPr/>
          <p:nvPr/>
        </p:nvSpPr>
        <p:spPr>
          <a:xfrm>
            <a:off x="1335227" y="3528340"/>
            <a:ext cx="135000" cy="135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3" name="Ovál 12"/>
          <p:cNvSpPr/>
          <p:nvPr/>
        </p:nvSpPr>
        <p:spPr>
          <a:xfrm>
            <a:off x="7303464" y="2529735"/>
            <a:ext cx="189000" cy="189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4" name="Ovál 13"/>
          <p:cNvSpPr/>
          <p:nvPr/>
        </p:nvSpPr>
        <p:spPr>
          <a:xfrm>
            <a:off x="1730144" y="3472628"/>
            <a:ext cx="135000" cy="135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5" name="Ovál 14"/>
          <p:cNvSpPr/>
          <p:nvPr/>
        </p:nvSpPr>
        <p:spPr>
          <a:xfrm>
            <a:off x="5352942" y="4122568"/>
            <a:ext cx="189000" cy="189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6" name="Ovál 15"/>
          <p:cNvSpPr/>
          <p:nvPr/>
        </p:nvSpPr>
        <p:spPr>
          <a:xfrm>
            <a:off x="1090619" y="2634791"/>
            <a:ext cx="135000" cy="135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7" name="Ovál 16"/>
          <p:cNvSpPr/>
          <p:nvPr/>
        </p:nvSpPr>
        <p:spPr>
          <a:xfrm>
            <a:off x="7303464" y="4154642"/>
            <a:ext cx="189000" cy="189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grpSp>
        <p:nvGrpSpPr>
          <p:cNvPr id="18" name="Skupina 17"/>
          <p:cNvGrpSpPr/>
          <p:nvPr/>
        </p:nvGrpSpPr>
        <p:grpSpPr>
          <a:xfrm>
            <a:off x="1399198" y="3350827"/>
            <a:ext cx="142058" cy="226661"/>
            <a:chOff x="11077293" y="3127988"/>
            <a:chExt cx="189411" cy="302214"/>
          </a:xfrm>
        </p:grpSpPr>
        <p:sp>
          <p:nvSpPr>
            <p:cNvPr id="19" name="Obdélník 18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  <p:sp>
          <p:nvSpPr>
            <p:cNvPr id="20" name="Vlna 19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1152331" y="2470832"/>
            <a:ext cx="142058" cy="226661"/>
            <a:chOff x="11201875" y="3240120"/>
            <a:chExt cx="189411" cy="302214"/>
          </a:xfrm>
        </p:grpSpPr>
        <p:sp>
          <p:nvSpPr>
            <p:cNvPr id="22" name="Obdélník 21"/>
            <p:cNvSpPr/>
            <p:nvPr/>
          </p:nvSpPr>
          <p:spPr>
            <a:xfrm>
              <a:off x="11201875" y="3256393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  <p:sp>
          <p:nvSpPr>
            <p:cNvPr id="23" name="Vlna 22"/>
            <p:cNvSpPr/>
            <p:nvPr/>
          </p:nvSpPr>
          <p:spPr>
            <a:xfrm>
              <a:off x="11201875" y="3240120"/>
              <a:ext cx="189411" cy="207672"/>
            </a:xfrm>
            <a:prstGeom prst="wave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</p:grpSp>
      <p:sp>
        <p:nvSpPr>
          <p:cNvPr id="25" name="Nadpis 1"/>
          <p:cNvSpPr txBox="1">
            <a:spLocks/>
          </p:cNvSpPr>
          <p:nvPr/>
        </p:nvSpPr>
        <p:spPr>
          <a:xfrm>
            <a:off x="2697396" y="332656"/>
            <a:ext cx="5999748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Geografie povodňových rizik</a:t>
            </a:r>
            <a:endParaRPr lang="cs-CZ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2196849" y="1580939"/>
            <a:ext cx="4601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Mechanismus vzniku přívalových povodní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133133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75385" y="2463388"/>
            <a:ext cx="4745255" cy="326035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5" name="Obdélník 4"/>
          <p:cNvSpPr/>
          <p:nvPr/>
        </p:nvSpPr>
        <p:spPr>
          <a:xfrm>
            <a:off x="3721300" y="4093565"/>
            <a:ext cx="1993700" cy="1630388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6" name="Obdélník 5"/>
          <p:cNvSpPr/>
          <p:nvPr/>
        </p:nvSpPr>
        <p:spPr>
          <a:xfrm>
            <a:off x="3721300" y="2463388"/>
            <a:ext cx="1993700" cy="163038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7" name="Obdélník 6"/>
          <p:cNvSpPr/>
          <p:nvPr/>
        </p:nvSpPr>
        <p:spPr>
          <a:xfrm>
            <a:off x="5579882" y="2462950"/>
            <a:ext cx="1993700" cy="1630388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8" name="Obdélník 7"/>
          <p:cNvSpPr/>
          <p:nvPr/>
        </p:nvSpPr>
        <p:spPr>
          <a:xfrm>
            <a:off x="5579882" y="4093354"/>
            <a:ext cx="1993700" cy="1630388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9" name="TextovéPole 8"/>
          <p:cNvSpPr txBox="1"/>
          <p:nvPr/>
        </p:nvSpPr>
        <p:spPr>
          <a:xfrm>
            <a:off x="417195" y="1434775"/>
            <a:ext cx="17796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b="1" dirty="0"/>
              <a:t>20:00</a:t>
            </a:r>
            <a:endParaRPr lang="cs-CZ" sz="5400" b="1" dirty="0"/>
          </a:p>
        </p:txBody>
      </p:sp>
      <p:sp>
        <p:nvSpPr>
          <p:cNvPr id="10" name="Rovnoramenný trojúhelník 9"/>
          <p:cNvSpPr/>
          <p:nvPr/>
        </p:nvSpPr>
        <p:spPr>
          <a:xfrm>
            <a:off x="5322707" y="2492180"/>
            <a:ext cx="257175" cy="210112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1" name="Rovnoramenný trojúhelník 10"/>
          <p:cNvSpPr/>
          <p:nvPr/>
        </p:nvSpPr>
        <p:spPr>
          <a:xfrm>
            <a:off x="1158119" y="3449262"/>
            <a:ext cx="197427" cy="158158"/>
          </a:xfrm>
          <a:prstGeom prst="triangl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2" name="Ovál 11"/>
          <p:cNvSpPr/>
          <p:nvPr/>
        </p:nvSpPr>
        <p:spPr>
          <a:xfrm>
            <a:off x="1335227" y="3528340"/>
            <a:ext cx="135000" cy="135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3" name="Ovál 12"/>
          <p:cNvSpPr/>
          <p:nvPr/>
        </p:nvSpPr>
        <p:spPr>
          <a:xfrm>
            <a:off x="7303464" y="2529735"/>
            <a:ext cx="189000" cy="189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4" name="Ovál 13"/>
          <p:cNvSpPr/>
          <p:nvPr/>
        </p:nvSpPr>
        <p:spPr>
          <a:xfrm>
            <a:off x="1730144" y="3472628"/>
            <a:ext cx="135000" cy="135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5" name="Ovál 14"/>
          <p:cNvSpPr/>
          <p:nvPr/>
        </p:nvSpPr>
        <p:spPr>
          <a:xfrm>
            <a:off x="5352942" y="4122568"/>
            <a:ext cx="189000" cy="189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6" name="Ovál 15"/>
          <p:cNvSpPr/>
          <p:nvPr/>
        </p:nvSpPr>
        <p:spPr>
          <a:xfrm>
            <a:off x="1090619" y="2634791"/>
            <a:ext cx="135000" cy="135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7" name="Ovál 16"/>
          <p:cNvSpPr/>
          <p:nvPr/>
        </p:nvSpPr>
        <p:spPr>
          <a:xfrm>
            <a:off x="7303464" y="4154642"/>
            <a:ext cx="189000" cy="189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grpSp>
        <p:nvGrpSpPr>
          <p:cNvPr id="18" name="Skupina 17"/>
          <p:cNvGrpSpPr/>
          <p:nvPr/>
        </p:nvGrpSpPr>
        <p:grpSpPr>
          <a:xfrm>
            <a:off x="1799824" y="3313468"/>
            <a:ext cx="142058" cy="226661"/>
            <a:chOff x="11077293" y="3127988"/>
            <a:chExt cx="189411" cy="302214"/>
          </a:xfrm>
        </p:grpSpPr>
        <p:sp>
          <p:nvSpPr>
            <p:cNvPr id="19" name="Obdélník 18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  <p:sp>
          <p:nvSpPr>
            <p:cNvPr id="20" name="Vlna 19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1399198" y="3350827"/>
            <a:ext cx="142058" cy="226661"/>
            <a:chOff x="11077293" y="3127988"/>
            <a:chExt cx="189411" cy="302214"/>
          </a:xfrm>
        </p:grpSpPr>
        <p:sp>
          <p:nvSpPr>
            <p:cNvPr id="22" name="Obdélník 21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  <p:sp>
          <p:nvSpPr>
            <p:cNvPr id="23" name="Vlna 22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</p:grpSp>
      <p:grpSp>
        <p:nvGrpSpPr>
          <p:cNvPr id="24" name="Skupina 23"/>
          <p:cNvGrpSpPr/>
          <p:nvPr/>
        </p:nvGrpSpPr>
        <p:grpSpPr>
          <a:xfrm>
            <a:off x="1151120" y="2471518"/>
            <a:ext cx="142058" cy="226661"/>
            <a:chOff x="11077293" y="3127988"/>
            <a:chExt cx="189411" cy="302214"/>
          </a:xfrm>
        </p:grpSpPr>
        <p:sp>
          <p:nvSpPr>
            <p:cNvPr id="25" name="Obdélník 24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  <p:sp>
          <p:nvSpPr>
            <p:cNvPr id="26" name="Vlna 25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</p:grpSp>
      <p:sp>
        <p:nvSpPr>
          <p:cNvPr id="28" name="Nadpis 1"/>
          <p:cNvSpPr txBox="1">
            <a:spLocks/>
          </p:cNvSpPr>
          <p:nvPr/>
        </p:nvSpPr>
        <p:spPr>
          <a:xfrm>
            <a:off x="2697396" y="332656"/>
            <a:ext cx="5999748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Geografie povodňových rizik</a:t>
            </a:r>
            <a:endParaRPr lang="cs-CZ" dirty="0"/>
          </a:p>
        </p:txBody>
      </p:sp>
      <p:sp>
        <p:nvSpPr>
          <p:cNvPr id="29" name="TextovéPole 28"/>
          <p:cNvSpPr txBox="1"/>
          <p:nvPr/>
        </p:nvSpPr>
        <p:spPr>
          <a:xfrm>
            <a:off x="2196849" y="1580939"/>
            <a:ext cx="4601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Mechanismus vzniku přívalových povodní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93283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75385" y="2463388"/>
            <a:ext cx="4745255" cy="326035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5" name="Obdélník 4"/>
          <p:cNvSpPr/>
          <p:nvPr/>
        </p:nvSpPr>
        <p:spPr>
          <a:xfrm>
            <a:off x="3721300" y="4093565"/>
            <a:ext cx="1993700" cy="1630388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6" name="Obdélník 5"/>
          <p:cNvSpPr/>
          <p:nvPr/>
        </p:nvSpPr>
        <p:spPr>
          <a:xfrm>
            <a:off x="3721300" y="2463388"/>
            <a:ext cx="1993700" cy="163038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7" name="Obdélník 6"/>
          <p:cNvSpPr/>
          <p:nvPr/>
        </p:nvSpPr>
        <p:spPr>
          <a:xfrm>
            <a:off x="5579882" y="2462950"/>
            <a:ext cx="1993700" cy="1630388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8" name="Obdélník 7"/>
          <p:cNvSpPr/>
          <p:nvPr/>
        </p:nvSpPr>
        <p:spPr>
          <a:xfrm>
            <a:off x="5579882" y="4093354"/>
            <a:ext cx="1993700" cy="1630388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9" name="TextovéPole 8"/>
          <p:cNvSpPr txBox="1"/>
          <p:nvPr/>
        </p:nvSpPr>
        <p:spPr>
          <a:xfrm>
            <a:off x="417195" y="1434775"/>
            <a:ext cx="17796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b="1" dirty="0"/>
              <a:t>20:10</a:t>
            </a:r>
            <a:endParaRPr lang="cs-CZ" sz="5400" b="1" dirty="0"/>
          </a:p>
        </p:txBody>
      </p:sp>
      <p:sp>
        <p:nvSpPr>
          <p:cNvPr id="10" name="Rovnoramenný trojúhelník 9"/>
          <p:cNvSpPr/>
          <p:nvPr/>
        </p:nvSpPr>
        <p:spPr>
          <a:xfrm>
            <a:off x="5322707" y="2492180"/>
            <a:ext cx="257175" cy="210112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1" name="Rovnoramenný trojúhelník 10"/>
          <p:cNvSpPr/>
          <p:nvPr/>
        </p:nvSpPr>
        <p:spPr>
          <a:xfrm>
            <a:off x="1158119" y="3449262"/>
            <a:ext cx="197427" cy="158158"/>
          </a:xfrm>
          <a:prstGeom prst="triangl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2" name="Ovál 11"/>
          <p:cNvSpPr/>
          <p:nvPr/>
        </p:nvSpPr>
        <p:spPr>
          <a:xfrm>
            <a:off x="1335227" y="3528340"/>
            <a:ext cx="135000" cy="135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3" name="Ovál 12"/>
          <p:cNvSpPr/>
          <p:nvPr/>
        </p:nvSpPr>
        <p:spPr>
          <a:xfrm>
            <a:off x="7303464" y="2529735"/>
            <a:ext cx="189000" cy="189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4" name="Ovál 13"/>
          <p:cNvSpPr/>
          <p:nvPr/>
        </p:nvSpPr>
        <p:spPr>
          <a:xfrm>
            <a:off x="1730144" y="3472628"/>
            <a:ext cx="135000" cy="135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5" name="Ovál 14"/>
          <p:cNvSpPr/>
          <p:nvPr/>
        </p:nvSpPr>
        <p:spPr>
          <a:xfrm>
            <a:off x="5352942" y="4122568"/>
            <a:ext cx="189000" cy="189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6" name="Ovál 15"/>
          <p:cNvSpPr/>
          <p:nvPr/>
        </p:nvSpPr>
        <p:spPr>
          <a:xfrm>
            <a:off x="1090619" y="2634791"/>
            <a:ext cx="135000" cy="135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7" name="Ovál 16"/>
          <p:cNvSpPr/>
          <p:nvPr/>
        </p:nvSpPr>
        <p:spPr>
          <a:xfrm>
            <a:off x="7303464" y="4154642"/>
            <a:ext cx="189000" cy="189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grpSp>
        <p:nvGrpSpPr>
          <p:cNvPr id="18" name="Skupina 17"/>
          <p:cNvGrpSpPr/>
          <p:nvPr/>
        </p:nvGrpSpPr>
        <p:grpSpPr>
          <a:xfrm>
            <a:off x="1799824" y="3313468"/>
            <a:ext cx="142058" cy="226661"/>
            <a:chOff x="11077293" y="3127988"/>
            <a:chExt cx="189411" cy="302214"/>
          </a:xfrm>
        </p:grpSpPr>
        <p:sp>
          <p:nvSpPr>
            <p:cNvPr id="19" name="Obdélník 18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  <p:sp>
          <p:nvSpPr>
            <p:cNvPr id="20" name="Vlna 19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1399198" y="3350827"/>
            <a:ext cx="142058" cy="226661"/>
            <a:chOff x="11077293" y="3127988"/>
            <a:chExt cx="189411" cy="302214"/>
          </a:xfrm>
        </p:grpSpPr>
        <p:sp>
          <p:nvSpPr>
            <p:cNvPr id="22" name="Obdélník 21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  <p:sp>
          <p:nvSpPr>
            <p:cNvPr id="23" name="Vlna 22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</p:grpSp>
      <p:grpSp>
        <p:nvGrpSpPr>
          <p:cNvPr id="24" name="Skupina 23"/>
          <p:cNvGrpSpPr/>
          <p:nvPr/>
        </p:nvGrpSpPr>
        <p:grpSpPr>
          <a:xfrm>
            <a:off x="1151120" y="2471518"/>
            <a:ext cx="142058" cy="226661"/>
            <a:chOff x="11077293" y="3127988"/>
            <a:chExt cx="189411" cy="302214"/>
          </a:xfrm>
        </p:grpSpPr>
        <p:sp>
          <p:nvSpPr>
            <p:cNvPr id="25" name="Obdélník 24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  <p:sp>
          <p:nvSpPr>
            <p:cNvPr id="26" name="Vlna 25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</p:grpSp>
      <p:sp>
        <p:nvSpPr>
          <p:cNvPr id="28" name="Nadpis 1"/>
          <p:cNvSpPr txBox="1">
            <a:spLocks/>
          </p:cNvSpPr>
          <p:nvPr/>
        </p:nvSpPr>
        <p:spPr>
          <a:xfrm>
            <a:off x="2697396" y="332656"/>
            <a:ext cx="5999748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Geografie povodňových rizik</a:t>
            </a:r>
            <a:endParaRPr lang="cs-CZ" dirty="0"/>
          </a:p>
        </p:txBody>
      </p:sp>
      <p:sp>
        <p:nvSpPr>
          <p:cNvPr id="29" name="TextovéPole 28"/>
          <p:cNvSpPr txBox="1"/>
          <p:nvPr/>
        </p:nvSpPr>
        <p:spPr>
          <a:xfrm>
            <a:off x="2196849" y="1580939"/>
            <a:ext cx="4601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Mechanismus vzniku přívalových povodní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253864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75385" y="2463388"/>
            <a:ext cx="4745255" cy="326035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5" name="Obdélník 4"/>
          <p:cNvSpPr/>
          <p:nvPr/>
        </p:nvSpPr>
        <p:spPr>
          <a:xfrm>
            <a:off x="3721300" y="4093565"/>
            <a:ext cx="1993700" cy="1630388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6" name="Obdélník 5"/>
          <p:cNvSpPr/>
          <p:nvPr/>
        </p:nvSpPr>
        <p:spPr>
          <a:xfrm>
            <a:off x="3721300" y="2463388"/>
            <a:ext cx="1993700" cy="163038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7" name="Obdélník 6"/>
          <p:cNvSpPr/>
          <p:nvPr/>
        </p:nvSpPr>
        <p:spPr>
          <a:xfrm>
            <a:off x="5579882" y="2462950"/>
            <a:ext cx="1993700" cy="1630388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8" name="Obdélník 7"/>
          <p:cNvSpPr/>
          <p:nvPr/>
        </p:nvSpPr>
        <p:spPr>
          <a:xfrm>
            <a:off x="5579882" y="4093354"/>
            <a:ext cx="1993700" cy="1630388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9" name="TextovéPole 8"/>
          <p:cNvSpPr txBox="1"/>
          <p:nvPr/>
        </p:nvSpPr>
        <p:spPr>
          <a:xfrm>
            <a:off x="417195" y="1434775"/>
            <a:ext cx="17796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b="1" dirty="0"/>
              <a:t>20:20</a:t>
            </a:r>
            <a:endParaRPr lang="cs-CZ" sz="5400" b="1" dirty="0"/>
          </a:p>
        </p:txBody>
      </p:sp>
      <p:sp>
        <p:nvSpPr>
          <p:cNvPr id="10" name="Rovnoramenný trojúhelník 9"/>
          <p:cNvSpPr/>
          <p:nvPr/>
        </p:nvSpPr>
        <p:spPr>
          <a:xfrm>
            <a:off x="5322707" y="2492180"/>
            <a:ext cx="257175" cy="210112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1" name="Rovnoramenný trojúhelník 10"/>
          <p:cNvSpPr/>
          <p:nvPr/>
        </p:nvSpPr>
        <p:spPr>
          <a:xfrm>
            <a:off x="1158119" y="3449262"/>
            <a:ext cx="197427" cy="158158"/>
          </a:xfrm>
          <a:prstGeom prst="triangl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2" name="Ovál 11"/>
          <p:cNvSpPr/>
          <p:nvPr/>
        </p:nvSpPr>
        <p:spPr>
          <a:xfrm>
            <a:off x="1335227" y="3528340"/>
            <a:ext cx="135000" cy="135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3" name="Ovál 12"/>
          <p:cNvSpPr/>
          <p:nvPr/>
        </p:nvSpPr>
        <p:spPr>
          <a:xfrm>
            <a:off x="7303464" y="2529735"/>
            <a:ext cx="189000" cy="189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4" name="Ovál 13"/>
          <p:cNvSpPr/>
          <p:nvPr/>
        </p:nvSpPr>
        <p:spPr>
          <a:xfrm>
            <a:off x="1730144" y="3472628"/>
            <a:ext cx="135000" cy="135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5" name="Ovál 14"/>
          <p:cNvSpPr/>
          <p:nvPr/>
        </p:nvSpPr>
        <p:spPr>
          <a:xfrm>
            <a:off x="5352942" y="4122568"/>
            <a:ext cx="189000" cy="189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6" name="Ovál 15"/>
          <p:cNvSpPr/>
          <p:nvPr/>
        </p:nvSpPr>
        <p:spPr>
          <a:xfrm>
            <a:off x="1090619" y="2634791"/>
            <a:ext cx="135000" cy="135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7" name="Ovál 16"/>
          <p:cNvSpPr/>
          <p:nvPr/>
        </p:nvSpPr>
        <p:spPr>
          <a:xfrm>
            <a:off x="7303464" y="4154642"/>
            <a:ext cx="189000" cy="189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grpSp>
        <p:nvGrpSpPr>
          <p:cNvPr id="18" name="Skupina 17"/>
          <p:cNvGrpSpPr/>
          <p:nvPr/>
        </p:nvGrpSpPr>
        <p:grpSpPr>
          <a:xfrm>
            <a:off x="1799824" y="3313468"/>
            <a:ext cx="142058" cy="226661"/>
            <a:chOff x="11077293" y="3127988"/>
            <a:chExt cx="189411" cy="302214"/>
          </a:xfrm>
        </p:grpSpPr>
        <p:sp>
          <p:nvSpPr>
            <p:cNvPr id="19" name="Obdélník 18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  <p:sp>
          <p:nvSpPr>
            <p:cNvPr id="20" name="Vlna 19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1399198" y="3350827"/>
            <a:ext cx="142058" cy="226661"/>
            <a:chOff x="11077293" y="3127988"/>
            <a:chExt cx="189411" cy="302214"/>
          </a:xfrm>
        </p:grpSpPr>
        <p:sp>
          <p:nvSpPr>
            <p:cNvPr id="22" name="Obdélník 21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  <p:sp>
          <p:nvSpPr>
            <p:cNvPr id="23" name="Vlna 22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</p:grpSp>
      <p:grpSp>
        <p:nvGrpSpPr>
          <p:cNvPr id="24" name="Skupina 23"/>
          <p:cNvGrpSpPr/>
          <p:nvPr/>
        </p:nvGrpSpPr>
        <p:grpSpPr>
          <a:xfrm>
            <a:off x="1151120" y="2471518"/>
            <a:ext cx="142058" cy="226661"/>
            <a:chOff x="11077293" y="3127988"/>
            <a:chExt cx="189411" cy="302214"/>
          </a:xfrm>
        </p:grpSpPr>
        <p:sp>
          <p:nvSpPr>
            <p:cNvPr id="25" name="Obdélník 24"/>
            <p:cNvSpPr/>
            <p:nvPr/>
          </p:nvSpPr>
          <p:spPr>
            <a:xfrm>
              <a:off x="11077293" y="3144261"/>
              <a:ext cx="15675" cy="285941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  <p:sp>
          <p:nvSpPr>
            <p:cNvPr id="26" name="Vlna 25"/>
            <p:cNvSpPr/>
            <p:nvPr/>
          </p:nvSpPr>
          <p:spPr>
            <a:xfrm>
              <a:off x="11077293" y="3127988"/>
              <a:ext cx="189411" cy="207672"/>
            </a:xfrm>
            <a:prstGeom prst="wave">
              <a:avLst/>
            </a:prstGeom>
            <a:solidFill>
              <a:srgbClr val="FF000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</p:grpSp>
      <p:sp>
        <p:nvSpPr>
          <p:cNvPr id="28" name="Nadpis 1"/>
          <p:cNvSpPr txBox="1">
            <a:spLocks/>
          </p:cNvSpPr>
          <p:nvPr/>
        </p:nvSpPr>
        <p:spPr>
          <a:xfrm>
            <a:off x="2697396" y="332656"/>
            <a:ext cx="5999748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Geografie povodňových rizik</a:t>
            </a:r>
            <a:endParaRPr lang="cs-CZ" dirty="0"/>
          </a:p>
        </p:txBody>
      </p:sp>
      <p:sp>
        <p:nvSpPr>
          <p:cNvPr id="29" name="TextovéPole 28"/>
          <p:cNvSpPr txBox="1"/>
          <p:nvPr/>
        </p:nvSpPr>
        <p:spPr>
          <a:xfrm>
            <a:off x="2196849" y="1580939"/>
            <a:ext cx="4601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Mechanismus vzniku přívalových povodní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171572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2697396" y="332656"/>
            <a:ext cx="5999748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Povodně – </a:t>
            </a:r>
            <a:r>
              <a:rPr lang="cs-CZ" sz="3600" dirty="0" smtClean="0"/>
              <a:t>nejrizikovější přírodní živel v ČR ?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39" y="2908119"/>
            <a:ext cx="5616624" cy="200328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575" y="969484"/>
            <a:ext cx="5663569" cy="201762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536" y="4837007"/>
            <a:ext cx="5653127" cy="2017639"/>
          </a:xfrm>
          <a:prstGeom prst="rect">
            <a:avLst/>
          </a:prstGeom>
        </p:spPr>
      </p:pic>
      <p:sp>
        <p:nvSpPr>
          <p:cNvPr id="7" name="Volný tvar 6"/>
          <p:cNvSpPr/>
          <p:nvPr/>
        </p:nvSpPr>
        <p:spPr>
          <a:xfrm>
            <a:off x="4554581" y="5024689"/>
            <a:ext cx="616697" cy="627172"/>
          </a:xfrm>
          <a:custGeom>
            <a:avLst/>
            <a:gdLst>
              <a:gd name="connsiteX0" fmla="*/ 0 w 616697"/>
              <a:gd name="connsiteY0" fmla="*/ 113366 h 627172"/>
              <a:gd name="connsiteX1" fmla="*/ 78377 w 616697"/>
              <a:gd name="connsiteY1" fmla="*/ 26280 h 627172"/>
              <a:gd name="connsiteX2" fmla="*/ 243840 w 616697"/>
              <a:gd name="connsiteY2" fmla="*/ 155 h 627172"/>
              <a:gd name="connsiteX3" fmla="*/ 374469 w 616697"/>
              <a:gd name="connsiteY3" fmla="*/ 34989 h 627172"/>
              <a:gd name="connsiteX4" fmla="*/ 409303 w 616697"/>
              <a:gd name="connsiteY4" fmla="*/ 69823 h 627172"/>
              <a:gd name="connsiteX5" fmla="*/ 426720 w 616697"/>
              <a:gd name="connsiteY5" fmla="*/ 113366 h 627172"/>
              <a:gd name="connsiteX6" fmla="*/ 435429 w 616697"/>
              <a:gd name="connsiteY6" fmla="*/ 270120 h 627172"/>
              <a:gd name="connsiteX7" fmla="*/ 435429 w 616697"/>
              <a:gd name="connsiteY7" fmla="*/ 418166 h 627172"/>
              <a:gd name="connsiteX8" fmla="*/ 296092 w 616697"/>
              <a:gd name="connsiteY8" fmla="*/ 470417 h 627172"/>
              <a:gd name="connsiteX9" fmla="*/ 174172 w 616697"/>
              <a:gd name="connsiteY9" fmla="*/ 470417 h 627172"/>
              <a:gd name="connsiteX10" fmla="*/ 226423 w 616697"/>
              <a:gd name="connsiteY10" fmla="*/ 304955 h 627172"/>
              <a:gd name="connsiteX11" fmla="*/ 409303 w 616697"/>
              <a:gd name="connsiteY11" fmla="*/ 252703 h 627172"/>
              <a:gd name="connsiteX12" fmla="*/ 600892 w 616697"/>
              <a:gd name="connsiteY12" fmla="*/ 392040 h 627172"/>
              <a:gd name="connsiteX13" fmla="*/ 592183 w 616697"/>
              <a:gd name="connsiteY13" fmla="*/ 627172 h 627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16697" h="627172">
                <a:moveTo>
                  <a:pt x="0" y="113366"/>
                </a:moveTo>
                <a:cubicBezTo>
                  <a:pt x="18868" y="79257"/>
                  <a:pt x="37737" y="45148"/>
                  <a:pt x="78377" y="26280"/>
                </a:cubicBezTo>
                <a:cubicBezTo>
                  <a:pt x="119017" y="7412"/>
                  <a:pt x="194491" y="-1297"/>
                  <a:pt x="243840" y="155"/>
                </a:cubicBezTo>
                <a:cubicBezTo>
                  <a:pt x="293189" y="1606"/>
                  <a:pt x="346892" y="23378"/>
                  <a:pt x="374469" y="34989"/>
                </a:cubicBezTo>
                <a:cubicBezTo>
                  <a:pt x="402046" y="46600"/>
                  <a:pt x="409303" y="69823"/>
                  <a:pt x="409303" y="69823"/>
                </a:cubicBezTo>
                <a:cubicBezTo>
                  <a:pt x="418011" y="82886"/>
                  <a:pt x="422366" y="79983"/>
                  <a:pt x="426720" y="113366"/>
                </a:cubicBezTo>
                <a:cubicBezTo>
                  <a:pt x="431074" y="146749"/>
                  <a:pt x="433977" y="219320"/>
                  <a:pt x="435429" y="270120"/>
                </a:cubicBezTo>
                <a:cubicBezTo>
                  <a:pt x="436881" y="320920"/>
                  <a:pt x="458652" y="384783"/>
                  <a:pt x="435429" y="418166"/>
                </a:cubicBezTo>
                <a:cubicBezTo>
                  <a:pt x="412206" y="451549"/>
                  <a:pt x="339635" y="461709"/>
                  <a:pt x="296092" y="470417"/>
                </a:cubicBezTo>
                <a:cubicBezTo>
                  <a:pt x="252549" y="479125"/>
                  <a:pt x="185783" y="497994"/>
                  <a:pt x="174172" y="470417"/>
                </a:cubicBezTo>
                <a:cubicBezTo>
                  <a:pt x="162561" y="442840"/>
                  <a:pt x="187235" y="341241"/>
                  <a:pt x="226423" y="304955"/>
                </a:cubicBezTo>
                <a:cubicBezTo>
                  <a:pt x="265611" y="268669"/>
                  <a:pt x="346892" y="238189"/>
                  <a:pt x="409303" y="252703"/>
                </a:cubicBezTo>
                <a:cubicBezTo>
                  <a:pt x="471714" y="267217"/>
                  <a:pt x="570412" y="329628"/>
                  <a:pt x="600892" y="392040"/>
                </a:cubicBezTo>
                <a:cubicBezTo>
                  <a:pt x="631372" y="454452"/>
                  <a:pt x="611777" y="540812"/>
                  <a:pt x="592183" y="627172"/>
                </a:cubicBezTo>
              </a:path>
            </a:pathLst>
          </a:custGeom>
          <a:noFill/>
          <a:ln w="139700">
            <a:solidFill>
              <a:srgbClr val="948A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3466012" y="4937419"/>
            <a:ext cx="907366" cy="540272"/>
          </a:xfrm>
          <a:custGeom>
            <a:avLst/>
            <a:gdLst>
              <a:gd name="connsiteX0" fmla="*/ 905691 w 907366"/>
              <a:gd name="connsiteY0" fmla="*/ 470604 h 540272"/>
              <a:gd name="connsiteX1" fmla="*/ 905691 w 907366"/>
              <a:gd name="connsiteY1" fmla="*/ 130970 h 540272"/>
              <a:gd name="connsiteX2" fmla="*/ 888274 w 907366"/>
              <a:gd name="connsiteY2" fmla="*/ 35175 h 540272"/>
              <a:gd name="connsiteX3" fmla="*/ 722811 w 907366"/>
              <a:gd name="connsiteY3" fmla="*/ 341 h 540272"/>
              <a:gd name="connsiteX4" fmla="*/ 400594 w 907366"/>
              <a:gd name="connsiteY4" fmla="*/ 52592 h 540272"/>
              <a:gd name="connsiteX5" fmla="*/ 304800 w 907366"/>
              <a:gd name="connsiteY5" fmla="*/ 191930 h 540272"/>
              <a:gd name="connsiteX6" fmla="*/ 269966 w 907366"/>
              <a:gd name="connsiteY6" fmla="*/ 261598 h 540272"/>
              <a:gd name="connsiteX7" fmla="*/ 470263 w 907366"/>
              <a:gd name="connsiteY7" fmla="*/ 392227 h 540272"/>
              <a:gd name="connsiteX8" fmla="*/ 548640 w 907366"/>
              <a:gd name="connsiteY8" fmla="*/ 279015 h 540272"/>
              <a:gd name="connsiteX9" fmla="*/ 400594 w 907366"/>
              <a:gd name="connsiteY9" fmla="*/ 148387 h 540272"/>
              <a:gd name="connsiteX10" fmla="*/ 104503 w 907366"/>
              <a:gd name="connsiteY10" fmla="*/ 183221 h 540272"/>
              <a:gd name="connsiteX11" fmla="*/ 0 w 907366"/>
              <a:gd name="connsiteY11" fmla="*/ 540272 h 540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07366" h="540272">
                <a:moveTo>
                  <a:pt x="905691" y="470604"/>
                </a:moveTo>
                <a:cubicBezTo>
                  <a:pt x="907142" y="337072"/>
                  <a:pt x="908594" y="203541"/>
                  <a:pt x="905691" y="130970"/>
                </a:cubicBezTo>
                <a:cubicBezTo>
                  <a:pt x="902788" y="58399"/>
                  <a:pt x="918754" y="56946"/>
                  <a:pt x="888274" y="35175"/>
                </a:cubicBezTo>
                <a:cubicBezTo>
                  <a:pt x="857794" y="13404"/>
                  <a:pt x="804091" y="-2562"/>
                  <a:pt x="722811" y="341"/>
                </a:cubicBezTo>
                <a:cubicBezTo>
                  <a:pt x="641531" y="3244"/>
                  <a:pt x="470262" y="20661"/>
                  <a:pt x="400594" y="52592"/>
                </a:cubicBezTo>
                <a:cubicBezTo>
                  <a:pt x="330926" y="84523"/>
                  <a:pt x="326571" y="157096"/>
                  <a:pt x="304800" y="191930"/>
                </a:cubicBezTo>
                <a:cubicBezTo>
                  <a:pt x="283029" y="226764"/>
                  <a:pt x="242389" y="228215"/>
                  <a:pt x="269966" y="261598"/>
                </a:cubicBezTo>
                <a:cubicBezTo>
                  <a:pt x="297543" y="294981"/>
                  <a:pt x="423817" y="389324"/>
                  <a:pt x="470263" y="392227"/>
                </a:cubicBezTo>
                <a:cubicBezTo>
                  <a:pt x="516709" y="395130"/>
                  <a:pt x="560251" y="319655"/>
                  <a:pt x="548640" y="279015"/>
                </a:cubicBezTo>
                <a:cubicBezTo>
                  <a:pt x="537029" y="238375"/>
                  <a:pt x="474617" y="164353"/>
                  <a:pt x="400594" y="148387"/>
                </a:cubicBezTo>
                <a:cubicBezTo>
                  <a:pt x="326571" y="132421"/>
                  <a:pt x="171269" y="117907"/>
                  <a:pt x="104503" y="183221"/>
                </a:cubicBezTo>
                <a:cubicBezTo>
                  <a:pt x="37737" y="248535"/>
                  <a:pt x="18868" y="394403"/>
                  <a:pt x="0" y="540272"/>
                </a:cubicBezTo>
              </a:path>
            </a:pathLst>
          </a:custGeom>
          <a:noFill/>
          <a:ln w="139700">
            <a:solidFill>
              <a:srgbClr val="948A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3269484" y="5442855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 smtClean="0"/>
              <a:t>40</a:t>
            </a:r>
            <a:endParaRPr lang="cs-CZ" sz="1600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959425" y="5612132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 smtClean="0"/>
              <a:t>44</a:t>
            </a:r>
            <a:endParaRPr lang="cs-CZ" sz="1600" b="1" dirty="0"/>
          </a:p>
        </p:txBody>
      </p:sp>
      <p:sp>
        <p:nvSpPr>
          <p:cNvPr id="13" name="Volný tvar 12"/>
          <p:cNvSpPr/>
          <p:nvPr/>
        </p:nvSpPr>
        <p:spPr>
          <a:xfrm>
            <a:off x="996460" y="1166912"/>
            <a:ext cx="566989" cy="766391"/>
          </a:xfrm>
          <a:custGeom>
            <a:avLst/>
            <a:gdLst>
              <a:gd name="connsiteX0" fmla="*/ 5027 w 566989"/>
              <a:gd name="connsiteY0" fmla="*/ 391922 h 766391"/>
              <a:gd name="connsiteX1" fmla="*/ 5027 w 566989"/>
              <a:gd name="connsiteY1" fmla="*/ 182917 h 766391"/>
              <a:gd name="connsiteX2" fmla="*/ 57278 w 566989"/>
              <a:gd name="connsiteY2" fmla="*/ 69705 h 766391"/>
              <a:gd name="connsiteX3" fmla="*/ 214033 w 566989"/>
              <a:gd name="connsiteY3" fmla="*/ 37 h 766391"/>
              <a:gd name="connsiteX4" fmla="*/ 466581 w 566989"/>
              <a:gd name="connsiteY4" fmla="*/ 78414 h 766391"/>
              <a:gd name="connsiteX5" fmla="*/ 518833 w 566989"/>
              <a:gd name="connsiteY5" fmla="*/ 383214 h 766391"/>
              <a:gd name="connsiteX6" fmla="*/ 431747 w 566989"/>
              <a:gd name="connsiteY6" fmla="*/ 531259 h 766391"/>
              <a:gd name="connsiteX7" fmla="*/ 283701 w 566989"/>
              <a:gd name="connsiteY7" fmla="*/ 496425 h 766391"/>
              <a:gd name="connsiteX8" fmla="*/ 240158 w 566989"/>
              <a:gd name="connsiteY8" fmla="*/ 313545 h 766391"/>
              <a:gd name="connsiteX9" fmla="*/ 388204 w 566989"/>
              <a:gd name="connsiteY9" fmla="*/ 252585 h 766391"/>
              <a:gd name="connsiteX10" fmla="*/ 553667 w 566989"/>
              <a:gd name="connsiteY10" fmla="*/ 557385 h 766391"/>
              <a:gd name="connsiteX11" fmla="*/ 544958 w 566989"/>
              <a:gd name="connsiteY11" fmla="*/ 766391 h 76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66989" h="766391">
                <a:moveTo>
                  <a:pt x="5027" y="391922"/>
                </a:moveTo>
                <a:cubicBezTo>
                  <a:pt x="673" y="314271"/>
                  <a:pt x="-3681" y="236620"/>
                  <a:pt x="5027" y="182917"/>
                </a:cubicBezTo>
                <a:cubicBezTo>
                  <a:pt x="13735" y="129214"/>
                  <a:pt x="22444" y="100185"/>
                  <a:pt x="57278" y="69705"/>
                </a:cubicBezTo>
                <a:cubicBezTo>
                  <a:pt x="92112" y="39225"/>
                  <a:pt x="145816" y="-1414"/>
                  <a:pt x="214033" y="37"/>
                </a:cubicBezTo>
                <a:cubicBezTo>
                  <a:pt x="282250" y="1488"/>
                  <a:pt x="415781" y="14551"/>
                  <a:pt x="466581" y="78414"/>
                </a:cubicBezTo>
                <a:cubicBezTo>
                  <a:pt x="517381" y="142277"/>
                  <a:pt x="524639" y="307740"/>
                  <a:pt x="518833" y="383214"/>
                </a:cubicBezTo>
                <a:cubicBezTo>
                  <a:pt x="513027" y="458688"/>
                  <a:pt x="470936" y="512391"/>
                  <a:pt x="431747" y="531259"/>
                </a:cubicBezTo>
                <a:cubicBezTo>
                  <a:pt x="392558" y="550127"/>
                  <a:pt x="315632" y="532711"/>
                  <a:pt x="283701" y="496425"/>
                </a:cubicBezTo>
                <a:cubicBezTo>
                  <a:pt x="251770" y="460139"/>
                  <a:pt x="222741" y="354185"/>
                  <a:pt x="240158" y="313545"/>
                </a:cubicBezTo>
                <a:cubicBezTo>
                  <a:pt x="257575" y="272905"/>
                  <a:pt x="335953" y="211945"/>
                  <a:pt x="388204" y="252585"/>
                </a:cubicBezTo>
                <a:cubicBezTo>
                  <a:pt x="440455" y="293225"/>
                  <a:pt x="527541" y="471751"/>
                  <a:pt x="553667" y="557385"/>
                </a:cubicBezTo>
                <a:cubicBezTo>
                  <a:pt x="579793" y="643019"/>
                  <a:pt x="562375" y="704705"/>
                  <a:pt x="544958" y="766391"/>
                </a:cubicBezTo>
              </a:path>
            </a:pathLst>
          </a:custGeom>
          <a:noFill/>
          <a:ln w="101600">
            <a:solidFill>
              <a:srgbClr val="558E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1815352" y="1218837"/>
            <a:ext cx="611834" cy="845094"/>
          </a:xfrm>
          <a:custGeom>
            <a:avLst/>
            <a:gdLst>
              <a:gd name="connsiteX0" fmla="*/ 4740 w 611834"/>
              <a:gd name="connsiteY0" fmla="*/ 339996 h 845094"/>
              <a:gd name="connsiteX1" fmla="*/ 22157 w 611834"/>
              <a:gd name="connsiteY1" fmla="*/ 104865 h 845094"/>
              <a:gd name="connsiteX2" fmla="*/ 178911 w 611834"/>
              <a:gd name="connsiteY2" fmla="*/ 9071 h 845094"/>
              <a:gd name="connsiteX3" fmla="*/ 353083 w 611834"/>
              <a:gd name="connsiteY3" fmla="*/ 17779 h 845094"/>
              <a:gd name="connsiteX4" fmla="*/ 579506 w 611834"/>
              <a:gd name="connsiteY4" fmla="*/ 130991 h 845094"/>
              <a:gd name="connsiteX5" fmla="*/ 588214 w 611834"/>
              <a:gd name="connsiteY5" fmla="*/ 366122 h 845094"/>
              <a:gd name="connsiteX6" fmla="*/ 370500 w 611834"/>
              <a:gd name="connsiteY6" fmla="*/ 522876 h 845094"/>
              <a:gd name="connsiteX7" fmla="*/ 265997 w 611834"/>
              <a:gd name="connsiteY7" fmla="*/ 409665 h 845094"/>
              <a:gd name="connsiteX8" fmla="*/ 309540 w 611834"/>
              <a:gd name="connsiteY8" fmla="*/ 174534 h 845094"/>
              <a:gd name="connsiteX9" fmla="*/ 518546 w 611834"/>
              <a:gd name="connsiteY9" fmla="*/ 279036 h 845094"/>
              <a:gd name="connsiteX10" fmla="*/ 535963 w 611834"/>
              <a:gd name="connsiteY10" fmla="*/ 531585 h 845094"/>
              <a:gd name="connsiteX11" fmla="*/ 440168 w 611834"/>
              <a:gd name="connsiteY11" fmla="*/ 758008 h 845094"/>
              <a:gd name="connsiteX12" fmla="*/ 361791 w 611834"/>
              <a:gd name="connsiteY12" fmla="*/ 845094 h 845094"/>
              <a:gd name="connsiteX13" fmla="*/ 361791 w 611834"/>
              <a:gd name="connsiteY13" fmla="*/ 845094 h 845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11834" h="845094">
                <a:moveTo>
                  <a:pt x="4740" y="339996"/>
                </a:moveTo>
                <a:cubicBezTo>
                  <a:pt x="-1066" y="250007"/>
                  <a:pt x="-6872" y="160019"/>
                  <a:pt x="22157" y="104865"/>
                </a:cubicBezTo>
                <a:cubicBezTo>
                  <a:pt x="51186" y="49711"/>
                  <a:pt x="123757" y="23585"/>
                  <a:pt x="178911" y="9071"/>
                </a:cubicBezTo>
                <a:cubicBezTo>
                  <a:pt x="234065" y="-5443"/>
                  <a:pt x="286317" y="-2541"/>
                  <a:pt x="353083" y="17779"/>
                </a:cubicBezTo>
                <a:cubicBezTo>
                  <a:pt x="419849" y="38099"/>
                  <a:pt x="540318" y="72934"/>
                  <a:pt x="579506" y="130991"/>
                </a:cubicBezTo>
                <a:cubicBezTo>
                  <a:pt x="618695" y="189048"/>
                  <a:pt x="623048" y="300808"/>
                  <a:pt x="588214" y="366122"/>
                </a:cubicBezTo>
                <a:cubicBezTo>
                  <a:pt x="553380" y="431436"/>
                  <a:pt x="424203" y="515619"/>
                  <a:pt x="370500" y="522876"/>
                </a:cubicBezTo>
                <a:cubicBezTo>
                  <a:pt x="316797" y="530133"/>
                  <a:pt x="276157" y="467722"/>
                  <a:pt x="265997" y="409665"/>
                </a:cubicBezTo>
                <a:cubicBezTo>
                  <a:pt x="255837" y="351608"/>
                  <a:pt x="267449" y="196305"/>
                  <a:pt x="309540" y="174534"/>
                </a:cubicBezTo>
                <a:cubicBezTo>
                  <a:pt x="351631" y="152763"/>
                  <a:pt x="480809" y="219527"/>
                  <a:pt x="518546" y="279036"/>
                </a:cubicBezTo>
                <a:cubicBezTo>
                  <a:pt x="556283" y="338544"/>
                  <a:pt x="549026" y="451756"/>
                  <a:pt x="535963" y="531585"/>
                </a:cubicBezTo>
                <a:cubicBezTo>
                  <a:pt x="522900" y="611414"/>
                  <a:pt x="469197" y="705757"/>
                  <a:pt x="440168" y="758008"/>
                </a:cubicBezTo>
                <a:cubicBezTo>
                  <a:pt x="411139" y="810259"/>
                  <a:pt x="361791" y="845094"/>
                  <a:pt x="361791" y="845094"/>
                </a:cubicBezTo>
                <a:lnTo>
                  <a:pt x="361791" y="845094"/>
                </a:lnTo>
              </a:path>
            </a:pathLst>
          </a:custGeom>
          <a:noFill/>
          <a:ln w="101600">
            <a:solidFill>
              <a:srgbClr val="558E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extovéPole 15"/>
          <p:cNvSpPr txBox="1"/>
          <p:nvPr/>
        </p:nvSpPr>
        <p:spPr>
          <a:xfrm>
            <a:off x="1335790" y="184218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63</a:t>
            </a:r>
            <a:endParaRPr lang="cs-CZ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1934235" y="194166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80</a:t>
            </a:r>
            <a:endParaRPr lang="cs-CZ" dirty="0"/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723" y="3362263"/>
            <a:ext cx="2721899" cy="3324851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6032723" y="3338923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Tornádo na Moravě z roku 2021 škody 15 mld. Kč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90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Protipovodňová ochrana </a:t>
            </a:r>
            <a:br>
              <a:rPr lang="cs-CZ" dirty="0" smtClean="0"/>
            </a:br>
            <a:r>
              <a:rPr lang="cs-CZ" dirty="0" smtClean="0"/>
              <a:t>v ČR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4485206" y="2708920"/>
            <a:ext cx="39382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Technická (strukturální)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Organizační (nestrukturální)</a:t>
            </a:r>
            <a:endParaRPr lang="cs-CZ" sz="2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467544" y="2780928"/>
            <a:ext cx="235115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 smtClean="0"/>
              <a:t>Preventivní</a:t>
            </a:r>
          </a:p>
          <a:p>
            <a:endParaRPr lang="cs-CZ" sz="3200" dirty="0" smtClean="0"/>
          </a:p>
          <a:p>
            <a:endParaRPr lang="cs-CZ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dirty="0" smtClean="0"/>
              <a:t>Operativní</a:t>
            </a:r>
            <a:endParaRPr lang="cs-CZ" sz="32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446881" y="1844824"/>
            <a:ext cx="5732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 ČR  je systém protipovodňové ochrany na vysoké úrovni </a:t>
            </a:r>
            <a:endParaRPr lang="cs-CZ" dirty="0"/>
          </a:p>
        </p:txBody>
      </p:sp>
      <p:grpSp>
        <p:nvGrpSpPr>
          <p:cNvPr id="12" name="Skupina 11"/>
          <p:cNvGrpSpPr/>
          <p:nvPr/>
        </p:nvGrpSpPr>
        <p:grpSpPr>
          <a:xfrm>
            <a:off x="2987824" y="2896859"/>
            <a:ext cx="1440160" cy="449466"/>
            <a:chOff x="4499992" y="4941168"/>
            <a:chExt cx="1440160" cy="449466"/>
          </a:xfrm>
        </p:grpSpPr>
        <p:cxnSp>
          <p:nvCxnSpPr>
            <p:cNvPr id="7" name="Přímá spojnice se šipkou 6"/>
            <p:cNvCxnSpPr/>
            <p:nvPr/>
          </p:nvCxnSpPr>
          <p:spPr>
            <a:xfrm flipV="1">
              <a:off x="4499992" y="4941168"/>
              <a:ext cx="1440160" cy="28803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Přímá spojnice se šipkou 8"/>
            <p:cNvCxnSpPr/>
            <p:nvPr/>
          </p:nvCxnSpPr>
          <p:spPr>
            <a:xfrm>
              <a:off x="4499992" y="5222647"/>
              <a:ext cx="1440160" cy="1679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Skupina 12"/>
          <p:cNvGrpSpPr/>
          <p:nvPr/>
        </p:nvGrpSpPr>
        <p:grpSpPr>
          <a:xfrm>
            <a:off x="2987824" y="4221088"/>
            <a:ext cx="1440160" cy="449466"/>
            <a:chOff x="4499992" y="4941168"/>
            <a:chExt cx="1440160" cy="449466"/>
          </a:xfrm>
        </p:grpSpPr>
        <p:cxnSp>
          <p:nvCxnSpPr>
            <p:cNvPr id="14" name="Přímá spojnice se šipkou 13"/>
            <p:cNvCxnSpPr/>
            <p:nvPr/>
          </p:nvCxnSpPr>
          <p:spPr>
            <a:xfrm flipV="1">
              <a:off x="4499992" y="4941168"/>
              <a:ext cx="1440160" cy="28803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se šipkou 14"/>
            <p:cNvCxnSpPr/>
            <p:nvPr/>
          </p:nvCxnSpPr>
          <p:spPr>
            <a:xfrm>
              <a:off x="4499992" y="5222647"/>
              <a:ext cx="1440160" cy="1679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ovéPole 15"/>
          <p:cNvSpPr txBox="1"/>
          <p:nvPr/>
        </p:nvSpPr>
        <p:spPr>
          <a:xfrm>
            <a:off x="4602079" y="4012034"/>
            <a:ext cx="39382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Technická (strukturální)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Organizační (nestrukturální)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7622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Protipovodňová ochrana </a:t>
            </a:r>
            <a:br>
              <a:rPr lang="cs-CZ" dirty="0"/>
            </a:br>
            <a:r>
              <a:rPr lang="cs-CZ" dirty="0"/>
              <a:t>v ČR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06857" y="1844824"/>
            <a:ext cx="4475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Strukturální protipovodňové prvky</a:t>
            </a:r>
            <a:endParaRPr lang="cs-CZ" sz="2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323528" y="2420888"/>
            <a:ext cx="24013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přehrady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bg1">
                    <a:lumMod val="75000"/>
                  </a:schemeClr>
                </a:solidFill>
              </a:rPr>
              <a:t>poldry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>
                    <a:lumMod val="75000"/>
                  </a:schemeClr>
                </a:solidFill>
              </a:rPr>
              <a:t>ú</a:t>
            </a:r>
            <a:r>
              <a:rPr lang="cs-CZ" sz="2400" dirty="0" smtClean="0">
                <a:solidFill>
                  <a:schemeClr val="bg1">
                    <a:lumMod val="75000"/>
                  </a:schemeClr>
                </a:solidFill>
              </a:rPr>
              <a:t>pravy krajiny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bg1">
                    <a:lumMod val="75000"/>
                  </a:schemeClr>
                </a:solidFill>
              </a:rPr>
              <a:t>ochranné hráze</a:t>
            </a:r>
            <a:endParaRPr lang="cs-CZ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26" name="Picture 2" descr="http://www.chmi.cz/files/portal/docs/poboc/CB/pruvodce/img/nadrze_retencni_objem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444" y="2852936"/>
            <a:ext cx="5963257" cy="349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07" y="4365104"/>
            <a:ext cx="3094209" cy="231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2697396" y="332656"/>
            <a:ext cx="5999748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Protipovodňová ochrana </a:t>
            </a:r>
            <a:br>
              <a:rPr lang="cs-CZ" smtClean="0"/>
            </a:br>
            <a:r>
              <a:rPr lang="cs-CZ" smtClean="0"/>
              <a:t>v ČR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437112"/>
            <a:ext cx="3864190" cy="217130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292" y="2132856"/>
            <a:ext cx="3889914" cy="221549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430177"/>
            <a:ext cx="3600400" cy="217824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132856"/>
            <a:ext cx="3600400" cy="2124499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755576" y="2129199"/>
            <a:ext cx="1005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VD Slapy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744579" y="4430177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VD Lipno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4669425" y="3954614"/>
            <a:ext cx="1656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VD Hracholusky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4690292" y="6239087"/>
            <a:ext cx="1118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VD Švihov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842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2697396" y="332656"/>
            <a:ext cx="5999748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Protipovodňová ochrana </a:t>
            </a:r>
            <a:br>
              <a:rPr lang="cs-CZ" smtClean="0"/>
            </a:br>
            <a:r>
              <a:rPr lang="cs-CZ" smtClean="0"/>
              <a:t>v ČR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306857" y="1844824"/>
            <a:ext cx="4475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Strukturální protipovodňové prvky</a:t>
            </a:r>
            <a:endParaRPr lang="cs-CZ" sz="2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323528" y="2420888"/>
            <a:ext cx="24013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přehrady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bg1">
                    <a:lumMod val="75000"/>
                  </a:schemeClr>
                </a:solidFill>
              </a:rPr>
              <a:t>poldry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>
                    <a:lumMod val="75000"/>
                  </a:schemeClr>
                </a:solidFill>
              </a:rPr>
              <a:t>ú</a:t>
            </a:r>
            <a:r>
              <a:rPr lang="cs-CZ" sz="2400" dirty="0" smtClean="0">
                <a:solidFill>
                  <a:schemeClr val="bg1">
                    <a:lumMod val="75000"/>
                  </a:schemeClr>
                </a:solidFill>
              </a:rPr>
              <a:t>pravy krajiny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bg1">
                    <a:lumMod val="75000"/>
                  </a:schemeClr>
                </a:solidFill>
              </a:rPr>
              <a:t>ochranné hráze</a:t>
            </a:r>
            <a:endParaRPr lang="cs-CZ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8" descr="Graf_Export_porovnání řad Vltava před a po Lipně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834510"/>
            <a:ext cx="5976664" cy="293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6516216" y="3068960"/>
            <a:ext cx="2294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 smtClean="0"/>
              <a:t>zdánlivý pocit absolutního bezpečí</a:t>
            </a:r>
          </a:p>
          <a:p>
            <a:r>
              <a:rPr lang="cs-CZ" sz="1200" i="1" dirty="0" smtClean="0"/>
              <a:t>urychlení </a:t>
            </a:r>
            <a:r>
              <a:rPr lang="cs-CZ" sz="1200" i="1" dirty="0"/>
              <a:t>postupu </a:t>
            </a:r>
            <a:r>
              <a:rPr lang="cs-CZ" sz="1200" i="1" dirty="0" smtClean="0"/>
              <a:t>povodně</a:t>
            </a:r>
            <a:endParaRPr lang="cs-CZ" sz="1200" i="1" dirty="0"/>
          </a:p>
          <a:p>
            <a:r>
              <a:rPr lang="cs-CZ" sz="1200" i="1" dirty="0" smtClean="0"/>
              <a:t>riziko protržení</a:t>
            </a:r>
            <a:endParaRPr lang="cs-CZ" sz="1200" i="1" dirty="0"/>
          </a:p>
        </p:txBody>
      </p:sp>
    </p:spTree>
    <p:extLst>
      <p:ext uri="{BB962C8B-B14F-4D97-AF65-F5344CB8AC3E}">
        <p14:creationId xmlns:p14="http://schemas.microsoft.com/office/powerpoint/2010/main" val="340161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Protipovodňová ochrana </a:t>
            </a:r>
            <a:br>
              <a:rPr lang="cs-CZ" dirty="0"/>
            </a:br>
            <a:r>
              <a:rPr lang="cs-CZ" dirty="0"/>
              <a:t>v ČR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06857" y="1844824"/>
            <a:ext cx="4475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Strukturální protipovodňové prvky</a:t>
            </a:r>
            <a:endParaRPr lang="cs-CZ" sz="2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323528" y="2420888"/>
            <a:ext cx="24013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bg1">
                    <a:lumMod val="75000"/>
                  </a:schemeClr>
                </a:solidFill>
              </a:rPr>
              <a:t>přehrady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poldry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ú</a:t>
            </a:r>
            <a:r>
              <a:rPr lang="cs-CZ" sz="2400" dirty="0" smtClean="0"/>
              <a:t>pravy krajiny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bg1">
                    <a:lumMod val="75000"/>
                  </a:schemeClr>
                </a:solidFill>
              </a:rPr>
              <a:t>ochranné hráze</a:t>
            </a:r>
            <a:endParaRPr lang="cs-CZ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170" name="Picture 2" descr="http://www.chmi.cz/files/portal/docs/poboc/CB/pruvodce/img/pold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036" y="2492896"/>
            <a:ext cx="6127905" cy="406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43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Protipovodňová ochrana </a:t>
            </a:r>
            <a:br>
              <a:rPr lang="cs-CZ" dirty="0"/>
            </a:br>
            <a:r>
              <a:rPr lang="cs-CZ" dirty="0"/>
              <a:t>v ČR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06857" y="1844824"/>
            <a:ext cx="4475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Strukturální protipovodňové prvky</a:t>
            </a:r>
            <a:endParaRPr lang="cs-CZ" sz="2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323528" y="2420888"/>
            <a:ext cx="24013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bg1">
                    <a:lumMod val="75000"/>
                  </a:schemeClr>
                </a:solidFill>
              </a:rPr>
              <a:t>přehrady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bg1">
                    <a:lumMod val="75000"/>
                  </a:schemeClr>
                </a:solidFill>
              </a:rPr>
              <a:t>poldry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>
                    <a:lumMod val="75000"/>
                  </a:schemeClr>
                </a:solidFill>
              </a:rPr>
              <a:t>ú</a:t>
            </a:r>
            <a:r>
              <a:rPr lang="cs-CZ" sz="2400" dirty="0" smtClean="0">
                <a:solidFill>
                  <a:schemeClr val="bg1">
                    <a:lumMod val="75000"/>
                  </a:schemeClr>
                </a:solidFill>
              </a:rPr>
              <a:t>pravy krajiny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/>
              <a:t>ochranné hráze</a:t>
            </a:r>
            <a:endParaRPr lang="cs-CZ" sz="2400" dirty="0"/>
          </a:p>
        </p:txBody>
      </p:sp>
      <p:pic>
        <p:nvPicPr>
          <p:cNvPr id="8194" name="Picture 2" descr="http://www.chmi.cz/files/portal/docs/poboc/CB/pruvodce/img/mobilni_steny_pra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510" y="3205718"/>
            <a:ext cx="5210970" cy="326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chmi.cz/files/portal/docs/poboc/CB/pruvodce/img/hraz_louisia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82" y="4199300"/>
            <a:ext cx="3182853" cy="226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10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Protipovodňová ochrana </a:t>
            </a:r>
            <a:br>
              <a:rPr lang="cs-CZ" dirty="0"/>
            </a:br>
            <a:r>
              <a:rPr lang="cs-CZ" dirty="0"/>
              <a:t>v ČR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06857" y="1844824"/>
            <a:ext cx="8761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smtClean="0"/>
              <a:t>Moderní přístup k budování technických protipovodňových opatření</a:t>
            </a:r>
            <a:endParaRPr lang="cs-CZ" sz="2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395536" y="2348880"/>
            <a:ext cx="8748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smtClean="0"/>
              <a:t>Ochrana pouze urbanizovaných oblastí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smtClean="0"/>
              <a:t>Umožnění rozlivu do míst, kde jsou menší škody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val="93028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Protipovodňová ochrana </a:t>
            </a:r>
            <a:br>
              <a:rPr lang="cs-CZ" dirty="0" smtClean="0"/>
            </a:br>
            <a:r>
              <a:rPr lang="cs-CZ" dirty="0" smtClean="0"/>
              <a:t>v ČR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333705" y="1772816"/>
            <a:ext cx="5165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Nestrukturální protipovodňová opatření</a:t>
            </a:r>
            <a:endParaRPr lang="cs-CZ" sz="2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395536" y="2348880"/>
            <a:ext cx="28803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regulace výstavby v blízkosti řek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bg1">
                    <a:lumMod val="75000"/>
                  </a:schemeClr>
                </a:solidFill>
              </a:rPr>
              <a:t>organizace operativních protipovodňových opatření – systém povodňových komisí, povodňové plány, HZS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bg1">
                    <a:lumMod val="75000"/>
                  </a:schemeClr>
                </a:solidFill>
              </a:rPr>
              <a:t>hlásná a předpovědní povodňová služba</a:t>
            </a:r>
            <a:endParaRPr lang="cs-CZ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2348880"/>
            <a:ext cx="5782587" cy="397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6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2697396" y="332656"/>
            <a:ext cx="5999748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Protipovodňová ochrana </a:t>
            </a:r>
            <a:br>
              <a:rPr lang="cs-CZ" smtClean="0"/>
            </a:br>
            <a:r>
              <a:rPr lang="cs-CZ" smtClean="0"/>
              <a:t>v ČR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333705" y="1772816"/>
            <a:ext cx="5165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Nestrukturální protipovodňová opatření</a:t>
            </a:r>
            <a:endParaRPr lang="cs-CZ" sz="2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395536" y="2348880"/>
            <a:ext cx="28803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bg1">
                    <a:lumMod val="75000"/>
                  </a:schemeClr>
                </a:solidFill>
              </a:rPr>
              <a:t>regulace výstavby v blízkosti řek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organizace operativních protipovodňových opatření – systém povodňových komisí, povodňové plány, HZS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bg1">
                    <a:lumMod val="75000"/>
                  </a:schemeClr>
                </a:solidFill>
              </a:rPr>
              <a:t>hlásná a předpovědní povodňová služba</a:t>
            </a:r>
            <a:endParaRPr lang="cs-CZ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302" y="4358814"/>
            <a:ext cx="1735170" cy="216653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085" y="2224610"/>
            <a:ext cx="3763195" cy="203003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28" y="4358814"/>
            <a:ext cx="2448272" cy="237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831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75856" y="332656"/>
            <a:ext cx="5421288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Předpovědní povodňová služba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33705" y="1772816"/>
            <a:ext cx="6653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Hlásná </a:t>
            </a:r>
            <a:r>
              <a:rPr lang="cs-CZ" sz="2400" smtClean="0"/>
              <a:t>povodňová služba     </a:t>
            </a:r>
            <a:r>
              <a:rPr lang="cs-CZ" i="1" smtClean="0"/>
              <a:t>hlásné vodoměrné stanice A,B,C</a:t>
            </a:r>
            <a:endParaRPr lang="cs-CZ" sz="2400" i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34480"/>
            <a:ext cx="7123098" cy="4434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26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67544" y="1475656"/>
            <a:ext cx="748883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Povodeň </a:t>
            </a:r>
            <a:r>
              <a:rPr lang="cs-CZ" dirty="0"/>
              <a:t>je </a:t>
            </a:r>
            <a:r>
              <a:rPr lang="cs-CZ" sz="2400" b="1" dirty="0"/>
              <a:t>přechodné výrazné zvýšení hladiny </a:t>
            </a:r>
            <a:r>
              <a:rPr lang="cs-CZ" dirty="0"/>
              <a:t>vodních toků nebo jiných povrchových vod, při kterém voda již zaplavuje území mimo koryto vodního toku. Přechodné výrazné stoupnutí vodní hladiny konkrétního vodního toku, při kterém se voda z koryta vylévá, způsobuje následné zaplavení bezprostředního i blízkého okolí vodního toku, </a:t>
            </a:r>
            <a:r>
              <a:rPr lang="cs-CZ" sz="2400" b="1" dirty="0"/>
              <a:t>ohrožuje životy a majetek</a:t>
            </a:r>
            <a:r>
              <a:rPr lang="cs-CZ" dirty="0"/>
              <a:t>, devastuje životní prostředí a působí značné materiální škody. Povodeň je i stav, kdy voda může způsobit škody tím, že z určitého území nemůže dočasně přirozeným způsobem odtékat nebo její odtok je nedostatečný, případně dochází k zaplavení území při soustředěném odtoku srážkových vod. </a:t>
            </a:r>
            <a:r>
              <a:rPr lang="cs-CZ" sz="2000" b="1" dirty="0"/>
              <a:t>Povodeň může být způsobena </a:t>
            </a:r>
            <a:r>
              <a:rPr lang="cs-CZ" dirty="0"/>
              <a:t>přírodními jevy, zejména táním, dešťovými srážkami nebo chodem ledů (přirozená povodeň), nebo jinými vlivy, zejména poruchou vodního díla, která může vést až k jeho havárii (protržení) nebo nouzovým řešením kritické situace na vodním díle (zvláštní povodeň). Povodňové stupně aktivity: I. stupeň – stav bdělosti, II. stupeň – stav pohotovosti, III. stupeň – stav ohrožení.</a:t>
            </a:r>
          </a:p>
          <a:p>
            <a:r>
              <a:rPr lang="cs-CZ" dirty="0"/>
              <a:t>(Zákon č. 254/2001 Sb., o vodách a o změně některých zákonů)</a:t>
            </a:r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2697396" y="332656"/>
            <a:ext cx="5999748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Povodně – </a:t>
            </a:r>
            <a:r>
              <a:rPr lang="cs-CZ" sz="3600" dirty="0" smtClean="0"/>
              <a:t>definice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340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Předpovědní povodňová služba</a:t>
            </a:r>
          </a:p>
        </p:txBody>
      </p:sp>
      <p:sp>
        <p:nvSpPr>
          <p:cNvPr id="3" name="Obdélník 2"/>
          <p:cNvSpPr/>
          <p:nvPr/>
        </p:nvSpPr>
        <p:spPr>
          <a:xfrm>
            <a:off x="251520" y="2348880"/>
            <a:ext cx="84969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2000" dirty="0" smtClean="0">
                <a:latin typeface="+mj-lt"/>
              </a:rPr>
              <a:t> varovat před příchodem povodně a v jejím průběhu předpovídat další vývoj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2000" dirty="0" smtClean="0">
                <a:latin typeface="+mj-lt"/>
              </a:rPr>
              <a:t> při </a:t>
            </a:r>
            <a:r>
              <a:rPr lang="cs-CZ" altLang="cs-CZ" sz="2000" dirty="0">
                <a:latin typeface="+mj-lt"/>
              </a:rPr>
              <a:t>včasné varování snížení povodňových škod až </a:t>
            </a:r>
            <a:r>
              <a:rPr lang="cs-CZ" altLang="cs-CZ" sz="2000" dirty="0" smtClean="0">
                <a:latin typeface="+mj-lt"/>
              </a:rPr>
              <a:t>35%,  </a:t>
            </a:r>
            <a:r>
              <a:rPr lang="cs-CZ" altLang="cs-CZ" sz="2000" dirty="0">
                <a:latin typeface="+mj-lt"/>
              </a:rPr>
              <a:t>reálně většinou kolem 10%, u extrémních povodní je to ještě méně</a:t>
            </a:r>
          </a:p>
        </p:txBody>
      </p:sp>
      <p:sp>
        <p:nvSpPr>
          <p:cNvPr id="4" name="Obdélník 3"/>
          <p:cNvSpPr/>
          <p:nvPr/>
        </p:nvSpPr>
        <p:spPr>
          <a:xfrm>
            <a:off x="395536" y="1700808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sz="2400" dirty="0" smtClean="0"/>
              <a:t>Předpovědní povodňovou službu zajišťuje v Č</a:t>
            </a:r>
            <a:r>
              <a:rPr lang="en-US" altLang="cs-CZ" sz="2400" dirty="0" smtClean="0"/>
              <a:t>R </a:t>
            </a:r>
            <a:r>
              <a:rPr lang="cs-CZ" altLang="cs-CZ" sz="2400" dirty="0" smtClean="0"/>
              <a:t>ČHMÚ</a:t>
            </a:r>
            <a:endParaRPr lang="cs-CZ" altLang="cs-CZ" sz="2400" dirty="0"/>
          </a:p>
        </p:txBody>
      </p:sp>
      <p:pic>
        <p:nvPicPr>
          <p:cNvPr id="5" name="Picture 4" descr="http://portal.chmi.cz/files/portal/docs/poboc/Pusobnost_pobocek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05064"/>
            <a:ext cx="4278853" cy="2499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5311" y="3815048"/>
            <a:ext cx="3917129" cy="293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2697396" y="332656"/>
            <a:ext cx="5999748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Předpovědní povodňová služba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395536" y="1772816"/>
            <a:ext cx="8568952" cy="488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9122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Předpovědní povodňová služba</a:t>
            </a:r>
          </a:p>
        </p:txBody>
      </p:sp>
      <p:sp>
        <p:nvSpPr>
          <p:cNvPr id="3" name="Obdélník 2"/>
          <p:cNvSpPr/>
          <p:nvPr/>
        </p:nvSpPr>
        <p:spPr>
          <a:xfrm>
            <a:off x="395536" y="1844824"/>
            <a:ext cx="7632848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sz="2400" dirty="0" smtClean="0"/>
              <a:t>Jak se předpovídá povodeň?</a:t>
            </a:r>
            <a:endParaRPr lang="cs-CZ" altLang="cs-CZ" sz="2400" dirty="0"/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341688"/>
            <a:ext cx="4078287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2740025" y="5302250"/>
            <a:ext cx="171450" cy="431800"/>
            <a:chOff x="391" y="3115"/>
            <a:chExt cx="213" cy="338"/>
          </a:xfrm>
        </p:grpSpPr>
        <p:sp>
          <p:nvSpPr>
            <p:cNvPr id="6" name="AutoShape 14"/>
            <p:cNvSpPr>
              <a:spLocks noChangeArrowheads="1"/>
            </p:cNvSpPr>
            <p:nvPr/>
          </p:nvSpPr>
          <p:spPr bwMode="auto">
            <a:xfrm>
              <a:off x="431" y="3181"/>
              <a:ext cx="136" cy="272"/>
            </a:xfrm>
            <a:prstGeom prst="cube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  <p:sp>
          <p:nvSpPr>
            <p:cNvPr id="7" name="AutoShape 15"/>
            <p:cNvSpPr>
              <a:spLocks noChangeArrowheads="1"/>
            </p:cNvSpPr>
            <p:nvPr/>
          </p:nvSpPr>
          <p:spPr bwMode="auto">
            <a:xfrm>
              <a:off x="391" y="3115"/>
              <a:ext cx="213" cy="10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210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Předpovědní povodňová služba</a:t>
            </a:r>
          </a:p>
        </p:txBody>
      </p:sp>
      <p:pic>
        <p:nvPicPr>
          <p:cNvPr id="3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341688"/>
            <a:ext cx="4078287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2740025" y="5302250"/>
            <a:ext cx="171450" cy="431800"/>
            <a:chOff x="391" y="3115"/>
            <a:chExt cx="213" cy="338"/>
          </a:xfrm>
        </p:grpSpPr>
        <p:sp>
          <p:nvSpPr>
            <p:cNvPr id="5" name="AutoShape 14"/>
            <p:cNvSpPr>
              <a:spLocks noChangeArrowheads="1"/>
            </p:cNvSpPr>
            <p:nvPr/>
          </p:nvSpPr>
          <p:spPr bwMode="auto">
            <a:xfrm>
              <a:off x="431" y="3181"/>
              <a:ext cx="136" cy="272"/>
            </a:xfrm>
            <a:prstGeom prst="cube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  <p:sp>
          <p:nvSpPr>
            <p:cNvPr id="6" name="AutoShape 15"/>
            <p:cNvSpPr>
              <a:spLocks noChangeArrowheads="1"/>
            </p:cNvSpPr>
            <p:nvPr/>
          </p:nvSpPr>
          <p:spPr bwMode="auto">
            <a:xfrm>
              <a:off x="391" y="3115"/>
              <a:ext cx="213" cy="10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</p:grp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3603625" y="4437063"/>
            <a:ext cx="171450" cy="431800"/>
            <a:chOff x="391" y="3115"/>
            <a:chExt cx="213" cy="338"/>
          </a:xfrm>
        </p:grpSpPr>
        <p:sp>
          <p:nvSpPr>
            <p:cNvPr id="8" name="AutoShape 17"/>
            <p:cNvSpPr>
              <a:spLocks noChangeArrowheads="1"/>
            </p:cNvSpPr>
            <p:nvPr/>
          </p:nvSpPr>
          <p:spPr bwMode="auto">
            <a:xfrm>
              <a:off x="431" y="3181"/>
              <a:ext cx="136" cy="272"/>
            </a:xfrm>
            <a:prstGeom prst="cube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  <p:sp>
          <p:nvSpPr>
            <p:cNvPr id="9" name="AutoShape 18"/>
            <p:cNvSpPr>
              <a:spLocks noChangeArrowheads="1"/>
            </p:cNvSpPr>
            <p:nvPr/>
          </p:nvSpPr>
          <p:spPr bwMode="auto">
            <a:xfrm>
              <a:off x="391" y="3115"/>
              <a:ext cx="213" cy="10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</p:grpSp>
      <p:sp>
        <p:nvSpPr>
          <p:cNvPr id="10" name="Obdélník 9"/>
          <p:cNvSpPr/>
          <p:nvPr/>
        </p:nvSpPr>
        <p:spPr>
          <a:xfrm>
            <a:off x="395536" y="1844824"/>
            <a:ext cx="7632848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sz="2400" dirty="0" smtClean="0"/>
              <a:t>Jak se předpovídá povodeň?</a:t>
            </a: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52210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Předpovědní povodňová služba</a:t>
            </a:r>
          </a:p>
        </p:txBody>
      </p:sp>
      <p:pic>
        <p:nvPicPr>
          <p:cNvPr id="4" name="Picture 11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376363"/>
            <a:ext cx="2462212" cy="413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924300" y="2565400"/>
            <a:ext cx="107950" cy="1079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735263" y="2565400"/>
            <a:ext cx="107950" cy="1079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Arial" charset="0"/>
            </a:endParaRP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1763713" y="2565400"/>
            <a:ext cx="107950" cy="1079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Arial" charset="0"/>
            </a:endParaRPr>
          </a:p>
        </p:txBody>
      </p:sp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1763713" y="3213100"/>
            <a:ext cx="107950" cy="1079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Arial" charset="0"/>
            </a:endParaRPr>
          </a:p>
        </p:txBody>
      </p:sp>
      <p:sp>
        <p:nvSpPr>
          <p:cNvPr id="9" name="Rectangle 22"/>
          <p:cNvSpPr>
            <a:spLocks noChangeArrowheads="1"/>
          </p:cNvSpPr>
          <p:nvPr/>
        </p:nvSpPr>
        <p:spPr bwMode="auto">
          <a:xfrm>
            <a:off x="3924300" y="2917825"/>
            <a:ext cx="107950" cy="1079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Arial" charset="0"/>
            </a:endParaRPr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3924300" y="3752850"/>
            <a:ext cx="107950" cy="1079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Arial" charset="0"/>
            </a:endParaRPr>
          </a:p>
        </p:txBody>
      </p:sp>
      <p:sp>
        <p:nvSpPr>
          <p:cNvPr id="11" name="Rectangle 26"/>
          <p:cNvSpPr>
            <a:spLocks noChangeArrowheads="1"/>
          </p:cNvSpPr>
          <p:nvPr/>
        </p:nvSpPr>
        <p:spPr bwMode="auto">
          <a:xfrm>
            <a:off x="3600450" y="4292600"/>
            <a:ext cx="107950" cy="1079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Arial" charset="0"/>
            </a:endParaRPr>
          </a:p>
        </p:txBody>
      </p:sp>
      <p:sp>
        <p:nvSpPr>
          <p:cNvPr id="12" name="Rectangle 29"/>
          <p:cNvSpPr>
            <a:spLocks noChangeArrowheads="1"/>
          </p:cNvSpPr>
          <p:nvPr/>
        </p:nvSpPr>
        <p:spPr bwMode="auto">
          <a:xfrm>
            <a:off x="2843213" y="2889250"/>
            <a:ext cx="107950" cy="1079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Arial" charset="0"/>
            </a:endParaRPr>
          </a:p>
        </p:txBody>
      </p:sp>
      <p:sp>
        <p:nvSpPr>
          <p:cNvPr id="13" name="Rectangle 31"/>
          <p:cNvSpPr>
            <a:spLocks noChangeArrowheads="1"/>
          </p:cNvSpPr>
          <p:nvPr/>
        </p:nvSpPr>
        <p:spPr bwMode="auto">
          <a:xfrm>
            <a:off x="2843213" y="3536950"/>
            <a:ext cx="107950" cy="1079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Arial" charset="0"/>
            </a:endParaRPr>
          </a:p>
        </p:txBody>
      </p:sp>
      <p:sp>
        <p:nvSpPr>
          <p:cNvPr id="14" name="Rectangle 33"/>
          <p:cNvSpPr>
            <a:spLocks noChangeArrowheads="1"/>
          </p:cNvSpPr>
          <p:nvPr/>
        </p:nvSpPr>
        <p:spPr bwMode="auto">
          <a:xfrm>
            <a:off x="1763713" y="3644900"/>
            <a:ext cx="107950" cy="1079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Arial" charset="0"/>
            </a:endParaRPr>
          </a:p>
        </p:txBody>
      </p:sp>
      <p:cxnSp>
        <p:nvCxnSpPr>
          <p:cNvPr id="15" name="AutoShape 44"/>
          <p:cNvCxnSpPr>
            <a:cxnSpLocks noChangeShapeType="1"/>
            <a:stCxn id="11" idx="3"/>
            <a:endCxn id="10" idx="2"/>
          </p:cNvCxnSpPr>
          <p:nvPr/>
        </p:nvCxnSpPr>
        <p:spPr bwMode="auto">
          <a:xfrm flipV="1">
            <a:off x="3708400" y="3860800"/>
            <a:ext cx="269875" cy="485775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AutoShape 45"/>
          <p:cNvCxnSpPr>
            <a:cxnSpLocks noChangeShapeType="1"/>
            <a:stCxn id="10" idx="0"/>
            <a:endCxn id="9" idx="2"/>
          </p:cNvCxnSpPr>
          <p:nvPr/>
        </p:nvCxnSpPr>
        <p:spPr bwMode="auto">
          <a:xfrm rot="16200000">
            <a:off x="3614737" y="3389313"/>
            <a:ext cx="72707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AutoShape 46"/>
          <p:cNvCxnSpPr>
            <a:cxnSpLocks noChangeShapeType="1"/>
            <a:stCxn id="9" idx="0"/>
            <a:endCxn id="5" idx="2"/>
          </p:cNvCxnSpPr>
          <p:nvPr/>
        </p:nvCxnSpPr>
        <p:spPr bwMode="auto">
          <a:xfrm rot="16200000">
            <a:off x="3856037" y="2795588"/>
            <a:ext cx="24447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AutoShape 61"/>
          <p:cNvCxnSpPr>
            <a:cxnSpLocks noChangeShapeType="1"/>
            <a:stCxn id="6" idx="3"/>
            <a:endCxn id="5" idx="1"/>
          </p:cNvCxnSpPr>
          <p:nvPr/>
        </p:nvCxnSpPr>
        <p:spPr bwMode="auto">
          <a:xfrm>
            <a:off x="2843213" y="2619375"/>
            <a:ext cx="108108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AutoShape 62"/>
          <p:cNvCxnSpPr>
            <a:cxnSpLocks noChangeShapeType="1"/>
            <a:stCxn id="12" idx="0"/>
          </p:cNvCxnSpPr>
          <p:nvPr/>
        </p:nvCxnSpPr>
        <p:spPr bwMode="auto">
          <a:xfrm rot="16200000">
            <a:off x="2762251" y="2700337"/>
            <a:ext cx="323850" cy="5397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AutoShape 63"/>
          <p:cNvCxnSpPr>
            <a:cxnSpLocks noChangeShapeType="1"/>
            <a:stCxn id="13" idx="0"/>
            <a:endCxn id="12" idx="2"/>
          </p:cNvCxnSpPr>
          <p:nvPr/>
        </p:nvCxnSpPr>
        <p:spPr bwMode="auto">
          <a:xfrm rot="16200000">
            <a:off x="2627313" y="3267075"/>
            <a:ext cx="53975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AutoShape 64"/>
          <p:cNvCxnSpPr>
            <a:cxnSpLocks noChangeShapeType="1"/>
            <a:stCxn id="14" idx="0"/>
            <a:endCxn id="8" idx="2"/>
          </p:cNvCxnSpPr>
          <p:nvPr/>
        </p:nvCxnSpPr>
        <p:spPr bwMode="auto">
          <a:xfrm rot="16200000">
            <a:off x="1655763" y="3482975"/>
            <a:ext cx="32385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AutoShape 65"/>
          <p:cNvCxnSpPr>
            <a:cxnSpLocks noChangeShapeType="1"/>
            <a:stCxn id="8" idx="0"/>
            <a:endCxn id="7" idx="2"/>
          </p:cNvCxnSpPr>
          <p:nvPr/>
        </p:nvCxnSpPr>
        <p:spPr bwMode="auto">
          <a:xfrm rot="16200000">
            <a:off x="1547813" y="2943225"/>
            <a:ext cx="53975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AutoShape 66"/>
          <p:cNvCxnSpPr>
            <a:cxnSpLocks noChangeShapeType="1"/>
            <a:stCxn id="7" idx="3"/>
            <a:endCxn id="6" idx="1"/>
          </p:cNvCxnSpPr>
          <p:nvPr/>
        </p:nvCxnSpPr>
        <p:spPr bwMode="auto">
          <a:xfrm>
            <a:off x="1871663" y="2619375"/>
            <a:ext cx="8636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Text Box 86"/>
          <p:cNvSpPr txBox="1">
            <a:spLocks noChangeArrowheads="1"/>
          </p:cNvSpPr>
          <p:nvPr/>
        </p:nvSpPr>
        <p:spPr bwMode="auto">
          <a:xfrm>
            <a:off x="3924300" y="2755900"/>
            <a:ext cx="106363" cy="152400"/>
          </a:xfrm>
          <a:prstGeom prst="rect">
            <a:avLst/>
          </a:prstGeom>
          <a:solidFill>
            <a:schemeClr val="bg1">
              <a:alpha val="8392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000" dirty="0">
                <a:latin typeface="Arial" charset="0"/>
              </a:rPr>
              <a:t>2</a:t>
            </a:r>
          </a:p>
        </p:txBody>
      </p:sp>
      <p:sp>
        <p:nvSpPr>
          <p:cNvPr id="25" name="Text Box 87"/>
          <p:cNvSpPr txBox="1">
            <a:spLocks noChangeArrowheads="1"/>
          </p:cNvSpPr>
          <p:nvPr/>
        </p:nvSpPr>
        <p:spPr bwMode="auto">
          <a:xfrm>
            <a:off x="3924300" y="4076700"/>
            <a:ext cx="106363" cy="152400"/>
          </a:xfrm>
          <a:prstGeom prst="rect">
            <a:avLst/>
          </a:prstGeom>
          <a:solidFill>
            <a:schemeClr val="bg1">
              <a:alpha val="8392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000" dirty="0">
                <a:latin typeface="Arial" charset="0"/>
              </a:rPr>
              <a:t>5</a:t>
            </a:r>
          </a:p>
        </p:txBody>
      </p:sp>
      <p:sp>
        <p:nvSpPr>
          <p:cNvPr id="26" name="Text Box 88"/>
          <p:cNvSpPr txBox="1">
            <a:spLocks noChangeArrowheads="1"/>
          </p:cNvSpPr>
          <p:nvPr/>
        </p:nvSpPr>
        <p:spPr bwMode="auto">
          <a:xfrm>
            <a:off x="3924300" y="3321050"/>
            <a:ext cx="106363" cy="152400"/>
          </a:xfrm>
          <a:prstGeom prst="rect">
            <a:avLst/>
          </a:prstGeom>
          <a:solidFill>
            <a:schemeClr val="bg1">
              <a:alpha val="8392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000" dirty="0">
                <a:latin typeface="Arial" charset="0"/>
              </a:rPr>
              <a:t>7</a:t>
            </a:r>
          </a:p>
        </p:txBody>
      </p:sp>
      <p:sp>
        <p:nvSpPr>
          <p:cNvPr id="27" name="Text Box 89"/>
          <p:cNvSpPr txBox="1">
            <a:spLocks noChangeArrowheads="1"/>
          </p:cNvSpPr>
          <p:nvPr/>
        </p:nvSpPr>
        <p:spPr bwMode="auto">
          <a:xfrm>
            <a:off x="2843213" y="3213100"/>
            <a:ext cx="106362" cy="152400"/>
          </a:xfrm>
          <a:prstGeom prst="rect">
            <a:avLst/>
          </a:prstGeom>
          <a:solidFill>
            <a:schemeClr val="bg1">
              <a:alpha val="8392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000" dirty="0">
                <a:latin typeface="Arial" charset="0"/>
              </a:rPr>
              <a:t>5</a:t>
            </a:r>
          </a:p>
        </p:txBody>
      </p:sp>
      <p:sp>
        <p:nvSpPr>
          <p:cNvPr id="28" name="Text Box 90"/>
          <p:cNvSpPr txBox="1">
            <a:spLocks noChangeArrowheads="1"/>
          </p:cNvSpPr>
          <p:nvPr/>
        </p:nvSpPr>
        <p:spPr bwMode="auto">
          <a:xfrm>
            <a:off x="1763713" y="2889250"/>
            <a:ext cx="106362" cy="152400"/>
          </a:xfrm>
          <a:prstGeom prst="rect">
            <a:avLst/>
          </a:prstGeom>
          <a:solidFill>
            <a:schemeClr val="bg1">
              <a:alpha val="8392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000" dirty="0">
                <a:latin typeface="Arial" charset="0"/>
              </a:rPr>
              <a:t>5</a:t>
            </a:r>
          </a:p>
        </p:txBody>
      </p:sp>
      <p:sp>
        <p:nvSpPr>
          <p:cNvPr id="29" name="Text Box 91"/>
          <p:cNvSpPr txBox="1">
            <a:spLocks noChangeArrowheads="1"/>
          </p:cNvSpPr>
          <p:nvPr/>
        </p:nvSpPr>
        <p:spPr bwMode="auto">
          <a:xfrm>
            <a:off x="1763713" y="3429000"/>
            <a:ext cx="106362" cy="152400"/>
          </a:xfrm>
          <a:prstGeom prst="rect">
            <a:avLst/>
          </a:prstGeom>
          <a:solidFill>
            <a:schemeClr val="bg1">
              <a:alpha val="8392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000" dirty="0">
                <a:latin typeface="Arial" charset="0"/>
              </a:rPr>
              <a:t>3</a:t>
            </a:r>
          </a:p>
        </p:txBody>
      </p:sp>
      <p:sp>
        <p:nvSpPr>
          <p:cNvPr id="30" name="Text Box 92"/>
          <p:cNvSpPr txBox="1">
            <a:spLocks noChangeArrowheads="1"/>
          </p:cNvSpPr>
          <p:nvPr/>
        </p:nvSpPr>
        <p:spPr bwMode="auto">
          <a:xfrm>
            <a:off x="2843213" y="2673350"/>
            <a:ext cx="106362" cy="152400"/>
          </a:xfrm>
          <a:prstGeom prst="rect">
            <a:avLst/>
          </a:prstGeom>
          <a:solidFill>
            <a:schemeClr val="bg1">
              <a:alpha val="8392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000" dirty="0">
                <a:latin typeface="Arial" charset="0"/>
              </a:rPr>
              <a:t>3</a:t>
            </a:r>
          </a:p>
        </p:txBody>
      </p:sp>
      <p:sp>
        <p:nvSpPr>
          <p:cNvPr id="31" name="Text Box 93"/>
          <p:cNvSpPr txBox="1">
            <a:spLocks noChangeArrowheads="1"/>
          </p:cNvSpPr>
          <p:nvPr/>
        </p:nvSpPr>
        <p:spPr bwMode="auto">
          <a:xfrm>
            <a:off x="2195513" y="2565400"/>
            <a:ext cx="106362" cy="152400"/>
          </a:xfrm>
          <a:prstGeom prst="rect">
            <a:avLst/>
          </a:prstGeom>
          <a:solidFill>
            <a:schemeClr val="bg1">
              <a:alpha val="8392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000" dirty="0">
                <a:latin typeface="Arial" charset="0"/>
              </a:rPr>
              <a:t>7</a:t>
            </a:r>
          </a:p>
        </p:txBody>
      </p:sp>
      <p:sp>
        <p:nvSpPr>
          <p:cNvPr id="32" name="Text Box 94"/>
          <p:cNvSpPr txBox="1">
            <a:spLocks noChangeArrowheads="1"/>
          </p:cNvSpPr>
          <p:nvPr/>
        </p:nvSpPr>
        <p:spPr bwMode="auto">
          <a:xfrm>
            <a:off x="3276600" y="2565400"/>
            <a:ext cx="214313" cy="152400"/>
          </a:xfrm>
          <a:prstGeom prst="rect">
            <a:avLst/>
          </a:prstGeom>
          <a:solidFill>
            <a:schemeClr val="bg1">
              <a:alpha val="8392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000" dirty="0">
                <a:latin typeface="Arial" charset="0"/>
              </a:rPr>
              <a:t>10</a:t>
            </a:r>
          </a:p>
        </p:txBody>
      </p:sp>
      <p:sp>
        <p:nvSpPr>
          <p:cNvPr id="33" name="Rectangle 67"/>
          <p:cNvSpPr>
            <a:spLocks noChangeArrowheads="1"/>
          </p:cNvSpPr>
          <p:nvPr/>
        </p:nvSpPr>
        <p:spPr bwMode="auto">
          <a:xfrm>
            <a:off x="4895850" y="3968750"/>
            <a:ext cx="107950" cy="1079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Arial" charset="0"/>
            </a:endParaRPr>
          </a:p>
        </p:txBody>
      </p:sp>
      <p:sp>
        <p:nvSpPr>
          <p:cNvPr id="34" name="Rectangle 68"/>
          <p:cNvSpPr>
            <a:spLocks noChangeArrowheads="1"/>
          </p:cNvSpPr>
          <p:nvPr/>
        </p:nvSpPr>
        <p:spPr bwMode="auto">
          <a:xfrm>
            <a:off x="4679950" y="4292600"/>
            <a:ext cx="107950" cy="1079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Arial" charset="0"/>
            </a:endParaRPr>
          </a:p>
        </p:txBody>
      </p:sp>
      <p:cxnSp>
        <p:nvCxnSpPr>
          <p:cNvPr id="35" name="AutoShape 69"/>
          <p:cNvCxnSpPr>
            <a:cxnSpLocks noChangeShapeType="1"/>
            <a:stCxn id="34" idx="0"/>
            <a:endCxn id="33" idx="2"/>
          </p:cNvCxnSpPr>
          <p:nvPr/>
        </p:nvCxnSpPr>
        <p:spPr bwMode="auto">
          <a:xfrm rot="16200000">
            <a:off x="4733925" y="4076700"/>
            <a:ext cx="215900" cy="2159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" name="Rectangle 70"/>
          <p:cNvSpPr>
            <a:spLocks noChangeArrowheads="1"/>
          </p:cNvSpPr>
          <p:nvPr/>
        </p:nvSpPr>
        <p:spPr bwMode="auto">
          <a:xfrm>
            <a:off x="5219700" y="4076700"/>
            <a:ext cx="107950" cy="1079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Arial" charset="0"/>
            </a:endParaRPr>
          </a:p>
        </p:txBody>
      </p:sp>
      <p:cxnSp>
        <p:nvCxnSpPr>
          <p:cNvPr id="37" name="AutoShape 71"/>
          <p:cNvCxnSpPr>
            <a:cxnSpLocks noChangeShapeType="1"/>
            <a:stCxn id="36" idx="0"/>
            <a:endCxn id="33" idx="3"/>
          </p:cNvCxnSpPr>
          <p:nvPr/>
        </p:nvCxnSpPr>
        <p:spPr bwMode="auto">
          <a:xfrm rot="5400000" flipH="1">
            <a:off x="5111750" y="3914775"/>
            <a:ext cx="53975" cy="269875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Rectangle 72"/>
          <p:cNvSpPr>
            <a:spLocks noChangeArrowheads="1"/>
          </p:cNvSpPr>
          <p:nvPr/>
        </p:nvSpPr>
        <p:spPr bwMode="auto">
          <a:xfrm>
            <a:off x="5219700" y="5265738"/>
            <a:ext cx="107950" cy="1079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Arial" charset="0"/>
            </a:endParaRPr>
          </a:p>
        </p:txBody>
      </p:sp>
      <p:cxnSp>
        <p:nvCxnSpPr>
          <p:cNvPr id="39" name="AutoShape 73"/>
          <p:cNvCxnSpPr>
            <a:cxnSpLocks noChangeShapeType="1"/>
            <a:stCxn id="38" idx="0"/>
            <a:endCxn id="34" idx="2"/>
          </p:cNvCxnSpPr>
          <p:nvPr/>
        </p:nvCxnSpPr>
        <p:spPr bwMode="auto">
          <a:xfrm rot="5400000" flipH="1">
            <a:off x="4571206" y="4563269"/>
            <a:ext cx="865188" cy="539750"/>
          </a:xfrm>
          <a:prstGeom prst="bentConnector3">
            <a:avLst>
              <a:gd name="adj1" fmla="val 49907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" name="Rectangle 74"/>
          <p:cNvSpPr>
            <a:spLocks noChangeArrowheads="1"/>
          </p:cNvSpPr>
          <p:nvPr/>
        </p:nvSpPr>
        <p:spPr bwMode="auto">
          <a:xfrm>
            <a:off x="4464050" y="5157788"/>
            <a:ext cx="107950" cy="1079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Arial" charset="0"/>
            </a:endParaRPr>
          </a:p>
        </p:txBody>
      </p:sp>
      <p:cxnSp>
        <p:nvCxnSpPr>
          <p:cNvPr id="41" name="AutoShape 75"/>
          <p:cNvCxnSpPr>
            <a:cxnSpLocks noChangeShapeType="1"/>
            <a:stCxn id="40" idx="3"/>
            <a:endCxn id="38" idx="2"/>
          </p:cNvCxnSpPr>
          <p:nvPr/>
        </p:nvCxnSpPr>
        <p:spPr bwMode="auto">
          <a:xfrm>
            <a:off x="4572000" y="5211763"/>
            <a:ext cx="701675" cy="161925"/>
          </a:xfrm>
          <a:prstGeom prst="bentConnector4">
            <a:avLst>
              <a:gd name="adj1" fmla="val 46153"/>
              <a:gd name="adj2" fmla="val 356861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" name="Rectangle 76"/>
          <p:cNvSpPr>
            <a:spLocks noChangeArrowheads="1"/>
          </p:cNvSpPr>
          <p:nvPr/>
        </p:nvSpPr>
        <p:spPr bwMode="auto">
          <a:xfrm>
            <a:off x="4895850" y="4508500"/>
            <a:ext cx="107950" cy="1079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Arial" charset="0"/>
            </a:endParaRPr>
          </a:p>
        </p:txBody>
      </p:sp>
      <p:cxnSp>
        <p:nvCxnSpPr>
          <p:cNvPr id="43" name="AutoShape 77"/>
          <p:cNvCxnSpPr>
            <a:cxnSpLocks noChangeShapeType="1"/>
            <a:stCxn id="42" idx="0"/>
            <a:endCxn id="36" idx="2"/>
          </p:cNvCxnSpPr>
          <p:nvPr/>
        </p:nvCxnSpPr>
        <p:spPr bwMode="auto">
          <a:xfrm rot="16200000">
            <a:off x="4949825" y="4184650"/>
            <a:ext cx="323850" cy="32385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" name="Rectangle 78"/>
          <p:cNvSpPr>
            <a:spLocks noChangeArrowheads="1"/>
          </p:cNvSpPr>
          <p:nvPr/>
        </p:nvSpPr>
        <p:spPr bwMode="auto">
          <a:xfrm>
            <a:off x="5651500" y="4076700"/>
            <a:ext cx="107950" cy="1079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Arial" charset="0"/>
            </a:endParaRPr>
          </a:p>
        </p:txBody>
      </p:sp>
      <p:cxnSp>
        <p:nvCxnSpPr>
          <p:cNvPr id="45" name="AutoShape 79"/>
          <p:cNvCxnSpPr>
            <a:cxnSpLocks noChangeShapeType="1"/>
            <a:stCxn id="44" idx="1"/>
            <a:endCxn id="36" idx="3"/>
          </p:cNvCxnSpPr>
          <p:nvPr/>
        </p:nvCxnSpPr>
        <p:spPr bwMode="auto">
          <a:xfrm rot="10800000">
            <a:off x="5327650" y="4130675"/>
            <a:ext cx="32385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" name="Rectangle 80"/>
          <p:cNvSpPr>
            <a:spLocks noChangeArrowheads="1"/>
          </p:cNvSpPr>
          <p:nvPr/>
        </p:nvSpPr>
        <p:spPr bwMode="auto">
          <a:xfrm>
            <a:off x="5976938" y="6345238"/>
            <a:ext cx="107950" cy="1079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Arial" charset="0"/>
            </a:endParaRPr>
          </a:p>
        </p:txBody>
      </p:sp>
      <p:cxnSp>
        <p:nvCxnSpPr>
          <p:cNvPr id="47" name="AutoShape 81"/>
          <p:cNvCxnSpPr>
            <a:cxnSpLocks noChangeShapeType="1"/>
            <a:stCxn id="46" idx="0"/>
            <a:endCxn id="44" idx="3"/>
          </p:cNvCxnSpPr>
          <p:nvPr/>
        </p:nvCxnSpPr>
        <p:spPr bwMode="auto">
          <a:xfrm rot="5400000" flipH="1">
            <a:off x="4787900" y="5102225"/>
            <a:ext cx="2214563" cy="271463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" name="Text Box 102"/>
          <p:cNvSpPr txBox="1">
            <a:spLocks noChangeArrowheads="1"/>
          </p:cNvSpPr>
          <p:nvPr/>
        </p:nvSpPr>
        <p:spPr bwMode="auto">
          <a:xfrm>
            <a:off x="4921250" y="4865688"/>
            <a:ext cx="215900" cy="152400"/>
          </a:xfrm>
          <a:prstGeom prst="rect">
            <a:avLst/>
          </a:prstGeom>
          <a:solidFill>
            <a:schemeClr val="bg1">
              <a:alpha val="8392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000" dirty="0">
                <a:latin typeface="Arial" charset="0"/>
              </a:rPr>
              <a:t>10</a:t>
            </a:r>
          </a:p>
        </p:txBody>
      </p:sp>
      <p:sp>
        <p:nvSpPr>
          <p:cNvPr id="49" name="Text Box 103"/>
          <p:cNvSpPr txBox="1">
            <a:spLocks noChangeArrowheads="1"/>
          </p:cNvSpPr>
          <p:nvPr/>
        </p:nvSpPr>
        <p:spPr bwMode="auto">
          <a:xfrm>
            <a:off x="4794250" y="4184650"/>
            <a:ext cx="106363" cy="152400"/>
          </a:xfrm>
          <a:prstGeom prst="rect">
            <a:avLst/>
          </a:prstGeom>
          <a:solidFill>
            <a:schemeClr val="bg1">
              <a:alpha val="8392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000" dirty="0">
                <a:latin typeface="Arial" charset="0"/>
              </a:rPr>
              <a:t>3</a:t>
            </a:r>
          </a:p>
        </p:txBody>
      </p:sp>
      <p:sp>
        <p:nvSpPr>
          <p:cNvPr id="50" name="Text Box 104"/>
          <p:cNvSpPr txBox="1">
            <a:spLocks noChangeArrowheads="1"/>
          </p:cNvSpPr>
          <p:nvPr/>
        </p:nvSpPr>
        <p:spPr bwMode="auto">
          <a:xfrm>
            <a:off x="5111750" y="4292600"/>
            <a:ext cx="106363" cy="152400"/>
          </a:xfrm>
          <a:prstGeom prst="rect">
            <a:avLst/>
          </a:prstGeom>
          <a:solidFill>
            <a:schemeClr val="bg1">
              <a:alpha val="8392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000" dirty="0">
                <a:latin typeface="Arial" charset="0"/>
              </a:rPr>
              <a:t>4</a:t>
            </a:r>
          </a:p>
        </p:txBody>
      </p:sp>
      <p:sp>
        <p:nvSpPr>
          <p:cNvPr id="51" name="Text Box 105"/>
          <p:cNvSpPr txBox="1">
            <a:spLocks noChangeArrowheads="1"/>
          </p:cNvSpPr>
          <p:nvPr/>
        </p:nvSpPr>
        <p:spPr bwMode="auto">
          <a:xfrm>
            <a:off x="5480050" y="4048125"/>
            <a:ext cx="106363" cy="152400"/>
          </a:xfrm>
          <a:prstGeom prst="rect">
            <a:avLst/>
          </a:prstGeom>
          <a:solidFill>
            <a:schemeClr val="bg1">
              <a:alpha val="8392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000" dirty="0">
                <a:latin typeface="Arial" charset="0"/>
              </a:rPr>
              <a:t>3</a:t>
            </a:r>
          </a:p>
        </p:txBody>
      </p:sp>
      <p:sp>
        <p:nvSpPr>
          <p:cNvPr id="52" name="Text Box 106"/>
          <p:cNvSpPr txBox="1">
            <a:spLocks noChangeArrowheads="1"/>
          </p:cNvSpPr>
          <p:nvPr/>
        </p:nvSpPr>
        <p:spPr bwMode="auto">
          <a:xfrm>
            <a:off x="5919788" y="5049838"/>
            <a:ext cx="211137" cy="152400"/>
          </a:xfrm>
          <a:prstGeom prst="rect">
            <a:avLst/>
          </a:prstGeom>
          <a:solidFill>
            <a:schemeClr val="bg1">
              <a:alpha val="8392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000" dirty="0">
                <a:latin typeface="Arial" charset="0"/>
              </a:rPr>
              <a:t>22</a:t>
            </a:r>
          </a:p>
        </p:txBody>
      </p:sp>
      <p:sp>
        <p:nvSpPr>
          <p:cNvPr id="53" name="Text Box 107"/>
          <p:cNvSpPr txBox="1">
            <a:spLocks noChangeArrowheads="1"/>
          </p:cNvSpPr>
          <p:nvPr/>
        </p:nvSpPr>
        <p:spPr bwMode="auto">
          <a:xfrm>
            <a:off x="4737100" y="5335588"/>
            <a:ext cx="215900" cy="152400"/>
          </a:xfrm>
          <a:prstGeom prst="rect">
            <a:avLst/>
          </a:prstGeom>
          <a:solidFill>
            <a:schemeClr val="bg1">
              <a:alpha val="8392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000" dirty="0">
                <a:latin typeface="Arial" charset="0"/>
              </a:rPr>
              <a:t>10</a:t>
            </a:r>
          </a:p>
        </p:txBody>
      </p:sp>
      <p:sp>
        <p:nvSpPr>
          <p:cNvPr id="54" name="Rectangle 41"/>
          <p:cNvSpPr>
            <a:spLocks noChangeArrowheads="1"/>
          </p:cNvSpPr>
          <p:nvPr/>
        </p:nvSpPr>
        <p:spPr bwMode="auto">
          <a:xfrm>
            <a:off x="5003800" y="2565400"/>
            <a:ext cx="107950" cy="1079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Arial" charset="0"/>
            </a:endParaRPr>
          </a:p>
        </p:txBody>
      </p:sp>
      <p:sp>
        <p:nvSpPr>
          <p:cNvPr id="55" name="Rectangle 42"/>
          <p:cNvSpPr>
            <a:spLocks noChangeArrowheads="1"/>
          </p:cNvSpPr>
          <p:nvPr/>
        </p:nvSpPr>
        <p:spPr bwMode="auto">
          <a:xfrm>
            <a:off x="6408738" y="2565400"/>
            <a:ext cx="107950" cy="1079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Arial" charset="0"/>
            </a:endParaRPr>
          </a:p>
        </p:txBody>
      </p:sp>
      <p:cxnSp>
        <p:nvCxnSpPr>
          <p:cNvPr id="56" name="AutoShape 43"/>
          <p:cNvCxnSpPr>
            <a:cxnSpLocks noChangeShapeType="1"/>
            <a:stCxn id="55" idx="1"/>
            <a:endCxn id="54" idx="3"/>
          </p:cNvCxnSpPr>
          <p:nvPr/>
        </p:nvCxnSpPr>
        <p:spPr bwMode="auto">
          <a:xfrm rot="10800000">
            <a:off x="5111750" y="2619375"/>
            <a:ext cx="1296988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7" name="Rectangle 47"/>
          <p:cNvSpPr>
            <a:spLocks noChangeArrowheads="1"/>
          </p:cNvSpPr>
          <p:nvPr/>
        </p:nvSpPr>
        <p:spPr bwMode="auto">
          <a:xfrm>
            <a:off x="6300788" y="3536950"/>
            <a:ext cx="107950" cy="1079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Arial" charset="0"/>
            </a:endParaRPr>
          </a:p>
        </p:txBody>
      </p:sp>
      <p:cxnSp>
        <p:nvCxnSpPr>
          <p:cNvPr id="58" name="AutoShape 48"/>
          <p:cNvCxnSpPr>
            <a:cxnSpLocks noChangeShapeType="1"/>
            <a:stCxn id="57" idx="0"/>
            <a:endCxn id="55" idx="2"/>
          </p:cNvCxnSpPr>
          <p:nvPr/>
        </p:nvCxnSpPr>
        <p:spPr bwMode="auto">
          <a:xfrm rot="16200000">
            <a:off x="5976938" y="3051175"/>
            <a:ext cx="863600" cy="10795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" name="Rectangle 49"/>
          <p:cNvSpPr>
            <a:spLocks noChangeArrowheads="1"/>
          </p:cNvSpPr>
          <p:nvPr/>
        </p:nvSpPr>
        <p:spPr bwMode="auto">
          <a:xfrm>
            <a:off x="6516688" y="3536950"/>
            <a:ext cx="107950" cy="1079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Arial" charset="0"/>
            </a:endParaRPr>
          </a:p>
        </p:txBody>
      </p:sp>
      <p:cxnSp>
        <p:nvCxnSpPr>
          <p:cNvPr id="60" name="AutoShape 50"/>
          <p:cNvCxnSpPr>
            <a:cxnSpLocks noChangeShapeType="1"/>
            <a:stCxn id="59" idx="0"/>
            <a:endCxn id="55" idx="2"/>
          </p:cNvCxnSpPr>
          <p:nvPr/>
        </p:nvCxnSpPr>
        <p:spPr bwMode="auto">
          <a:xfrm rot="5400000" flipH="1">
            <a:off x="6084888" y="3051175"/>
            <a:ext cx="863600" cy="10795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" name="Rectangle 51"/>
          <p:cNvSpPr>
            <a:spLocks noChangeArrowheads="1"/>
          </p:cNvSpPr>
          <p:nvPr/>
        </p:nvSpPr>
        <p:spPr bwMode="auto">
          <a:xfrm>
            <a:off x="6300788" y="5157788"/>
            <a:ext cx="107950" cy="1079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Arial" charset="0"/>
            </a:endParaRPr>
          </a:p>
        </p:txBody>
      </p:sp>
      <p:cxnSp>
        <p:nvCxnSpPr>
          <p:cNvPr id="62" name="AutoShape 52"/>
          <p:cNvCxnSpPr>
            <a:cxnSpLocks noChangeShapeType="1"/>
            <a:stCxn id="61" idx="0"/>
            <a:endCxn id="57" idx="2"/>
          </p:cNvCxnSpPr>
          <p:nvPr/>
        </p:nvCxnSpPr>
        <p:spPr bwMode="auto">
          <a:xfrm rot="16200000">
            <a:off x="5598319" y="4401344"/>
            <a:ext cx="1512888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3" name="Rectangle 53"/>
          <p:cNvSpPr>
            <a:spLocks noChangeArrowheads="1"/>
          </p:cNvSpPr>
          <p:nvPr/>
        </p:nvSpPr>
        <p:spPr bwMode="auto">
          <a:xfrm>
            <a:off x="7596188" y="3536950"/>
            <a:ext cx="107950" cy="1079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Arial" charset="0"/>
            </a:endParaRPr>
          </a:p>
        </p:txBody>
      </p:sp>
      <p:cxnSp>
        <p:nvCxnSpPr>
          <p:cNvPr id="64" name="AutoShape 54"/>
          <p:cNvCxnSpPr>
            <a:cxnSpLocks noChangeShapeType="1"/>
            <a:stCxn id="63" idx="1"/>
            <a:endCxn id="59" idx="3"/>
          </p:cNvCxnSpPr>
          <p:nvPr/>
        </p:nvCxnSpPr>
        <p:spPr bwMode="auto">
          <a:xfrm rot="10800000">
            <a:off x="6624638" y="3590925"/>
            <a:ext cx="97155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5" name="Rectangle 55"/>
          <p:cNvSpPr>
            <a:spLocks noChangeArrowheads="1"/>
          </p:cNvSpPr>
          <p:nvPr/>
        </p:nvSpPr>
        <p:spPr bwMode="auto">
          <a:xfrm>
            <a:off x="6300788" y="6561138"/>
            <a:ext cx="107950" cy="1079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Arial" charset="0"/>
            </a:endParaRPr>
          </a:p>
        </p:txBody>
      </p:sp>
      <p:cxnSp>
        <p:nvCxnSpPr>
          <p:cNvPr id="66" name="AutoShape 56"/>
          <p:cNvCxnSpPr>
            <a:cxnSpLocks noChangeShapeType="1"/>
            <a:stCxn id="65" idx="0"/>
            <a:endCxn id="61" idx="2"/>
          </p:cNvCxnSpPr>
          <p:nvPr/>
        </p:nvCxnSpPr>
        <p:spPr bwMode="auto">
          <a:xfrm rot="16200000">
            <a:off x="5707063" y="5913438"/>
            <a:ext cx="12954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7" name="Rectangle 57"/>
          <p:cNvSpPr>
            <a:spLocks noChangeArrowheads="1"/>
          </p:cNvSpPr>
          <p:nvPr/>
        </p:nvSpPr>
        <p:spPr bwMode="auto">
          <a:xfrm>
            <a:off x="8893175" y="6561138"/>
            <a:ext cx="107950" cy="1079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Arial" charset="0"/>
            </a:endParaRPr>
          </a:p>
        </p:txBody>
      </p:sp>
      <p:cxnSp>
        <p:nvCxnSpPr>
          <p:cNvPr id="68" name="AutoShape 58"/>
          <p:cNvCxnSpPr>
            <a:cxnSpLocks noChangeShapeType="1"/>
            <a:stCxn id="67" idx="1"/>
            <a:endCxn id="65" idx="3"/>
          </p:cNvCxnSpPr>
          <p:nvPr/>
        </p:nvCxnSpPr>
        <p:spPr bwMode="auto">
          <a:xfrm rot="10800000">
            <a:off x="6408738" y="6615113"/>
            <a:ext cx="248443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9" name="Rectangle 59"/>
          <p:cNvSpPr>
            <a:spLocks noChangeArrowheads="1"/>
          </p:cNvSpPr>
          <p:nvPr/>
        </p:nvSpPr>
        <p:spPr bwMode="auto">
          <a:xfrm>
            <a:off x="8785225" y="3536950"/>
            <a:ext cx="107950" cy="1079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Arial" charset="0"/>
            </a:endParaRPr>
          </a:p>
        </p:txBody>
      </p:sp>
      <p:cxnSp>
        <p:nvCxnSpPr>
          <p:cNvPr id="70" name="AutoShape 60"/>
          <p:cNvCxnSpPr>
            <a:cxnSpLocks noChangeShapeType="1"/>
            <a:stCxn id="69" idx="1"/>
            <a:endCxn id="63" idx="3"/>
          </p:cNvCxnSpPr>
          <p:nvPr/>
        </p:nvCxnSpPr>
        <p:spPr bwMode="auto">
          <a:xfrm rot="10800000">
            <a:off x="7704138" y="3590925"/>
            <a:ext cx="108108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1" name="Text Box 95"/>
          <p:cNvSpPr txBox="1">
            <a:spLocks noChangeArrowheads="1"/>
          </p:cNvSpPr>
          <p:nvPr/>
        </p:nvSpPr>
        <p:spPr bwMode="auto">
          <a:xfrm>
            <a:off x="5651500" y="2565400"/>
            <a:ext cx="215900" cy="152400"/>
          </a:xfrm>
          <a:prstGeom prst="rect">
            <a:avLst/>
          </a:prstGeom>
          <a:solidFill>
            <a:schemeClr val="bg1">
              <a:alpha val="8392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000" dirty="0">
                <a:latin typeface="Arial" charset="0"/>
              </a:rPr>
              <a:t>12</a:t>
            </a:r>
          </a:p>
        </p:txBody>
      </p:sp>
      <p:sp>
        <p:nvSpPr>
          <p:cNvPr id="72" name="Text Box 97"/>
          <p:cNvSpPr txBox="1">
            <a:spLocks noChangeArrowheads="1"/>
          </p:cNvSpPr>
          <p:nvPr/>
        </p:nvSpPr>
        <p:spPr bwMode="auto">
          <a:xfrm>
            <a:off x="6300788" y="3213100"/>
            <a:ext cx="106362" cy="152400"/>
          </a:xfrm>
          <a:prstGeom prst="rect">
            <a:avLst/>
          </a:prstGeom>
          <a:solidFill>
            <a:schemeClr val="bg1">
              <a:alpha val="8392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000" dirty="0">
                <a:latin typeface="Arial" charset="0"/>
              </a:rPr>
              <a:t>7</a:t>
            </a:r>
          </a:p>
        </p:txBody>
      </p:sp>
      <p:sp>
        <p:nvSpPr>
          <p:cNvPr id="73" name="Text Box 98"/>
          <p:cNvSpPr txBox="1">
            <a:spLocks noChangeArrowheads="1"/>
          </p:cNvSpPr>
          <p:nvPr/>
        </p:nvSpPr>
        <p:spPr bwMode="auto">
          <a:xfrm>
            <a:off x="7056438" y="3536950"/>
            <a:ext cx="106362" cy="152400"/>
          </a:xfrm>
          <a:prstGeom prst="rect">
            <a:avLst/>
          </a:prstGeom>
          <a:solidFill>
            <a:schemeClr val="bg1">
              <a:alpha val="8392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000" dirty="0">
                <a:latin typeface="Arial" charset="0"/>
              </a:rPr>
              <a:t>9</a:t>
            </a:r>
          </a:p>
        </p:txBody>
      </p:sp>
      <p:sp>
        <p:nvSpPr>
          <p:cNvPr id="74" name="Text Box 99"/>
          <p:cNvSpPr txBox="1">
            <a:spLocks noChangeArrowheads="1"/>
          </p:cNvSpPr>
          <p:nvPr/>
        </p:nvSpPr>
        <p:spPr bwMode="auto">
          <a:xfrm>
            <a:off x="8243888" y="3536950"/>
            <a:ext cx="215900" cy="152400"/>
          </a:xfrm>
          <a:prstGeom prst="rect">
            <a:avLst/>
          </a:prstGeom>
          <a:solidFill>
            <a:schemeClr val="bg1">
              <a:alpha val="8392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000" dirty="0">
                <a:latin typeface="Arial" charset="0"/>
              </a:rPr>
              <a:t>10</a:t>
            </a:r>
          </a:p>
        </p:txBody>
      </p:sp>
      <p:sp>
        <p:nvSpPr>
          <p:cNvPr id="75" name="Text Box 100"/>
          <p:cNvSpPr txBox="1">
            <a:spLocks noChangeArrowheads="1"/>
          </p:cNvSpPr>
          <p:nvPr/>
        </p:nvSpPr>
        <p:spPr bwMode="auto">
          <a:xfrm>
            <a:off x="6224588" y="5805488"/>
            <a:ext cx="228600" cy="152400"/>
          </a:xfrm>
          <a:prstGeom prst="rect">
            <a:avLst/>
          </a:prstGeom>
          <a:solidFill>
            <a:schemeClr val="bg1">
              <a:alpha val="8392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000" dirty="0">
                <a:latin typeface="Arial" charset="0"/>
              </a:rPr>
              <a:t>10</a:t>
            </a:r>
          </a:p>
        </p:txBody>
      </p:sp>
      <p:sp>
        <p:nvSpPr>
          <p:cNvPr id="76" name="Text Box 101"/>
          <p:cNvSpPr txBox="1">
            <a:spLocks noChangeArrowheads="1"/>
          </p:cNvSpPr>
          <p:nvPr/>
        </p:nvSpPr>
        <p:spPr bwMode="auto">
          <a:xfrm>
            <a:off x="7704138" y="6538913"/>
            <a:ext cx="215900" cy="152400"/>
          </a:xfrm>
          <a:prstGeom prst="rect">
            <a:avLst/>
          </a:prstGeom>
          <a:solidFill>
            <a:schemeClr val="bg1">
              <a:alpha val="8392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000" dirty="0">
                <a:latin typeface="Arial" charset="0"/>
              </a:rPr>
              <a:t>20</a:t>
            </a:r>
          </a:p>
        </p:txBody>
      </p:sp>
      <p:sp>
        <p:nvSpPr>
          <p:cNvPr id="77" name="Text Box 96"/>
          <p:cNvSpPr txBox="1">
            <a:spLocks noChangeArrowheads="1"/>
          </p:cNvSpPr>
          <p:nvPr/>
        </p:nvSpPr>
        <p:spPr bwMode="auto">
          <a:xfrm>
            <a:off x="6243638" y="4387850"/>
            <a:ext cx="214312" cy="152400"/>
          </a:xfrm>
          <a:prstGeom prst="rect">
            <a:avLst/>
          </a:prstGeom>
          <a:solidFill>
            <a:schemeClr val="bg1">
              <a:alpha val="8392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000" dirty="0">
                <a:latin typeface="Arial" charset="0"/>
              </a:rPr>
              <a:t>14</a:t>
            </a:r>
          </a:p>
        </p:txBody>
      </p:sp>
      <p:sp>
        <p:nvSpPr>
          <p:cNvPr id="78" name="AutoShape 116"/>
          <p:cNvSpPr>
            <a:spLocks/>
          </p:cNvSpPr>
          <p:nvPr/>
        </p:nvSpPr>
        <p:spPr bwMode="auto">
          <a:xfrm>
            <a:off x="1979613" y="3429000"/>
            <a:ext cx="431800" cy="107950"/>
          </a:xfrm>
          <a:prstGeom prst="borderCallout1">
            <a:avLst>
              <a:gd name="adj1" fmla="val 105884"/>
              <a:gd name="adj2" fmla="val -17648"/>
              <a:gd name="adj3" fmla="val 233824"/>
              <a:gd name="adj4" fmla="val -40810"/>
            </a:avLst>
          </a:prstGeom>
          <a:solidFill>
            <a:srgbClr val="CCFFCC">
              <a:alpha val="38823"/>
            </a:srgb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700" dirty="0">
                <a:latin typeface="Arial" charset="0"/>
              </a:rPr>
              <a:t>Modrava</a:t>
            </a:r>
          </a:p>
        </p:txBody>
      </p:sp>
      <p:sp>
        <p:nvSpPr>
          <p:cNvPr id="79" name="AutoShape 117"/>
          <p:cNvSpPr>
            <a:spLocks/>
          </p:cNvSpPr>
          <p:nvPr/>
        </p:nvSpPr>
        <p:spPr bwMode="auto">
          <a:xfrm>
            <a:off x="1979613" y="3105150"/>
            <a:ext cx="431800" cy="107950"/>
          </a:xfrm>
          <a:prstGeom prst="borderCallout1">
            <a:avLst>
              <a:gd name="adj1" fmla="val 105884"/>
              <a:gd name="adj2" fmla="val -17648"/>
              <a:gd name="adj3" fmla="val 138236"/>
              <a:gd name="adj4" fmla="val -38602"/>
            </a:avLst>
          </a:prstGeom>
          <a:solidFill>
            <a:srgbClr val="CCFFCC">
              <a:alpha val="38823"/>
            </a:srgb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700" dirty="0">
                <a:latin typeface="Arial" charset="0"/>
              </a:rPr>
              <a:t>Rejštejn</a:t>
            </a:r>
          </a:p>
        </p:txBody>
      </p:sp>
      <p:sp>
        <p:nvSpPr>
          <p:cNvPr id="80" name="AutoShape 118"/>
          <p:cNvSpPr>
            <a:spLocks/>
          </p:cNvSpPr>
          <p:nvPr/>
        </p:nvSpPr>
        <p:spPr bwMode="auto">
          <a:xfrm>
            <a:off x="1976438" y="2809875"/>
            <a:ext cx="431800" cy="107950"/>
          </a:xfrm>
          <a:prstGeom prst="borderCallout1">
            <a:avLst>
              <a:gd name="adj1" fmla="val 105884"/>
              <a:gd name="adj2" fmla="val -17648"/>
              <a:gd name="adj3" fmla="val -179412"/>
              <a:gd name="adj4" fmla="val -42278"/>
            </a:avLst>
          </a:prstGeom>
          <a:solidFill>
            <a:srgbClr val="CCFFCC">
              <a:alpha val="38823"/>
            </a:srgb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700" dirty="0">
                <a:latin typeface="Arial" charset="0"/>
              </a:rPr>
              <a:t>Sušice</a:t>
            </a:r>
          </a:p>
        </p:txBody>
      </p:sp>
      <p:sp>
        <p:nvSpPr>
          <p:cNvPr id="81" name="AutoShape 119"/>
          <p:cNvSpPr>
            <a:spLocks/>
          </p:cNvSpPr>
          <p:nvPr/>
        </p:nvSpPr>
        <p:spPr bwMode="auto">
          <a:xfrm>
            <a:off x="3059113" y="2781300"/>
            <a:ext cx="431800" cy="107950"/>
          </a:xfrm>
          <a:prstGeom prst="borderCallout1">
            <a:avLst>
              <a:gd name="adj1" fmla="val 105884"/>
              <a:gd name="adj2" fmla="val -17648"/>
              <a:gd name="adj3" fmla="val 154412"/>
              <a:gd name="adj4" fmla="val -41176"/>
            </a:avLst>
          </a:prstGeom>
          <a:solidFill>
            <a:srgbClr val="CCFFCC">
              <a:alpha val="38823"/>
            </a:srgb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700" dirty="0">
                <a:latin typeface="Arial" charset="0"/>
              </a:rPr>
              <a:t>Němětice</a:t>
            </a:r>
          </a:p>
        </p:txBody>
      </p:sp>
      <p:sp>
        <p:nvSpPr>
          <p:cNvPr id="82" name="AutoShape 120"/>
          <p:cNvSpPr>
            <a:spLocks/>
          </p:cNvSpPr>
          <p:nvPr/>
        </p:nvSpPr>
        <p:spPr bwMode="auto">
          <a:xfrm>
            <a:off x="3059113" y="3321050"/>
            <a:ext cx="519112" cy="107950"/>
          </a:xfrm>
          <a:prstGeom prst="borderCallout1">
            <a:avLst>
              <a:gd name="adj1" fmla="val 105884"/>
              <a:gd name="adj2" fmla="val -14681"/>
              <a:gd name="adj3" fmla="val 230884"/>
              <a:gd name="adj4" fmla="val -27523"/>
            </a:avLst>
          </a:prstGeom>
          <a:solidFill>
            <a:srgbClr val="CCFFCC">
              <a:alpha val="38823"/>
            </a:srgb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700" dirty="0">
                <a:latin typeface="Arial" charset="0"/>
              </a:rPr>
              <a:t>Sudslavice</a:t>
            </a:r>
          </a:p>
        </p:txBody>
      </p:sp>
      <p:sp>
        <p:nvSpPr>
          <p:cNvPr id="83" name="AutoShape 121"/>
          <p:cNvSpPr>
            <a:spLocks/>
          </p:cNvSpPr>
          <p:nvPr/>
        </p:nvSpPr>
        <p:spPr bwMode="auto">
          <a:xfrm>
            <a:off x="3114675" y="4059238"/>
            <a:ext cx="431800" cy="107950"/>
          </a:xfrm>
          <a:prstGeom prst="borderCallout1">
            <a:avLst>
              <a:gd name="adj1" fmla="val 105884"/>
              <a:gd name="adj2" fmla="val 117648"/>
              <a:gd name="adj3" fmla="val 250000"/>
              <a:gd name="adj4" fmla="val 122426"/>
            </a:avLst>
          </a:prstGeom>
          <a:solidFill>
            <a:srgbClr val="CCFFCC">
              <a:alpha val="38823"/>
            </a:srgb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700" dirty="0">
                <a:latin typeface="Arial" charset="0"/>
              </a:rPr>
              <a:t>Husinec</a:t>
            </a:r>
          </a:p>
        </p:txBody>
      </p:sp>
      <p:sp>
        <p:nvSpPr>
          <p:cNvPr id="84" name="AutoShape 122"/>
          <p:cNvSpPr>
            <a:spLocks/>
          </p:cNvSpPr>
          <p:nvPr/>
        </p:nvSpPr>
        <p:spPr bwMode="auto">
          <a:xfrm>
            <a:off x="3384550" y="3752850"/>
            <a:ext cx="431800" cy="107950"/>
          </a:xfrm>
          <a:prstGeom prst="borderCallout1">
            <a:avLst>
              <a:gd name="adj1" fmla="val 105884"/>
              <a:gd name="adj2" fmla="val 117648"/>
              <a:gd name="adj3" fmla="val 41176"/>
              <a:gd name="adj4" fmla="val 137500"/>
            </a:avLst>
          </a:prstGeom>
          <a:solidFill>
            <a:srgbClr val="CCFFCC">
              <a:alpha val="38823"/>
            </a:srgb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700" dirty="0">
                <a:latin typeface="Arial" charset="0"/>
              </a:rPr>
              <a:t>Bavorov</a:t>
            </a:r>
          </a:p>
        </p:txBody>
      </p:sp>
      <p:sp>
        <p:nvSpPr>
          <p:cNvPr id="85" name="AutoShape 123"/>
          <p:cNvSpPr>
            <a:spLocks/>
          </p:cNvSpPr>
          <p:nvPr/>
        </p:nvSpPr>
        <p:spPr bwMode="auto">
          <a:xfrm>
            <a:off x="3384550" y="2997200"/>
            <a:ext cx="431800" cy="107950"/>
          </a:xfrm>
          <a:prstGeom prst="borderCallout1">
            <a:avLst>
              <a:gd name="adj1" fmla="val 105884"/>
              <a:gd name="adj2" fmla="val 117648"/>
              <a:gd name="adj3" fmla="val -23528"/>
              <a:gd name="adj4" fmla="val 136028"/>
            </a:avLst>
          </a:prstGeom>
          <a:solidFill>
            <a:srgbClr val="CCFFCC">
              <a:alpha val="38823"/>
            </a:srgb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700" dirty="0">
                <a:latin typeface="Arial" charset="0"/>
              </a:rPr>
              <a:t>Heřmaň</a:t>
            </a:r>
          </a:p>
        </p:txBody>
      </p:sp>
      <p:sp>
        <p:nvSpPr>
          <p:cNvPr id="86" name="AutoShape 124"/>
          <p:cNvSpPr>
            <a:spLocks/>
          </p:cNvSpPr>
          <p:nvPr/>
        </p:nvSpPr>
        <p:spPr bwMode="auto">
          <a:xfrm>
            <a:off x="2151063" y="2241550"/>
            <a:ext cx="431800" cy="107950"/>
          </a:xfrm>
          <a:prstGeom prst="borderCallout1">
            <a:avLst>
              <a:gd name="adj1" fmla="val 105884"/>
              <a:gd name="adj2" fmla="val 117648"/>
              <a:gd name="adj3" fmla="val 358824"/>
              <a:gd name="adj4" fmla="val 142648"/>
            </a:avLst>
          </a:prstGeom>
          <a:solidFill>
            <a:srgbClr val="CCFFCC">
              <a:alpha val="38823"/>
            </a:srgb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700" dirty="0">
                <a:latin typeface="Arial" charset="0"/>
              </a:rPr>
              <a:t>Katovice</a:t>
            </a:r>
          </a:p>
        </p:txBody>
      </p:sp>
      <p:sp>
        <p:nvSpPr>
          <p:cNvPr id="87" name="AutoShape 125"/>
          <p:cNvSpPr>
            <a:spLocks/>
          </p:cNvSpPr>
          <p:nvPr/>
        </p:nvSpPr>
        <p:spPr bwMode="auto">
          <a:xfrm>
            <a:off x="3384550" y="2457450"/>
            <a:ext cx="431800" cy="107950"/>
          </a:xfrm>
          <a:prstGeom prst="borderCallout1">
            <a:avLst>
              <a:gd name="adj1" fmla="val 105884"/>
              <a:gd name="adj2" fmla="val 117648"/>
              <a:gd name="adj3" fmla="val 170588"/>
              <a:gd name="adj4" fmla="val 133088"/>
            </a:avLst>
          </a:prstGeom>
          <a:solidFill>
            <a:srgbClr val="CCFFCC">
              <a:alpha val="38823"/>
            </a:srgb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700" dirty="0">
                <a:latin typeface="Arial" charset="0"/>
              </a:rPr>
              <a:t>Písek</a:t>
            </a:r>
          </a:p>
        </p:txBody>
      </p:sp>
      <p:sp>
        <p:nvSpPr>
          <p:cNvPr id="88" name="AutoShape 126"/>
          <p:cNvSpPr>
            <a:spLocks/>
          </p:cNvSpPr>
          <p:nvPr/>
        </p:nvSpPr>
        <p:spPr bwMode="auto">
          <a:xfrm>
            <a:off x="5156200" y="2349500"/>
            <a:ext cx="431800" cy="107950"/>
          </a:xfrm>
          <a:prstGeom prst="borderCallout1">
            <a:avLst>
              <a:gd name="adj1" fmla="val 105884"/>
              <a:gd name="adj2" fmla="val -17648"/>
              <a:gd name="adj3" fmla="val 235296"/>
              <a:gd name="adj4" fmla="val -24264"/>
            </a:avLst>
          </a:prstGeom>
          <a:solidFill>
            <a:srgbClr val="CCFFCC">
              <a:alpha val="38823"/>
            </a:srgb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700" dirty="0">
                <a:latin typeface="Arial" charset="0"/>
              </a:rPr>
              <a:t>Bechyně</a:t>
            </a:r>
          </a:p>
        </p:txBody>
      </p:sp>
      <p:sp>
        <p:nvSpPr>
          <p:cNvPr id="89" name="AutoShape 127"/>
          <p:cNvSpPr>
            <a:spLocks/>
          </p:cNvSpPr>
          <p:nvPr/>
        </p:nvSpPr>
        <p:spPr bwMode="auto">
          <a:xfrm>
            <a:off x="5867400" y="2349500"/>
            <a:ext cx="431800" cy="107950"/>
          </a:xfrm>
          <a:prstGeom prst="borderCallout1">
            <a:avLst>
              <a:gd name="adj1" fmla="val 105884"/>
              <a:gd name="adj2" fmla="val 117648"/>
              <a:gd name="adj3" fmla="val 264704"/>
              <a:gd name="adj4" fmla="val 138972"/>
            </a:avLst>
          </a:prstGeom>
          <a:solidFill>
            <a:srgbClr val="CCFFCC">
              <a:alpha val="38823"/>
            </a:srgb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700" dirty="0">
                <a:latin typeface="Arial" charset="0"/>
              </a:rPr>
              <a:t>Klenovice</a:t>
            </a:r>
          </a:p>
        </p:txBody>
      </p:sp>
      <p:sp>
        <p:nvSpPr>
          <p:cNvPr id="90" name="AutoShape 128"/>
          <p:cNvSpPr>
            <a:spLocks/>
          </p:cNvSpPr>
          <p:nvPr/>
        </p:nvSpPr>
        <p:spPr bwMode="auto">
          <a:xfrm>
            <a:off x="6745288" y="3333750"/>
            <a:ext cx="431800" cy="107950"/>
          </a:xfrm>
          <a:prstGeom prst="borderCallout1">
            <a:avLst>
              <a:gd name="adj1" fmla="val 105884"/>
              <a:gd name="adj2" fmla="val -17648"/>
              <a:gd name="adj3" fmla="val 235296"/>
              <a:gd name="adj4" fmla="val -46690"/>
            </a:avLst>
          </a:prstGeom>
          <a:solidFill>
            <a:srgbClr val="CCFFCC">
              <a:alpha val="38823"/>
            </a:srgb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700" dirty="0">
                <a:latin typeface="Arial" charset="0"/>
              </a:rPr>
              <a:t>Hamr</a:t>
            </a:r>
          </a:p>
        </p:txBody>
      </p:sp>
      <p:sp>
        <p:nvSpPr>
          <p:cNvPr id="91" name="AutoShape 129"/>
          <p:cNvSpPr>
            <a:spLocks/>
          </p:cNvSpPr>
          <p:nvPr/>
        </p:nvSpPr>
        <p:spPr bwMode="auto">
          <a:xfrm>
            <a:off x="7739063" y="3333750"/>
            <a:ext cx="431800" cy="107950"/>
          </a:xfrm>
          <a:prstGeom prst="borderCallout1">
            <a:avLst>
              <a:gd name="adj1" fmla="val 105884"/>
              <a:gd name="adj2" fmla="val -17648"/>
              <a:gd name="adj3" fmla="val 235296"/>
              <a:gd name="adj4" fmla="val -18014"/>
            </a:avLst>
          </a:prstGeom>
          <a:solidFill>
            <a:srgbClr val="CCFFCC">
              <a:alpha val="38823"/>
            </a:srgb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700" dirty="0">
                <a:latin typeface="Arial" charset="0"/>
              </a:rPr>
              <a:t>Lásenice</a:t>
            </a:r>
          </a:p>
        </p:txBody>
      </p:sp>
      <p:sp>
        <p:nvSpPr>
          <p:cNvPr id="92" name="AutoShape 130"/>
          <p:cNvSpPr>
            <a:spLocks/>
          </p:cNvSpPr>
          <p:nvPr/>
        </p:nvSpPr>
        <p:spPr bwMode="auto">
          <a:xfrm>
            <a:off x="8243888" y="3321050"/>
            <a:ext cx="431800" cy="107950"/>
          </a:xfrm>
          <a:prstGeom prst="borderCallout1">
            <a:avLst>
              <a:gd name="adj1" fmla="val 105884"/>
              <a:gd name="adj2" fmla="val 117648"/>
              <a:gd name="adj3" fmla="val 241176"/>
              <a:gd name="adj4" fmla="val 138602"/>
            </a:avLst>
          </a:prstGeom>
          <a:solidFill>
            <a:srgbClr val="CCFFCC">
              <a:alpha val="38823"/>
            </a:srgb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700" dirty="0">
                <a:latin typeface="Arial" charset="0"/>
              </a:rPr>
              <a:t>Rodvínov</a:t>
            </a:r>
          </a:p>
        </p:txBody>
      </p:sp>
      <p:sp>
        <p:nvSpPr>
          <p:cNvPr id="93" name="AutoShape 131"/>
          <p:cNvSpPr>
            <a:spLocks/>
          </p:cNvSpPr>
          <p:nvPr/>
        </p:nvSpPr>
        <p:spPr bwMode="auto">
          <a:xfrm>
            <a:off x="6516688" y="4941888"/>
            <a:ext cx="431800" cy="107950"/>
          </a:xfrm>
          <a:prstGeom prst="borderCallout1">
            <a:avLst>
              <a:gd name="adj1" fmla="val 105884"/>
              <a:gd name="adj2" fmla="val -17648"/>
              <a:gd name="adj3" fmla="val 263236"/>
              <a:gd name="adj4" fmla="val -39338"/>
            </a:avLst>
          </a:prstGeom>
          <a:solidFill>
            <a:srgbClr val="CCFFCC">
              <a:alpha val="38823"/>
            </a:srgb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700" dirty="0">
                <a:latin typeface="Arial" charset="0"/>
              </a:rPr>
              <a:t>Kazdovna</a:t>
            </a:r>
          </a:p>
        </p:txBody>
      </p:sp>
      <p:sp>
        <p:nvSpPr>
          <p:cNvPr id="94" name="AutoShape 132"/>
          <p:cNvSpPr>
            <a:spLocks/>
          </p:cNvSpPr>
          <p:nvPr/>
        </p:nvSpPr>
        <p:spPr bwMode="auto">
          <a:xfrm>
            <a:off x="6503988" y="6318250"/>
            <a:ext cx="431800" cy="107950"/>
          </a:xfrm>
          <a:prstGeom prst="borderCallout1">
            <a:avLst>
              <a:gd name="adj1" fmla="val 105884"/>
              <a:gd name="adj2" fmla="val -17648"/>
              <a:gd name="adj3" fmla="val 276472"/>
              <a:gd name="adj4" fmla="val -34926"/>
            </a:avLst>
          </a:prstGeom>
          <a:solidFill>
            <a:srgbClr val="CCFFCC">
              <a:alpha val="38823"/>
            </a:srgb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700" dirty="0">
                <a:latin typeface="Arial" charset="0"/>
              </a:rPr>
              <a:t>Pilař</a:t>
            </a:r>
          </a:p>
        </p:txBody>
      </p:sp>
      <p:sp>
        <p:nvSpPr>
          <p:cNvPr id="95" name="AutoShape 133"/>
          <p:cNvSpPr>
            <a:spLocks/>
          </p:cNvSpPr>
          <p:nvPr/>
        </p:nvSpPr>
        <p:spPr bwMode="auto">
          <a:xfrm>
            <a:off x="8394700" y="6370638"/>
            <a:ext cx="431800" cy="107950"/>
          </a:xfrm>
          <a:prstGeom prst="borderCallout1">
            <a:avLst>
              <a:gd name="adj1" fmla="val 105884"/>
              <a:gd name="adj2" fmla="val 117648"/>
              <a:gd name="adj3" fmla="val 219116"/>
              <a:gd name="adj4" fmla="val 132352"/>
            </a:avLst>
          </a:prstGeom>
          <a:solidFill>
            <a:srgbClr val="CCFFCC">
              <a:alpha val="38823"/>
            </a:srgb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700" dirty="0">
                <a:latin typeface="Arial" charset="0"/>
              </a:rPr>
              <a:t>Nová Ves</a:t>
            </a:r>
          </a:p>
        </p:txBody>
      </p:sp>
      <p:sp>
        <p:nvSpPr>
          <p:cNvPr id="96" name="AutoShape 134"/>
          <p:cNvSpPr>
            <a:spLocks/>
          </p:cNvSpPr>
          <p:nvPr/>
        </p:nvSpPr>
        <p:spPr bwMode="auto">
          <a:xfrm>
            <a:off x="5327650" y="6237288"/>
            <a:ext cx="539750" cy="107950"/>
          </a:xfrm>
          <a:prstGeom prst="borderCallout1">
            <a:avLst>
              <a:gd name="adj1" fmla="val 105884"/>
              <a:gd name="adj2" fmla="val 114116"/>
              <a:gd name="adj3" fmla="val 145588"/>
              <a:gd name="adj4" fmla="val 131176"/>
            </a:avLst>
          </a:prstGeom>
          <a:solidFill>
            <a:srgbClr val="CCFFCC">
              <a:alpha val="38823"/>
            </a:srgb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700" dirty="0">
                <a:latin typeface="Arial" charset="0"/>
              </a:rPr>
              <a:t>H. Stropnice</a:t>
            </a:r>
          </a:p>
        </p:txBody>
      </p:sp>
      <p:sp>
        <p:nvSpPr>
          <p:cNvPr id="97" name="AutoShape 135"/>
          <p:cNvSpPr>
            <a:spLocks/>
          </p:cNvSpPr>
          <p:nvPr/>
        </p:nvSpPr>
        <p:spPr bwMode="auto">
          <a:xfrm>
            <a:off x="5886450" y="3860800"/>
            <a:ext cx="388938" cy="107950"/>
          </a:xfrm>
          <a:prstGeom prst="borderCallout1">
            <a:avLst>
              <a:gd name="adj1" fmla="val 105884"/>
              <a:gd name="adj2" fmla="val -19593"/>
              <a:gd name="adj3" fmla="val 229412"/>
              <a:gd name="adj4" fmla="val -30204"/>
            </a:avLst>
          </a:prstGeom>
          <a:solidFill>
            <a:srgbClr val="CCFFCC">
              <a:alpha val="38823"/>
            </a:srgb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700" dirty="0">
                <a:latin typeface="Arial" charset="0"/>
              </a:rPr>
              <a:t>Pašínov</a:t>
            </a:r>
          </a:p>
        </p:txBody>
      </p:sp>
      <p:sp>
        <p:nvSpPr>
          <p:cNvPr id="98" name="AutoShape 136"/>
          <p:cNvSpPr>
            <a:spLocks/>
          </p:cNvSpPr>
          <p:nvPr/>
        </p:nvSpPr>
        <p:spPr bwMode="auto">
          <a:xfrm>
            <a:off x="5462588" y="3860800"/>
            <a:ext cx="388937" cy="107950"/>
          </a:xfrm>
          <a:prstGeom prst="borderCallout1">
            <a:avLst>
              <a:gd name="adj1" fmla="val 105884"/>
              <a:gd name="adj2" fmla="val -19593"/>
              <a:gd name="adj3" fmla="val 252940"/>
              <a:gd name="adj4" fmla="val -50204"/>
            </a:avLst>
          </a:prstGeom>
          <a:solidFill>
            <a:srgbClr val="CCFFCC">
              <a:alpha val="38823"/>
            </a:srgb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700" dirty="0">
                <a:latin typeface="Arial" charset="0"/>
              </a:rPr>
              <a:t>Roudné</a:t>
            </a:r>
          </a:p>
        </p:txBody>
      </p:sp>
      <p:sp>
        <p:nvSpPr>
          <p:cNvPr id="99" name="AutoShape 137"/>
          <p:cNvSpPr>
            <a:spLocks/>
          </p:cNvSpPr>
          <p:nvPr/>
        </p:nvSpPr>
        <p:spPr bwMode="auto">
          <a:xfrm>
            <a:off x="4246563" y="3752850"/>
            <a:ext cx="541337" cy="107950"/>
          </a:xfrm>
          <a:prstGeom prst="borderCallout1">
            <a:avLst>
              <a:gd name="adj1" fmla="val 105884"/>
              <a:gd name="adj2" fmla="val 114074"/>
              <a:gd name="adj3" fmla="val 257352"/>
              <a:gd name="adj4" fmla="val 129324"/>
            </a:avLst>
          </a:prstGeom>
          <a:solidFill>
            <a:srgbClr val="CCFFCC">
              <a:alpha val="38823"/>
            </a:srgb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700" dirty="0">
                <a:latin typeface="Arial" charset="0"/>
              </a:rPr>
              <a:t>Č.Budějovice</a:t>
            </a:r>
          </a:p>
        </p:txBody>
      </p:sp>
      <p:sp>
        <p:nvSpPr>
          <p:cNvPr id="100" name="AutoShape 138"/>
          <p:cNvSpPr>
            <a:spLocks/>
          </p:cNvSpPr>
          <p:nvPr/>
        </p:nvSpPr>
        <p:spPr bwMode="auto">
          <a:xfrm>
            <a:off x="4248150" y="4292600"/>
            <a:ext cx="325438" cy="107950"/>
          </a:xfrm>
          <a:prstGeom prst="borderCallout1">
            <a:avLst>
              <a:gd name="adj1" fmla="val 105884"/>
              <a:gd name="adj2" fmla="val 123417"/>
              <a:gd name="adj3" fmla="val 41176"/>
              <a:gd name="adj4" fmla="val 154148"/>
            </a:avLst>
          </a:prstGeom>
          <a:solidFill>
            <a:srgbClr val="CCFFCC">
              <a:alpha val="38823"/>
            </a:srgb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700" dirty="0">
                <a:latin typeface="Arial" charset="0"/>
              </a:rPr>
              <a:t>Březí</a:t>
            </a:r>
          </a:p>
        </p:txBody>
      </p:sp>
      <p:sp>
        <p:nvSpPr>
          <p:cNvPr id="101" name="AutoShape 139"/>
          <p:cNvSpPr>
            <a:spLocks/>
          </p:cNvSpPr>
          <p:nvPr/>
        </p:nvSpPr>
        <p:spPr bwMode="auto">
          <a:xfrm>
            <a:off x="5397500" y="4941888"/>
            <a:ext cx="541338" cy="107950"/>
          </a:xfrm>
          <a:prstGeom prst="borderCallout1">
            <a:avLst>
              <a:gd name="adj1" fmla="val 105884"/>
              <a:gd name="adj2" fmla="val -14074"/>
              <a:gd name="adj3" fmla="val 347060"/>
              <a:gd name="adj4" fmla="val -22875"/>
            </a:avLst>
          </a:prstGeom>
          <a:solidFill>
            <a:srgbClr val="CCFFCC">
              <a:alpha val="38823"/>
            </a:srgb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700" dirty="0">
                <a:latin typeface="Arial" charset="0"/>
              </a:rPr>
              <a:t>Č. Krumlov</a:t>
            </a:r>
          </a:p>
        </p:txBody>
      </p:sp>
      <p:sp>
        <p:nvSpPr>
          <p:cNvPr id="102" name="AutoShape 140"/>
          <p:cNvSpPr>
            <a:spLocks/>
          </p:cNvSpPr>
          <p:nvPr/>
        </p:nvSpPr>
        <p:spPr bwMode="auto">
          <a:xfrm>
            <a:off x="3981450" y="4941888"/>
            <a:ext cx="431800" cy="107950"/>
          </a:xfrm>
          <a:prstGeom prst="borderCallout1">
            <a:avLst>
              <a:gd name="adj1" fmla="val 105884"/>
              <a:gd name="adj2" fmla="val 117648"/>
              <a:gd name="adj3" fmla="val 245588"/>
              <a:gd name="adj4" fmla="val 122426"/>
            </a:avLst>
          </a:prstGeom>
          <a:solidFill>
            <a:srgbClr val="CCFFCC">
              <a:alpha val="38823"/>
            </a:srgb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700" dirty="0">
                <a:latin typeface="Arial" charset="0"/>
              </a:rPr>
              <a:t>V. Brod</a:t>
            </a:r>
          </a:p>
        </p:txBody>
      </p:sp>
      <p:sp>
        <p:nvSpPr>
          <p:cNvPr id="103" name="AutoShape 141"/>
          <p:cNvSpPr>
            <a:spLocks/>
          </p:cNvSpPr>
          <p:nvPr/>
        </p:nvSpPr>
        <p:spPr bwMode="auto">
          <a:xfrm>
            <a:off x="5219700" y="4508500"/>
            <a:ext cx="431800" cy="107950"/>
          </a:xfrm>
          <a:prstGeom prst="borderCallout1">
            <a:avLst>
              <a:gd name="adj1" fmla="val 105884"/>
              <a:gd name="adj2" fmla="val -17648"/>
              <a:gd name="adj3" fmla="val 41176"/>
              <a:gd name="adj4" fmla="val -59560"/>
            </a:avLst>
          </a:prstGeom>
          <a:solidFill>
            <a:srgbClr val="CCFFCC">
              <a:alpha val="38823"/>
            </a:srgb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700" dirty="0">
                <a:latin typeface="Arial" charset="0"/>
              </a:rPr>
              <a:t>Římov</a:t>
            </a:r>
          </a:p>
        </p:txBody>
      </p:sp>
      <p:sp>
        <p:nvSpPr>
          <p:cNvPr id="104" name="Obdélník 103"/>
          <p:cNvSpPr/>
          <p:nvPr/>
        </p:nvSpPr>
        <p:spPr>
          <a:xfrm>
            <a:off x="267421" y="5966543"/>
            <a:ext cx="5013399" cy="646331"/>
          </a:xfrm>
          <a:prstGeom prst="rect">
            <a:avLst/>
          </a:prstGeom>
          <a:ln w="5397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dirty="0" smtClean="0"/>
              <a:t>KRÁTKÝ ČASOVÝ PŘEDSTIHY HYDROLOGICKÝCH PŘEDPOVĚDÍ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13982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Předpovědní povodňová služba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376363"/>
            <a:ext cx="2462212" cy="413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627313" y="2565400"/>
            <a:ext cx="1404937" cy="1431925"/>
            <a:chOff x="1859" y="1666"/>
            <a:chExt cx="885" cy="902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2676" y="1684"/>
              <a:ext cx="68" cy="6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2200" y="1684"/>
              <a:ext cx="68" cy="6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1859" y="1684"/>
              <a:ext cx="68" cy="6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1859" y="1956"/>
              <a:ext cx="68" cy="6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2676" y="1888"/>
              <a:ext cx="68" cy="6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676" y="2228"/>
              <a:ext cx="68" cy="6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2676" y="2500"/>
              <a:ext cx="68" cy="6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2268" y="1820"/>
              <a:ext cx="68" cy="6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2268" y="2092"/>
              <a:ext cx="68" cy="6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1859" y="2160"/>
              <a:ext cx="68" cy="6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  <p:cxnSp>
          <p:nvCxnSpPr>
            <p:cNvPr id="15" name="AutoShape 14"/>
            <p:cNvCxnSpPr>
              <a:cxnSpLocks noChangeShapeType="1"/>
              <a:stCxn id="11" idx="0"/>
              <a:endCxn id="10" idx="2"/>
            </p:cNvCxnSpPr>
            <p:nvPr/>
          </p:nvCxnSpPr>
          <p:spPr bwMode="auto">
            <a:xfrm rot="-5400000">
              <a:off x="2608" y="2398"/>
              <a:ext cx="204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AutoShape 15"/>
            <p:cNvCxnSpPr>
              <a:cxnSpLocks noChangeShapeType="1"/>
              <a:stCxn id="10" idx="0"/>
              <a:endCxn id="9" idx="2"/>
            </p:cNvCxnSpPr>
            <p:nvPr/>
          </p:nvCxnSpPr>
          <p:spPr bwMode="auto">
            <a:xfrm rot="-5400000">
              <a:off x="2574" y="2092"/>
              <a:ext cx="272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AutoShape 16"/>
            <p:cNvCxnSpPr>
              <a:cxnSpLocks noChangeShapeType="1"/>
              <a:stCxn id="9" idx="0"/>
              <a:endCxn id="5" idx="2"/>
            </p:cNvCxnSpPr>
            <p:nvPr/>
          </p:nvCxnSpPr>
          <p:spPr bwMode="auto">
            <a:xfrm rot="-5400000">
              <a:off x="2642" y="1820"/>
              <a:ext cx="13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AutoShape 17"/>
            <p:cNvCxnSpPr>
              <a:cxnSpLocks noChangeShapeType="1"/>
              <a:stCxn id="6" idx="3"/>
              <a:endCxn id="5" idx="1"/>
            </p:cNvCxnSpPr>
            <p:nvPr/>
          </p:nvCxnSpPr>
          <p:spPr bwMode="auto">
            <a:xfrm>
              <a:off x="2268" y="1718"/>
              <a:ext cx="408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AutoShape 18"/>
            <p:cNvCxnSpPr>
              <a:cxnSpLocks noChangeShapeType="1"/>
              <a:stCxn id="12" idx="0"/>
            </p:cNvCxnSpPr>
            <p:nvPr/>
          </p:nvCxnSpPr>
          <p:spPr bwMode="auto">
            <a:xfrm rot="-5400000">
              <a:off x="2252" y="1734"/>
              <a:ext cx="136" cy="35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AutoShape 19"/>
            <p:cNvCxnSpPr>
              <a:cxnSpLocks noChangeShapeType="1"/>
              <a:stCxn id="13" idx="0"/>
              <a:endCxn id="12" idx="2"/>
            </p:cNvCxnSpPr>
            <p:nvPr/>
          </p:nvCxnSpPr>
          <p:spPr bwMode="auto">
            <a:xfrm rot="-5400000">
              <a:off x="2200" y="1990"/>
              <a:ext cx="204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AutoShape 20"/>
            <p:cNvCxnSpPr>
              <a:cxnSpLocks noChangeShapeType="1"/>
              <a:stCxn id="14" idx="0"/>
              <a:endCxn id="8" idx="2"/>
            </p:cNvCxnSpPr>
            <p:nvPr/>
          </p:nvCxnSpPr>
          <p:spPr bwMode="auto">
            <a:xfrm rot="-5400000">
              <a:off x="1825" y="2092"/>
              <a:ext cx="13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21"/>
            <p:cNvCxnSpPr>
              <a:cxnSpLocks noChangeShapeType="1"/>
              <a:stCxn id="8" idx="0"/>
              <a:endCxn id="7" idx="2"/>
            </p:cNvCxnSpPr>
            <p:nvPr/>
          </p:nvCxnSpPr>
          <p:spPr bwMode="auto">
            <a:xfrm rot="-5400000">
              <a:off x="1791" y="1854"/>
              <a:ext cx="204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" name="AutoShape 22"/>
            <p:cNvCxnSpPr>
              <a:cxnSpLocks noChangeShapeType="1"/>
              <a:stCxn id="7" idx="3"/>
              <a:endCxn id="6" idx="1"/>
            </p:cNvCxnSpPr>
            <p:nvPr/>
          </p:nvCxnSpPr>
          <p:spPr bwMode="auto">
            <a:xfrm>
              <a:off x="1927" y="1718"/>
              <a:ext cx="273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" name="Text Box 23"/>
            <p:cNvSpPr txBox="1">
              <a:spLocks noChangeArrowheads="1"/>
            </p:cNvSpPr>
            <p:nvPr/>
          </p:nvSpPr>
          <p:spPr bwMode="auto">
            <a:xfrm>
              <a:off x="2676" y="1786"/>
              <a:ext cx="67" cy="96"/>
            </a:xfrm>
            <a:prstGeom prst="rect">
              <a:avLst/>
            </a:prstGeom>
            <a:solidFill>
              <a:schemeClr val="bg1">
                <a:alpha val="8392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dirty="0">
                  <a:latin typeface="Arial" charset="0"/>
                </a:rPr>
                <a:t>2</a:t>
              </a:r>
            </a:p>
          </p:txBody>
        </p:sp>
        <p:sp>
          <p:nvSpPr>
            <p:cNvPr id="25" name="Text Box 24"/>
            <p:cNvSpPr txBox="1">
              <a:spLocks noChangeArrowheads="1"/>
            </p:cNvSpPr>
            <p:nvPr/>
          </p:nvSpPr>
          <p:spPr bwMode="auto">
            <a:xfrm>
              <a:off x="2676" y="2364"/>
              <a:ext cx="67" cy="96"/>
            </a:xfrm>
            <a:prstGeom prst="rect">
              <a:avLst/>
            </a:prstGeom>
            <a:solidFill>
              <a:schemeClr val="bg1">
                <a:alpha val="8392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dirty="0">
                  <a:latin typeface="Arial" charset="0"/>
                </a:rPr>
                <a:t>3</a:t>
              </a:r>
            </a:p>
          </p:txBody>
        </p:sp>
        <p:sp>
          <p:nvSpPr>
            <p:cNvPr id="26" name="Text Box 25"/>
            <p:cNvSpPr txBox="1">
              <a:spLocks noChangeArrowheads="1"/>
            </p:cNvSpPr>
            <p:nvPr/>
          </p:nvSpPr>
          <p:spPr bwMode="auto">
            <a:xfrm>
              <a:off x="2676" y="2050"/>
              <a:ext cx="67" cy="96"/>
            </a:xfrm>
            <a:prstGeom prst="rect">
              <a:avLst/>
            </a:prstGeom>
            <a:solidFill>
              <a:schemeClr val="bg1">
                <a:alpha val="8392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dirty="0">
                  <a:latin typeface="Arial" charset="0"/>
                </a:rPr>
                <a:t>4</a:t>
              </a:r>
            </a:p>
          </p:txBody>
        </p:sp>
        <p:sp>
          <p:nvSpPr>
            <p:cNvPr id="27" name="Text Box 26"/>
            <p:cNvSpPr txBox="1">
              <a:spLocks noChangeArrowheads="1"/>
            </p:cNvSpPr>
            <p:nvPr/>
          </p:nvSpPr>
          <p:spPr bwMode="auto">
            <a:xfrm>
              <a:off x="2268" y="1956"/>
              <a:ext cx="67" cy="96"/>
            </a:xfrm>
            <a:prstGeom prst="rect">
              <a:avLst/>
            </a:prstGeom>
            <a:solidFill>
              <a:schemeClr val="bg1">
                <a:alpha val="8392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dirty="0">
                  <a:latin typeface="Arial" charset="0"/>
                </a:rPr>
                <a:t>3</a:t>
              </a:r>
            </a:p>
          </p:txBody>
        </p:sp>
        <p:sp>
          <p:nvSpPr>
            <p:cNvPr id="28" name="Text Box 27"/>
            <p:cNvSpPr txBox="1">
              <a:spLocks noChangeArrowheads="1"/>
            </p:cNvSpPr>
            <p:nvPr/>
          </p:nvSpPr>
          <p:spPr bwMode="auto">
            <a:xfrm>
              <a:off x="1859" y="1820"/>
              <a:ext cx="67" cy="96"/>
            </a:xfrm>
            <a:prstGeom prst="rect">
              <a:avLst/>
            </a:prstGeom>
            <a:solidFill>
              <a:schemeClr val="bg1">
                <a:alpha val="8392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dirty="0">
                  <a:latin typeface="Arial" charset="0"/>
                </a:rPr>
                <a:t>3</a:t>
              </a:r>
            </a:p>
          </p:txBody>
        </p:sp>
        <p:sp>
          <p:nvSpPr>
            <p:cNvPr id="29" name="Text Box 28"/>
            <p:cNvSpPr txBox="1">
              <a:spLocks noChangeArrowheads="1"/>
            </p:cNvSpPr>
            <p:nvPr/>
          </p:nvSpPr>
          <p:spPr bwMode="auto">
            <a:xfrm>
              <a:off x="1859" y="2058"/>
              <a:ext cx="67" cy="96"/>
            </a:xfrm>
            <a:prstGeom prst="rect">
              <a:avLst/>
            </a:prstGeom>
            <a:solidFill>
              <a:schemeClr val="bg1">
                <a:alpha val="8392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dirty="0">
                  <a:latin typeface="Arial" charset="0"/>
                </a:rPr>
                <a:t>2</a:t>
              </a:r>
            </a:p>
          </p:txBody>
        </p:sp>
        <p:sp>
          <p:nvSpPr>
            <p:cNvPr id="30" name="Text Box 29"/>
            <p:cNvSpPr txBox="1">
              <a:spLocks noChangeArrowheads="1"/>
            </p:cNvSpPr>
            <p:nvPr/>
          </p:nvSpPr>
          <p:spPr bwMode="auto">
            <a:xfrm>
              <a:off x="2276" y="1728"/>
              <a:ext cx="67" cy="96"/>
            </a:xfrm>
            <a:prstGeom prst="rect">
              <a:avLst/>
            </a:prstGeom>
            <a:solidFill>
              <a:schemeClr val="bg1">
                <a:alpha val="8392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dirty="0">
                  <a:latin typeface="Arial" charset="0"/>
                </a:rPr>
                <a:t>2</a:t>
              </a:r>
            </a:p>
          </p:txBody>
        </p:sp>
        <p:sp>
          <p:nvSpPr>
            <p:cNvPr id="31" name="Text Box 30"/>
            <p:cNvSpPr txBox="1">
              <a:spLocks noChangeArrowheads="1"/>
            </p:cNvSpPr>
            <p:nvPr/>
          </p:nvSpPr>
          <p:spPr bwMode="auto">
            <a:xfrm>
              <a:off x="2019" y="1670"/>
              <a:ext cx="67" cy="96"/>
            </a:xfrm>
            <a:prstGeom prst="rect">
              <a:avLst/>
            </a:prstGeom>
            <a:solidFill>
              <a:schemeClr val="bg1">
                <a:alpha val="8392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dirty="0">
                  <a:latin typeface="Arial" charset="0"/>
                </a:rPr>
                <a:t>4</a:t>
              </a:r>
            </a:p>
          </p:txBody>
        </p:sp>
        <p:sp>
          <p:nvSpPr>
            <p:cNvPr id="32" name="Text Box 31"/>
            <p:cNvSpPr txBox="1">
              <a:spLocks noChangeArrowheads="1"/>
            </p:cNvSpPr>
            <p:nvPr/>
          </p:nvSpPr>
          <p:spPr bwMode="auto">
            <a:xfrm>
              <a:off x="2472" y="1666"/>
              <a:ext cx="67" cy="96"/>
            </a:xfrm>
            <a:prstGeom prst="rect">
              <a:avLst/>
            </a:prstGeom>
            <a:solidFill>
              <a:schemeClr val="bg1">
                <a:alpha val="8392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dirty="0">
                  <a:latin typeface="Arial" charset="0"/>
                </a:rPr>
                <a:t>6</a:t>
              </a:r>
            </a:p>
          </p:txBody>
        </p:sp>
      </p:grp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4540250" y="3968750"/>
            <a:ext cx="1300163" cy="1296988"/>
            <a:chOff x="2812" y="2500"/>
            <a:chExt cx="819" cy="817"/>
          </a:xfrm>
        </p:grpSpPr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>
              <a:off x="3016" y="2500"/>
              <a:ext cx="68" cy="6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  <p:sp>
          <p:nvSpPr>
            <p:cNvPr id="35" name="Rectangle 34"/>
            <p:cNvSpPr>
              <a:spLocks noChangeArrowheads="1"/>
            </p:cNvSpPr>
            <p:nvPr/>
          </p:nvSpPr>
          <p:spPr bwMode="auto">
            <a:xfrm>
              <a:off x="3016" y="2704"/>
              <a:ext cx="68" cy="6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  <p:cxnSp>
          <p:nvCxnSpPr>
            <p:cNvPr id="36" name="AutoShape 35"/>
            <p:cNvCxnSpPr>
              <a:cxnSpLocks noChangeShapeType="1"/>
              <a:stCxn id="35" idx="0"/>
              <a:endCxn id="34" idx="2"/>
            </p:cNvCxnSpPr>
            <p:nvPr/>
          </p:nvCxnSpPr>
          <p:spPr bwMode="auto">
            <a:xfrm rot="-5400000">
              <a:off x="2982" y="2636"/>
              <a:ext cx="13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3152" y="2568"/>
              <a:ext cx="68" cy="6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  <p:cxnSp>
          <p:nvCxnSpPr>
            <p:cNvPr id="38" name="AutoShape 37"/>
            <p:cNvCxnSpPr>
              <a:cxnSpLocks noChangeShapeType="1"/>
              <a:stCxn id="37" idx="0"/>
              <a:endCxn id="34" idx="3"/>
            </p:cNvCxnSpPr>
            <p:nvPr/>
          </p:nvCxnSpPr>
          <p:spPr bwMode="auto">
            <a:xfrm rot="5400000" flipH="1">
              <a:off x="3118" y="2500"/>
              <a:ext cx="34" cy="102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9" name="Rectangle 38"/>
            <p:cNvSpPr>
              <a:spLocks noChangeArrowheads="1"/>
            </p:cNvSpPr>
            <p:nvPr/>
          </p:nvSpPr>
          <p:spPr bwMode="auto">
            <a:xfrm>
              <a:off x="2948" y="2976"/>
              <a:ext cx="68" cy="6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  <p:cxnSp>
          <p:nvCxnSpPr>
            <p:cNvPr id="40" name="AutoShape 39"/>
            <p:cNvCxnSpPr>
              <a:cxnSpLocks noChangeShapeType="1"/>
              <a:stCxn id="39" idx="0"/>
              <a:endCxn id="35" idx="2"/>
            </p:cNvCxnSpPr>
            <p:nvPr/>
          </p:nvCxnSpPr>
          <p:spPr bwMode="auto">
            <a:xfrm rot="-5400000">
              <a:off x="2914" y="2840"/>
              <a:ext cx="204" cy="68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2812" y="3249"/>
              <a:ext cx="68" cy="6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  <p:cxnSp>
          <p:nvCxnSpPr>
            <p:cNvPr id="42" name="AutoShape 41"/>
            <p:cNvCxnSpPr>
              <a:cxnSpLocks noChangeShapeType="1"/>
              <a:stCxn id="41" idx="3"/>
              <a:endCxn id="39" idx="2"/>
            </p:cNvCxnSpPr>
            <p:nvPr/>
          </p:nvCxnSpPr>
          <p:spPr bwMode="auto">
            <a:xfrm flipV="1">
              <a:off x="2880" y="3044"/>
              <a:ext cx="102" cy="239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3152" y="2772"/>
              <a:ext cx="68" cy="6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  <p:cxnSp>
          <p:nvCxnSpPr>
            <p:cNvPr id="44" name="AutoShape 43"/>
            <p:cNvCxnSpPr>
              <a:cxnSpLocks noChangeShapeType="1"/>
              <a:stCxn id="43" idx="0"/>
              <a:endCxn id="37" idx="2"/>
            </p:cNvCxnSpPr>
            <p:nvPr/>
          </p:nvCxnSpPr>
          <p:spPr bwMode="auto">
            <a:xfrm rot="-5400000">
              <a:off x="3118" y="2704"/>
              <a:ext cx="13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5" name="Rectangle 44"/>
            <p:cNvSpPr>
              <a:spLocks noChangeArrowheads="1"/>
            </p:cNvSpPr>
            <p:nvPr/>
          </p:nvSpPr>
          <p:spPr bwMode="auto">
            <a:xfrm>
              <a:off x="3356" y="2568"/>
              <a:ext cx="68" cy="6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  <p:cxnSp>
          <p:nvCxnSpPr>
            <p:cNvPr id="46" name="AutoShape 45"/>
            <p:cNvCxnSpPr>
              <a:cxnSpLocks noChangeShapeType="1"/>
              <a:stCxn id="45" idx="1"/>
              <a:endCxn id="37" idx="3"/>
            </p:cNvCxnSpPr>
            <p:nvPr/>
          </p:nvCxnSpPr>
          <p:spPr bwMode="auto">
            <a:xfrm rot="10800000">
              <a:off x="3220" y="2602"/>
              <a:ext cx="13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3560" y="3112"/>
              <a:ext cx="68" cy="6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  <p:cxnSp>
          <p:nvCxnSpPr>
            <p:cNvPr id="48" name="AutoShape 47"/>
            <p:cNvCxnSpPr>
              <a:cxnSpLocks noChangeShapeType="1"/>
              <a:stCxn id="47" idx="0"/>
              <a:endCxn id="45" idx="3"/>
            </p:cNvCxnSpPr>
            <p:nvPr/>
          </p:nvCxnSpPr>
          <p:spPr bwMode="auto">
            <a:xfrm rot="5400000" flipH="1">
              <a:off x="3254" y="2772"/>
              <a:ext cx="510" cy="170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" name="Text Box 48"/>
            <p:cNvSpPr txBox="1">
              <a:spLocks noChangeArrowheads="1"/>
            </p:cNvSpPr>
            <p:nvPr/>
          </p:nvSpPr>
          <p:spPr bwMode="auto">
            <a:xfrm>
              <a:off x="2952" y="2840"/>
              <a:ext cx="67" cy="96"/>
            </a:xfrm>
            <a:prstGeom prst="rect">
              <a:avLst/>
            </a:prstGeom>
            <a:solidFill>
              <a:schemeClr val="bg1">
                <a:alpha val="8392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dirty="0">
                  <a:latin typeface="Arial" charset="0"/>
                </a:rPr>
                <a:t>3</a:t>
              </a:r>
            </a:p>
          </p:txBody>
        </p:sp>
        <p:sp>
          <p:nvSpPr>
            <p:cNvPr id="50" name="Text Box 49"/>
            <p:cNvSpPr txBox="1">
              <a:spLocks noChangeArrowheads="1"/>
            </p:cNvSpPr>
            <p:nvPr/>
          </p:nvSpPr>
          <p:spPr bwMode="auto">
            <a:xfrm>
              <a:off x="3020" y="2600"/>
              <a:ext cx="67" cy="96"/>
            </a:xfrm>
            <a:prstGeom prst="rect">
              <a:avLst/>
            </a:prstGeom>
            <a:solidFill>
              <a:schemeClr val="bg1">
                <a:alpha val="8392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dirty="0">
                  <a:latin typeface="Arial" charset="0"/>
                </a:rPr>
                <a:t>2</a:t>
              </a:r>
            </a:p>
          </p:txBody>
        </p:sp>
        <p:sp>
          <p:nvSpPr>
            <p:cNvPr id="51" name="Text Box 50"/>
            <p:cNvSpPr txBox="1">
              <a:spLocks noChangeArrowheads="1"/>
            </p:cNvSpPr>
            <p:nvPr/>
          </p:nvSpPr>
          <p:spPr bwMode="auto">
            <a:xfrm>
              <a:off x="3156" y="2672"/>
              <a:ext cx="67" cy="96"/>
            </a:xfrm>
            <a:prstGeom prst="rect">
              <a:avLst/>
            </a:prstGeom>
            <a:solidFill>
              <a:schemeClr val="bg1">
                <a:alpha val="8392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dirty="0">
                  <a:latin typeface="Arial" charset="0"/>
                </a:rPr>
                <a:t>2</a:t>
              </a:r>
            </a:p>
          </p:txBody>
        </p:sp>
        <p:sp>
          <p:nvSpPr>
            <p:cNvPr id="52" name="Text Box 51"/>
            <p:cNvSpPr txBox="1">
              <a:spLocks noChangeArrowheads="1"/>
            </p:cNvSpPr>
            <p:nvPr/>
          </p:nvSpPr>
          <p:spPr bwMode="auto">
            <a:xfrm>
              <a:off x="3280" y="2550"/>
              <a:ext cx="67" cy="96"/>
            </a:xfrm>
            <a:prstGeom prst="rect">
              <a:avLst/>
            </a:prstGeom>
            <a:solidFill>
              <a:schemeClr val="bg1">
                <a:alpha val="8392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dirty="0">
                  <a:latin typeface="Arial" charset="0"/>
                </a:rPr>
                <a:t>2</a:t>
              </a:r>
            </a:p>
          </p:txBody>
        </p:sp>
        <p:sp>
          <p:nvSpPr>
            <p:cNvPr id="53" name="Text Box 52"/>
            <p:cNvSpPr txBox="1">
              <a:spLocks noChangeArrowheads="1"/>
            </p:cNvSpPr>
            <p:nvPr/>
          </p:nvSpPr>
          <p:spPr bwMode="auto">
            <a:xfrm>
              <a:off x="3564" y="2810"/>
              <a:ext cx="67" cy="96"/>
            </a:xfrm>
            <a:prstGeom prst="rect">
              <a:avLst/>
            </a:prstGeom>
            <a:solidFill>
              <a:schemeClr val="bg1">
                <a:alpha val="8392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dirty="0">
                  <a:latin typeface="Arial" charset="0"/>
                </a:rPr>
                <a:t>9</a:t>
              </a:r>
            </a:p>
          </p:txBody>
        </p:sp>
        <p:sp>
          <p:nvSpPr>
            <p:cNvPr id="54" name="Text Box 53"/>
            <p:cNvSpPr txBox="1">
              <a:spLocks noChangeArrowheads="1"/>
            </p:cNvSpPr>
            <p:nvPr/>
          </p:nvSpPr>
          <p:spPr bwMode="auto">
            <a:xfrm>
              <a:off x="2948" y="3143"/>
              <a:ext cx="67" cy="96"/>
            </a:xfrm>
            <a:prstGeom prst="rect">
              <a:avLst/>
            </a:prstGeom>
            <a:solidFill>
              <a:schemeClr val="bg1">
                <a:alpha val="8392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dirty="0">
                  <a:latin typeface="Arial" charset="0"/>
                </a:rPr>
                <a:t>4</a:t>
              </a:r>
            </a:p>
          </p:txBody>
        </p:sp>
      </p:grpSp>
      <p:grpSp>
        <p:nvGrpSpPr>
          <p:cNvPr id="55" name="Group 54"/>
          <p:cNvGrpSpPr>
            <a:grpSpLocks/>
          </p:cNvGrpSpPr>
          <p:nvPr/>
        </p:nvGrpSpPr>
        <p:grpSpPr bwMode="auto">
          <a:xfrm>
            <a:off x="5003800" y="2565400"/>
            <a:ext cx="2700338" cy="2808288"/>
            <a:chOff x="3152" y="1616"/>
            <a:chExt cx="1701" cy="1769"/>
          </a:xfrm>
        </p:grpSpPr>
        <p:sp>
          <p:nvSpPr>
            <p:cNvPr id="56" name="Rectangle 55"/>
            <p:cNvSpPr>
              <a:spLocks noChangeArrowheads="1"/>
            </p:cNvSpPr>
            <p:nvPr/>
          </p:nvSpPr>
          <p:spPr bwMode="auto">
            <a:xfrm>
              <a:off x="3152" y="1616"/>
              <a:ext cx="68" cy="6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  <p:sp>
          <p:nvSpPr>
            <p:cNvPr id="57" name="Rectangle 56"/>
            <p:cNvSpPr>
              <a:spLocks noChangeArrowheads="1"/>
            </p:cNvSpPr>
            <p:nvPr/>
          </p:nvSpPr>
          <p:spPr bwMode="auto">
            <a:xfrm>
              <a:off x="3765" y="1616"/>
              <a:ext cx="68" cy="6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  <p:cxnSp>
          <p:nvCxnSpPr>
            <p:cNvPr id="58" name="AutoShape 57"/>
            <p:cNvCxnSpPr>
              <a:cxnSpLocks noChangeShapeType="1"/>
              <a:stCxn id="57" idx="1"/>
              <a:endCxn id="56" idx="3"/>
            </p:cNvCxnSpPr>
            <p:nvPr/>
          </p:nvCxnSpPr>
          <p:spPr bwMode="auto">
            <a:xfrm rot="10800000">
              <a:off x="3220" y="1650"/>
              <a:ext cx="545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9" name="Rectangle 58"/>
            <p:cNvSpPr>
              <a:spLocks noChangeArrowheads="1"/>
            </p:cNvSpPr>
            <p:nvPr/>
          </p:nvSpPr>
          <p:spPr bwMode="auto">
            <a:xfrm>
              <a:off x="3765" y="1956"/>
              <a:ext cx="68" cy="6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  <p:cxnSp>
          <p:nvCxnSpPr>
            <p:cNvPr id="60" name="AutoShape 59"/>
            <p:cNvCxnSpPr>
              <a:cxnSpLocks noChangeShapeType="1"/>
              <a:stCxn id="59" idx="0"/>
              <a:endCxn id="57" idx="2"/>
            </p:cNvCxnSpPr>
            <p:nvPr/>
          </p:nvCxnSpPr>
          <p:spPr bwMode="auto">
            <a:xfrm rot="-5400000">
              <a:off x="3663" y="1820"/>
              <a:ext cx="272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1" name="Rectangle 60"/>
            <p:cNvSpPr>
              <a:spLocks noChangeArrowheads="1"/>
            </p:cNvSpPr>
            <p:nvPr/>
          </p:nvSpPr>
          <p:spPr bwMode="auto">
            <a:xfrm>
              <a:off x="3901" y="1956"/>
              <a:ext cx="68" cy="6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  <p:cxnSp>
          <p:nvCxnSpPr>
            <p:cNvPr id="62" name="AutoShape 61"/>
            <p:cNvCxnSpPr>
              <a:cxnSpLocks noChangeShapeType="1"/>
              <a:stCxn id="61" idx="0"/>
              <a:endCxn id="57" idx="2"/>
            </p:cNvCxnSpPr>
            <p:nvPr/>
          </p:nvCxnSpPr>
          <p:spPr bwMode="auto">
            <a:xfrm rot="5400000" flipH="1">
              <a:off x="3731" y="1752"/>
              <a:ext cx="272" cy="136"/>
            </a:xfrm>
            <a:prstGeom prst="bentConnector3">
              <a:avLst>
                <a:gd name="adj1" fmla="val 25731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3" name="Rectangle 62"/>
            <p:cNvSpPr>
              <a:spLocks noChangeArrowheads="1"/>
            </p:cNvSpPr>
            <p:nvPr/>
          </p:nvSpPr>
          <p:spPr bwMode="auto">
            <a:xfrm>
              <a:off x="3765" y="2432"/>
              <a:ext cx="68" cy="6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  <p:cxnSp>
          <p:nvCxnSpPr>
            <p:cNvPr id="64" name="AutoShape 63"/>
            <p:cNvCxnSpPr>
              <a:cxnSpLocks noChangeShapeType="1"/>
              <a:stCxn id="63" idx="0"/>
              <a:endCxn id="59" idx="2"/>
            </p:cNvCxnSpPr>
            <p:nvPr/>
          </p:nvCxnSpPr>
          <p:spPr bwMode="auto">
            <a:xfrm rot="-5400000">
              <a:off x="3595" y="2228"/>
              <a:ext cx="408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5" name="Rectangle 64"/>
            <p:cNvSpPr>
              <a:spLocks noChangeArrowheads="1"/>
            </p:cNvSpPr>
            <p:nvPr/>
          </p:nvSpPr>
          <p:spPr bwMode="auto">
            <a:xfrm>
              <a:off x="4377" y="1956"/>
              <a:ext cx="68" cy="6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  <p:cxnSp>
          <p:nvCxnSpPr>
            <p:cNvPr id="66" name="AutoShape 65"/>
            <p:cNvCxnSpPr>
              <a:cxnSpLocks noChangeShapeType="1"/>
              <a:stCxn id="65" idx="1"/>
              <a:endCxn id="61" idx="3"/>
            </p:cNvCxnSpPr>
            <p:nvPr/>
          </p:nvCxnSpPr>
          <p:spPr bwMode="auto">
            <a:xfrm rot="10800000">
              <a:off x="3969" y="1990"/>
              <a:ext cx="408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7" name="Rectangle 66"/>
            <p:cNvSpPr>
              <a:spLocks noChangeArrowheads="1"/>
            </p:cNvSpPr>
            <p:nvPr/>
          </p:nvSpPr>
          <p:spPr bwMode="auto">
            <a:xfrm>
              <a:off x="3765" y="2773"/>
              <a:ext cx="68" cy="6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  <p:cxnSp>
          <p:nvCxnSpPr>
            <p:cNvPr id="68" name="AutoShape 67"/>
            <p:cNvCxnSpPr>
              <a:cxnSpLocks noChangeShapeType="1"/>
              <a:stCxn id="67" idx="0"/>
              <a:endCxn id="63" idx="2"/>
            </p:cNvCxnSpPr>
            <p:nvPr/>
          </p:nvCxnSpPr>
          <p:spPr bwMode="auto">
            <a:xfrm rot="-5400000">
              <a:off x="3662" y="2637"/>
              <a:ext cx="273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9" name="Rectangle 68"/>
            <p:cNvSpPr>
              <a:spLocks noChangeArrowheads="1"/>
            </p:cNvSpPr>
            <p:nvPr/>
          </p:nvSpPr>
          <p:spPr bwMode="auto">
            <a:xfrm>
              <a:off x="3765" y="3317"/>
              <a:ext cx="68" cy="6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  <p:cxnSp>
          <p:nvCxnSpPr>
            <p:cNvPr id="70" name="AutoShape 69"/>
            <p:cNvCxnSpPr>
              <a:cxnSpLocks noChangeShapeType="1"/>
              <a:stCxn id="69" idx="0"/>
              <a:endCxn id="67" idx="2"/>
            </p:cNvCxnSpPr>
            <p:nvPr/>
          </p:nvCxnSpPr>
          <p:spPr bwMode="auto">
            <a:xfrm rot="-5400000">
              <a:off x="3561" y="3079"/>
              <a:ext cx="47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1" name="Rectangle 70"/>
            <p:cNvSpPr>
              <a:spLocks noChangeArrowheads="1"/>
            </p:cNvSpPr>
            <p:nvPr/>
          </p:nvSpPr>
          <p:spPr bwMode="auto">
            <a:xfrm>
              <a:off x="4785" y="1956"/>
              <a:ext cx="68" cy="6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  <p:cxnSp>
          <p:nvCxnSpPr>
            <p:cNvPr id="72" name="AutoShape 71"/>
            <p:cNvCxnSpPr>
              <a:cxnSpLocks noChangeShapeType="1"/>
              <a:stCxn id="71" idx="1"/>
              <a:endCxn id="65" idx="3"/>
            </p:cNvCxnSpPr>
            <p:nvPr/>
          </p:nvCxnSpPr>
          <p:spPr bwMode="auto">
            <a:xfrm rot="10800000">
              <a:off x="4445" y="1990"/>
              <a:ext cx="34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3" name="Text Box 72"/>
            <p:cNvSpPr txBox="1">
              <a:spLocks noChangeArrowheads="1"/>
            </p:cNvSpPr>
            <p:nvPr/>
          </p:nvSpPr>
          <p:spPr bwMode="auto">
            <a:xfrm>
              <a:off x="3492" y="1616"/>
              <a:ext cx="67" cy="96"/>
            </a:xfrm>
            <a:prstGeom prst="rect">
              <a:avLst/>
            </a:prstGeom>
            <a:solidFill>
              <a:schemeClr val="bg1">
                <a:alpha val="8392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dirty="0">
                  <a:latin typeface="Arial" charset="0"/>
                </a:rPr>
                <a:t>8</a:t>
              </a:r>
            </a:p>
          </p:txBody>
        </p:sp>
        <p:sp>
          <p:nvSpPr>
            <p:cNvPr id="74" name="Text Box 73"/>
            <p:cNvSpPr txBox="1">
              <a:spLocks noChangeArrowheads="1"/>
            </p:cNvSpPr>
            <p:nvPr/>
          </p:nvSpPr>
          <p:spPr bwMode="auto">
            <a:xfrm>
              <a:off x="3765" y="1820"/>
              <a:ext cx="67" cy="96"/>
            </a:xfrm>
            <a:prstGeom prst="rect">
              <a:avLst/>
            </a:prstGeom>
            <a:solidFill>
              <a:schemeClr val="bg1">
                <a:alpha val="8392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dirty="0">
                  <a:latin typeface="Arial" charset="0"/>
                </a:rPr>
                <a:t>3</a:t>
              </a:r>
            </a:p>
          </p:txBody>
        </p:sp>
        <p:sp>
          <p:nvSpPr>
            <p:cNvPr id="75" name="Text Box 74"/>
            <p:cNvSpPr txBox="1">
              <a:spLocks noChangeArrowheads="1"/>
            </p:cNvSpPr>
            <p:nvPr/>
          </p:nvSpPr>
          <p:spPr bwMode="auto">
            <a:xfrm>
              <a:off x="4167" y="2012"/>
              <a:ext cx="67" cy="96"/>
            </a:xfrm>
            <a:prstGeom prst="rect">
              <a:avLst/>
            </a:prstGeom>
            <a:solidFill>
              <a:schemeClr val="bg1">
                <a:alpha val="8392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dirty="0">
                  <a:latin typeface="Arial" charset="0"/>
                </a:rPr>
                <a:t>6</a:t>
              </a:r>
            </a:p>
          </p:txBody>
        </p:sp>
        <p:sp>
          <p:nvSpPr>
            <p:cNvPr id="76" name="Text Box 75"/>
            <p:cNvSpPr txBox="1">
              <a:spLocks noChangeArrowheads="1"/>
            </p:cNvSpPr>
            <p:nvPr/>
          </p:nvSpPr>
          <p:spPr bwMode="auto">
            <a:xfrm>
              <a:off x="4587" y="2012"/>
              <a:ext cx="67" cy="96"/>
            </a:xfrm>
            <a:prstGeom prst="rect">
              <a:avLst/>
            </a:prstGeom>
            <a:solidFill>
              <a:schemeClr val="bg1">
                <a:alpha val="8392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dirty="0">
                  <a:latin typeface="Arial" charset="0"/>
                </a:rPr>
                <a:t>5</a:t>
              </a:r>
            </a:p>
          </p:txBody>
        </p:sp>
        <p:sp>
          <p:nvSpPr>
            <p:cNvPr id="77" name="Text Box 76"/>
            <p:cNvSpPr txBox="1">
              <a:spLocks noChangeArrowheads="1"/>
            </p:cNvSpPr>
            <p:nvPr/>
          </p:nvSpPr>
          <p:spPr bwMode="auto">
            <a:xfrm>
              <a:off x="3757" y="2662"/>
              <a:ext cx="67" cy="96"/>
            </a:xfrm>
            <a:prstGeom prst="rect">
              <a:avLst/>
            </a:prstGeom>
            <a:solidFill>
              <a:schemeClr val="bg1">
                <a:alpha val="8392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dirty="0">
                  <a:latin typeface="Arial" charset="0"/>
                </a:rPr>
                <a:t>4</a:t>
              </a:r>
            </a:p>
          </p:txBody>
        </p:sp>
        <p:sp>
          <p:nvSpPr>
            <p:cNvPr id="78" name="Text Box 77"/>
            <p:cNvSpPr txBox="1">
              <a:spLocks noChangeArrowheads="1"/>
            </p:cNvSpPr>
            <p:nvPr/>
          </p:nvSpPr>
          <p:spPr bwMode="auto">
            <a:xfrm>
              <a:off x="3765" y="3121"/>
              <a:ext cx="67" cy="96"/>
            </a:xfrm>
            <a:prstGeom prst="rect">
              <a:avLst/>
            </a:prstGeom>
            <a:solidFill>
              <a:schemeClr val="bg1">
                <a:alpha val="8392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dirty="0">
                  <a:latin typeface="Arial" charset="0"/>
                </a:rPr>
                <a:t>7</a:t>
              </a:r>
            </a:p>
          </p:txBody>
        </p:sp>
        <p:sp>
          <p:nvSpPr>
            <p:cNvPr id="79" name="Text Box 78"/>
            <p:cNvSpPr txBox="1">
              <a:spLocks noChangeArrowheads="1"/>
            </p:cNvSpPr>
            <p:nvPr/>
          </p:nvSpPr>
          <p:spPr bwMode="auto">
            <a:xfrm>
              <a:off x="3765" y="2256"/>
              <a:ext cx="67" cy="96"/>
            </a:xfrm>
            <a:prstGeom prst="rect">
              <a:avLst/>
            </a:prstGeom>
            <a:solidFill>
              <a:schemeClr val="bg1">
                <a:alpha val="8392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000" dirty="0">
                  <a:latin typeface="Arial" charset="0"/>
                </a:rPr>
                <a:t>6</a:t>
              </a:r>
            </a:p>
          </p:txBody>
        </p:sp>
      </p:grpSp>
      <p:sp>
        <p:nvSpPr>
          <p:cNvPr id="80" name="AutoShape 80"/>
          <p:cNvSpPr>
            <a:spLocks/>
          </p:cNvSpPr>
          <p:nvPr/>
        </p:nvSpPr>
        <p:spPr bwMode="auto">
          <a:xfrm>
            <a:off x="2087563" y="3429000"/>
            <a:ext cx="431800" cy="107950"/>
          </a:xfrm>
          <a:prstGeom prst="borderCallout1">
            <a:avLst>
              <a:gd name="adj1" fmla="val 105884"/>
              <a:gd name="adj2" fmla="val 117648"/>
              <a:gd name="adj3" fmla="val -17648"/>
              <a:gd name="adj4" fmla="val 134926"/>
            </a:avLst>
          </a:prstGeom>
          <a:solidFill>
            <a:srgbClr val="CCFFCC">
              <a:alpha val="38823"/>
            </a:srgb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700" dirty="0">
                <a:latin typeface="Arial" charset="0"/>
              </a:rPr>
              <a:t>Modrava</a:t>
            </a:r>
          </a:p>
        </p:txBody>
      </p:sp>
      <p:sp>
        <p:nvSpPr>
          <p:cNvPr id="81" name="AutoShape 81"/>
          <p:cNvSpPr>
            <a:spLocks/>
          </p:cNvSpPr>
          <p:nvPr/>
        </p:nvSpPr>
        <p:spPr bwMode="auto">
          <a:xfrm>
            <a:off x="2087563" y="3105150"/>
            <a:ext cx="431800" cy="107950"/>
          </a:xfrm>
          <a:prstGeom prst="borderCallout1">
            <a:avLst>
              <a:gd name="adj1" fmla="val 105884"/>
              <a:gd name="adj2" fmla="val 117648"/>
              <a:gd name="adj3" fmla="val -47060"/>
              <a:gd name="adj4" fmla="val 134926"/>
            </a:avLst>
          </a:prstGeom>
          <a:solidFill>
            <a:srgbClr val="CCFFCC">
              <a:alpha val="38823"/>
            </a:srgb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700" dirty="0">
                <a:latin typeface="Arial" charset="0"/>
              </a:rPr>
              <a:t>Rejštejn</a:t>
            </a:r>
          </a:p>
        </p:txBody>
      </p:sp>
      <p:sp>
        <p:nvSpPr>
          <p:cNvPr id="82" name="AutoShape 82"/>
          <p:cNvSpPr>
            <a:spLocks/>
          </p:cNvSpPr>
          <p:nvPr/>
        </p:nvSpPr>
        <p:spPr bwMode="auto">
          <a:xfrm>
            <a:off x="2087563" y="2673350"/>
            <a:ext cx="431800" cy="107950"/>
          </a:xfrm>
          <a:prstGeom prst="borderCallout1">
            <a:avLst>
              <a:gd name="adj1" fmla="val 105884"/>
              <a:gd name="adj2" fmla="val 117648"/>
              <a:gd name="adj3" fmla="val -47060"/>
              <a:gd name="adj4" fmla="val 136398"/>
            </a:avLst>
          </a:prstGeom>
          <a:solidFill>
            <a:srgbClr val="CCFFCC">
              <a:alpha val="38823"/>
            </a:srgb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700" dirty="0">
                <a:latin typeface="Arial" charset="0"/>
              </a:rPr>
              <a:t>Sušice</a:t>
            </a:r>
          </a:p>
        </p:txBody>
      </p:sp>
      <p:sp>
        <p:nvSpPr>
          <p:cNvPr id="83" name="AutoShape 83"/>
          <p:cNvSpPr>
            <a:spLocks/>
          </p:cNvSpPr>
          <p:nvPr/>
        </p:nvSpPr>
        <p:spPr bwMode="auto">
          <a:xfrm>
            <a:off x="2735263" y="2889250"/>
            <a:ext cx="431800" cy="107950"/>
          </a:xfrm>
          <a:prstGeom prst="borderCallout1">
            <a:avLst>
              <a:gd name="adj1" fmla="val 105884"/>
              <a:gd name="adj2" fmla="val 117648"/>
              <a:gd name="adj3" fmla="val -52940"/>
              <a:gd name="adj4" fmla="val 139338"/>
            </a:avLst>
          </a:prstGeom>
          <a:solidFill>
            <a:srgbClr val="CCFFCC">
              <a:alpha val="38823"/>
            </a:srgb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700" dirty="0">
                <a:latin typeface="Arial" charset="0"/>
              </a:rPr>
              <a:t>Němětice</a:t>
            </a:r>
          </a:p>
        </p:txBody>
      </p:sp>
      <p:sp>
        <p:nvSpPr>
          <p:cNvPr id="84" name="AutoShape 84"/>
          <p:cNvSpPr>
            <a:spLocks/>
          </p:cNvSpPr>
          <p:nvPr/>
        </p:nvSpPr>
        <p:spPr bwMode="auto">
          <a:xfrm>
            <a:off x="2735263" y="3321050"/>
            <a:ext cx="519112" cy="107950"/>
          </a:xfrm>
          <a:prstGeom prst="borderCallout1">
            <a:avLst>
              <a:gd name="adj1" fmla="val 105884"/>
              <a:gd name="adj2" fmla="val 114681"/>
              <a:gd name="adj3" fmla="val -29412"/>
              <a:gd name="adj4" fmla="val 114681"/>
            </a:avLst>
          </a:prstGeom>
          <a:solidFill>
            <a:srgbClr val="CCFFCC">
              <a:alpha val="38823"/>
            </a:srgb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700" dirty="0">
                <a:latin typeface="Arial" charset="0"/>
              </a:rPr>
              <a:t>Sudslavice</a:t>
            </a:r>
          </a:p>
        </p:txBody>
      </p:sp>
      <p:sp>
        <p:nvSpPr>
          <p:cNvPr id="85" name="AutoShape 85"/>
          <p:cNvSpPr>
            <a:spLocks/>
          </p:cNvSpPr>
          <p:nvPr/>
        </p:nvSpPr>
        <p:spPr bwMode="auto">
          <a:xfrm>
            <a:off x="3384550" y="3968750"/>
            <a:ext cx="431800" cy="107950"/>
          </a:xfrm>
          <a:prstGeom prst="borderCallout1">
            <a:avLst>
              <a:gd name="adj1" fmla="val 105884"/>
              <a:gd name="adj2" fmla="val 117648"/>
              <a:gd name="adj3" fmla="val -41176"/>
              <a:gd name="adj4" fmla="val 140440"/>
            </a:avLst>
          </a:prstGeom>
          <a:solidFill>
            <a:srgbClr val="CCFFCC">
              <a:alpha val="38823"/>
            </a:srgb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700" dirty="0">
                <a:latin typeface="Arial" charset="0"/>
              </a:rPr>
              <a:t>Husinec</a:t>
            </a:r>
          </a:p>
        </p:txBody>
      </p:sp>
      <p:sp>
        <p:nvSpPr>
          <p:cNvPr id="86" name="AutoShape 86"/>
          <p:cNvSpPr>
            <a:spLocks/>
          </p:cNvSpPr>
          <p:nvPr/>
        </p:nvSpPr>
        <p:spPr bwMode="auto">
          <a:xfrm>
            <a:off x="3384550" y="3644900"/>
            <a:ext cx="431800" cy="107950"/>
          </a:xfrm>
          <a:prstGeom prst="borderCallout1">
            <a:avLst>
              <a:gd name="adj1" fmla="val 105884"/>
              <a:gd name="adj2" fmla="val 117648"/>
              <a:gd name="adj3" fmla="val -123528"/>
              <a:gd name="adj4" fmla="val 137500"/>
            </a:avLst>
          </a:prstGeom>
          <a:solidFill>
            <a:srgbClr val="CCFFCC">
              <a:alpha val="38823"/>
            </a:srgb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700" dirty="0">
                <a:latin typeface="Arial" charset="0"/>
              </a:rPr>
              <a:t>Bavorov</a:t>
            </a:r>
          </a:p>
        </p:txBody>
      </p:sp>
      <p:sp>
        <p:nvSpPr>
          <p:cNvPr id="87" name="AutoShape 87"/>
          <p:cNvSpPr>
            <a:spLocks/>
          </p:cNvSpPr>
          <p:nvPr/>
        </p:nvSpPr>
        <p:spPr bwMode="auto">
          <a:xfrm>
            <a:off x="3384550" y="3105150"/>
            <a:ext cx="431800" cy="107950"/>
          </a:xfrm>
          <a:prstGeom prst="borderCallout1">
            <a:avLst>
              <a:gd name="adj1" fmla="val 105884"/>
              <a:gd name="adj2" fmla="val 117648"/>
              <a:gd name="adj3" fmla="val -123528"/>
              <a:gd name="adj4" fmla="val 136028"/>
            </a:avLst>
          </a:prstGeom>
          <a:solidFill>
            <a:srgbClr val="CCFFCC">
              <a:alpha val="38823"/>
            </a:srgb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700" dirty="0">
                <a:latin typeface="Arial" charset="0"/>
              </a:rPr>
              <a:t>Heřmaň</a:t>
            </a:r>
          </a:p>
        </p:txBody>
      </p:sp>
      <p:sp>
        <p:nvSpPr>
          <p:cNvPr id="88" name="AutoShape 88"/>
          <p:cNvSpPr>
            <a:spLocks/>
          </p:cNvSpPr>
          <p:nvPr/>
        </p:nvSpPr>
        <p:spPr bwMode="auto">
          <a:xfrm>
            <a:off x="2692400" y="2457450"/>
            <a:ext cx="431800" cy="107950"/>
          </a:xfrm>
          <a:prstGeom prst="borderCallout1">
            <a:avLst>
              <a:gd name="adj1" fmla="val 105884"/>
              <a:gd name="adj2" fmla="val 117648"/>
              <a:gd name="adj3" fmla="val 176472"/>
              <a:gd name="adj4" fmla="val 124264"/>
            </a:avLst>
          </a:prstGeom>
          <a:solidFill>
            <a:srgbClr val="CCFFCC">
              <a:alpha val="38823"/>
            </a:srgb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700" dirty="0">
                <a:latin typeface="Arial" charset="0"/>
              </a:rPr>
              <a:t>Katovice</a:t>
            </a:r>
          </a:p>
        </p:txBody>
      </p:sp>
      <p:sp>
        <p:nvSpPr>
          <p:cNvPr id="89" name="AutoShape 89"/>
          <p:cNvSpPr>
            <a:spLocks/>
          </p:cNvSpPr>
          <p:nvPr/>
        </p:nvSpPr>
        <p:spPr bwMode="auto">
          <a:xfrm>
            <a:off x="3384550" y="2457450"/>
            <a:ext cx="431800" cy="107950"/>
          </a:xfrm>
          <a:prstGeom prst="borderCallout1">
            <a:avLst>
              <a:gd name="adj1" fmla="val 105884"/>
              <a:gd name="adj2" fmla="val 117648"/>
              <a:gd name="adj3" fmla="val 170588"/>
              <a:gd name="adj4" fmla="val 133088"/>
            </a:avLst>
          </a:prstGeom>
          <a:solidFill>
            <a:srgbClr val="CCFFCC">
              <a:alpha val="38823"/>
            </a:srgb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700" dirty="0">
                <a:latin typeface="Arial" charset="0"/>
              </a:rPr>
              <a:t>Písek</a:t>
            </a:r>
          </a:p>
        </p:txBody>
      </p:sp>
      <p:sp>
        <p:nvSpPr>
          <p:cNvPr id="90" name="AutoShape 90"/>
          <p:cNvSpPr>
            <a:spLocks/>
          </p:cNvSpPr>
          <p:nvPr/>
        </p:nvSpPr>
        <p:spPr bwMode="auto">
          <a:xfrm>
            <a:off x="5156200" y="2349500"/>
            <a:ext cx="431800" cy="107950"/>
          </a:xfrm>
          <a:prstGeom prst="borderCallout1">
            <a:avLst>
              <a:gd name="adj1" fmla="val 105884"/>
              <a:gd name="adj2" fmla="val -17648"/>
              <a:gd name="adj3" fmla="val 235296"/>
              <a:gd name="adj4" fmla="val -24264"/>
            </a:avLst>
          </a:prstGeom>
          <a:solidFill>
            <a:srgbClr val="CCFFCC">
              <a:alpha val="38823"/>
            </a:srgb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700" dirty="0">
                <a:latin typeface="Arial" charset="0"/>
              </a:rPr>
              <a:t>Bechyně</a:t>
            </a:r>
          </a:p>
        </p:txBody>
      </p:sp>
      <p:sp>
        <p:nvSpPr>
          <p:cNvPr id="91" name="AutoShape 91"/>
          <p:cNvSpPr>
            <a:spLocks/>
          </p:cNvSpPr>
          <p:nvPr/>
        </p:nvSpPr>
        <p:spPr bwMode="auto">
          <a:xfrm>
            <a:off x="6192838" y="2457450"/>
            <a:ext cx="431800" cy="107950"/>
          </a:xfrm>
          <a:prstGeom prst="borderCallout1">
            <a:avLst>
              <a:gd name="adj1" fmla="val 105884"/>
              <a:gd name="adj2" fmla="val -17648"/>
              <a:gd name="adj3" fmla="val 152940"/>
              <a:gd name="adj4" fmla="val -39338"/>
            </a:avLst>
          </a:prstGeom>
          <a:solidFill>
            <a:srgbClr val="CCFFCC">
              <a:alpha val="38823"/>
            </a:srgb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700" dirty="0">
                <a:latin typeface="Arial" charset="0"/>
              </a:rPr>
              <a:t>Klenovice</a:t>
            </a:r>
          </a:p>
        </p:txBody>
      </p:sp>
      <p:sp>
        <p:nvSpPr>
          <p:cNvPr id="92" name="AutoShape 92"/>
          <p:cNvSpPr>
            <a:spLocks/>
          </p:cNvSpPr>
          <p:nvPr/>
        </p:nvSpPr>
        <p:spPr bwMode="auto">
          <a:xfrm>
            <a:off x="6408738" y="2889250"/>
            <a:ext cx="431800" cy="107950"/>
          </a:xfrm>
          <a:prstGeom prst="borderCallout1">
            <a:avLst>
              <a:gd name="adj1" fmla="val 105884"/>
              <a:gd name="adj2" fmla="val -17648"/>
              <a:gd name="adj3" fmla="val 252940"/>
              <a:gd name="adj4" fmla="val -37866"/>
            </a:avLst>
          </a:prstGeom>
          <a:solidFill>
            <a:srgbClr val="CCFFCC">
              <a:alpha val="38823"/>
            </a:srgb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700" dirty="0">
                <a:latin typeface="Arial" charset="0"/>
              </a:rPr>
              <a:t>Hamr</a:t>
            </a:r>
          </a:p>
        </p:txBody>
      </p:sp>
      <p:sp>
        <p:nvSpPr>
          <p:cNvPr id="93" name="AutoShape 93"/>
          <p:cNvSpPr>
            <a:spLocks/>
          </p:cNvSpPr>
          <p:nvPr/>
        </p:nvSpPr>
        <p:spPr bwMode="auto">
          <a:xfrm>
            <a:off x="7100888" y="2889250"/>
            <a:ext cx="431800" cy="107950"/>
          </a:xfrm>
          <a:prstGeom prst="borderCallout1">
            <a:avLst>
              <a:gd name="adj1" fmla="val 105884"/>
              <a:gd name="adj2" fmla="val -17648"/>
              <a:gd name="adj3" fmla="val 252940"/>
              <a:gd name="adj4" fmla="val -23162"/>
            </a:avLst>
          </a:prstGeom>
          <a:solidFill>
            <a:srgbClr val="CCFFCC">
              <a:alpha val="38823"/>
            </a:srgb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700" dirty="0">
                <a:latin typeface="Arial" charset="0"/>
              </a:rPr>
              <a:t>Lásenice</a:t>
            </a:r>
          </a:p>
        </p:txBody>
      </p:sp>
      <p:sp>
        <p:nvSpPr>
          <p:cNvPr id="94" name="AutoShape 94"/>
          <p:cNvSpPr>
            <a:spLocks/>
          </p:cNvSpPr>
          <p:nvPr/>
        </p:nvSpPr>
        <p:spPr bwMode="auto">
          <a:xfrm>
            <a:off x="7056438" y="3429000"/>
            <a:ext cx="431800" cy="107950"/>
          </a:xfrm>
          <a:prstGeom prst="borderCallout1">
            <a:avLst>
              <a:gd name="adj1" fmla="val 105884"/>
              <a:gd name="adj2" fmla="val 117648"/>
              <a:gd name="adj3" fmla="val -241176"/>
              <a:gd name="adj4" fmla="val 137134"/>
            </a:avLst>
          </a:prstGeom>
          <a:solidFill>
            <a:srgbClr val="CCFFCC">
              <a:alpha val="38823"/>
            </a:srgb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700" dirty="0">
                <a:latin typeface="Arial" charset="0"/>
              </a:rPr>
              <a:t>Rodvínov</a:t>
            </a:r>
          </a:p>
        </p:txBody>
      </p:sp>
      <p:sp>
        <p:nvSpPr>
          <p:cNvPr id="95" name="AutoShape 95"/>
          <p:cNvSpPr>
            <a:spLocks/>
          </p:cNvSpPr>
          <p:nvPr/>
        </p:nvSpPr>
        <p:spPr bwMode="auto">
          <a:xfrm>
            <a:off x="6192838" y="3644900"/>
            <a:ext cx="431800" cy="107950"/>
          </a:xfrm>
          <a:prstGeom prst="borderCallout1">
            <a:avLst>
              <a:gd name="adj1" fmla="val 105884"/>
              <a:gd name="adj2" fmla="val -17648"/>
              <a:gd name="adj3" fmla="val 258824"/>
              <a:gd name="adj4" fmla="val -36398"/>
            </a:avLst>
          </a:prstGeom>
          <a:solidFill>
            <a:srgbClr val="CCFFCC">
              <a:alpha val="38823"/>
            </a:srgb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700" dirty="0">
                <a:latin typeface="Arial" charset="0"/>
              </a:rPr>
              <a:t>Kazdovna</a:t>
            </a:r>
          </a:p>
        </p:txBody>
      </p:sp>
      <p:sp>
        <p:nvSpPr>
          <p:cNvPr id="96" name="AutoShape 96"/>
          <p:cNvSpPr>
            <a:spLocks/>
          </p:cNvSpPr>
          <p:nvPr/>
        </p:nvSpPr>
        <p:spPr bwMode="auto">
          <a:xfrm>
            <a:off x="6192838" y="4184650"/>
            <a:ext cx="431800" cy="107950"/>
          </a:xfrm>
          <a:prstGeom prst="borderCallout1">
            <a:avLst>
              <a:gd name="adj1" fmla="val 105884"/>
              <a:gd name="adj2" fmla="val -17648"/>
              <a:gd name="adj3" fmla="val 241176"/>
              <a:gd name="adj4" fmla="val -39338"/>
            </a:avLst>
          </a:prstGeom>
          <a:solidFill>
            <a:srgbClr val="CCFFCC">
              <a:alpha val="38823"/>
            </a:srgb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700" dirty="0">
                <a:latin typeface="Arial" charset="0"/>
              </a:rPr>
              <a:t>Pilař</a:t>
            </a:r>
          </a:p>
        </p:txBody>
      </p:sp>
      <p:sp>
        <p:nvSpPr>
          <p:cNvPr id="97" name="AutoShape 97"/>
          <p:cNvSpPr>
            <a:spLocks/>
          </p:cNvSpPr>
          <p:nvPr/>
        </p:nvSpPr>
        <p:spPr bwMode="auto">
          <a:xfrm>
            <a:off x="6192838" y="4941888"/>
            <a:ext cx="431800" cy="107950"/>
          </a:xfrm>
          <a:prstGeom prst="borderCallout1">
            <a:avLst>
              <a:gd name="adj1" fmla="val 105884"/>
              <a:gd name="adj2" fmla="val -17648"/>
              <a:gd name="adj3" fmla="val 333824"/>
              <a:gd name="adj4" fmla="val -36398"/>
            </a:avLst>
          </a:prstGeom>
          <a:solidFill>
            <a:srgbClr val="CCFFCC">
              <a:alpha val="38823"/>
            </a:srgb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700" dirty="0">
                <a:latin typeface="Arial" charset="0"/>
              </a:rPr>
              <a:t>Nová Ves</a:t>
            </a:r>
          </a:p>
        </p:txBody>
      </p:sp>
      <p:sp>
        <p:nvSpPr>
          <p:cNvPr id="98" name="AutoShape 98"/>
          <p:cNvSpPr>
            <a:spLocks/>
          </p:cNvSpPr>
          <p:nvPr/>
        </p:nvSpPr>
        <p:spPr bwMode="auto">
          <a:xfrm>
            <a:off x="5219700" y="5157788"/>
            <a:ext cx="539750" cy="107950"/>
          </a:xfrm>
          <a:prstGeom prst="borderCallout1">
            <a:avLst>
              <a:gd name="adj1" fmla="val 105884"/>
              <a:gd name="adj2" fmla="val 102940"/>
              <a:gd name="adj3" fmla="val -154412"/>
              <a:gd name="adj4" fmla="val 102940"/>
            </a:avLst>
          </a:prstGeom>
          <a:solidFill>
            <a:srgbClr val="CCFFCC">
              <a:alpha val="38823"/>
            </a:srgb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700" dirty="0">
                <a:latin typeface="Arial" charset="0"/>
              </a:rPr>
              <a:t>H. Stropnice</a:t>
            </a:r>
          </a:p>
        </p:txBody>
      </p:sp>
      <p:sp>
        <p:nvSpPr>
          <p:cNvPr id="99" name="AutoShape 99"/>
          <p:cNvSpPr>
            <a:spLocks/>
          </p:cNvSpPr>
          <p:nvPr/>
        </p:nvSpPr>
        <p:spPr bwMode="auto">
          <a:xfrm>
            <a:off x="5543550" y="3860800"/>
            <a:ext cx="388938" cy="107950"/>
          </a:xfrm>
          <a:prstGeom prst="borderCallout1">
            <a:avLst>
              <a:gd name="adj1" fmla="val 105884"/>
              <a:gd name="adj2" fmla="val -19593"/>
              <a:gd name="adj3" fmla="val 229412"/>
              <a:gd name="adj4" fmla="val -25306"/>
            </a:avLst>
          </a:prstGeom>
          <a:solidFill>
            <a:srgbClr val="CCFFCC">
              <a:alpha val="38823"/>
            </a:srgb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700" dirty="0">
                <a:latin typeface="Arial" charset="0"/>
              </a:rPr>
              <a:t>Pašínov.</a:t>
            </a:r>
          </a:p>
        </p:txBody>
      </p:sp>
      <p:sp>
        <p:nvSpPr>
          <p:cNvPr id="100" name="AutoShape 100"/>
          <p:cNvSpPr>
            <a:spLocks/>
          </p:cNvSpPr>
          <p:nvPr/>
        </p:nvSpPr>
        <p:spPr bwMode="auto">
          <a:xfrm>
            <a:off x="5219700" y="3752850"/>
            <a:ext cx="388938" cy="107950"/>
          </a:xfrm>
          <a:prstGeom prst="borderCallout1">
            <a:avLst>
              <a:gd name="adj1" fmla="val 105884"/>
              <a:gd name="adj2" fmla="val -19593"/>
              <a:gd name="adj3" fmla="val 352940"/>
              <a:gd name="adj4" fmla="val -22042"/>
            </a:avLst>
          </a:prstGeom>
          <a:solidFill>
            <a:srgbClr val="CCFFCC">
              <a:alpha val="38823"/>
            </a:srgb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700" dirty="0">
                <a:latin typeface="Arial" charset="0"/>
              </a:rPr>
              <a:t>Roudné</a:t>
            </a:r>
          </a:p>
        </p:txBody>
      </p:sp>
      <p:sp>
        <p:nvSpPr>
          <p:cNvPr id="101" name="AutoShape 101"/>
          <p:cNvSpPr>
            <a:spLocks/>
          </p:cNvSpPr>
          <p:nvPr/>
        </p:nvSpPr>
        <p:spPr bwMode="auto">
          <a:xfrm>
            <a:off x="4246563" y="3752850"/>
            <a:ext cx="541337" cy="107950"/>
          </a:xfrm>
          <a:prstGeom prst="borderCallout1">
            <a:avLst>
              <a:gd name="adj1" fmla="val 105884"/>
              <a:gd name="adj2" fmla="val 114074"/>
              <a:gd name="adj3" fmla="val 235296"/>
              <a:gd name="adj4" fmla="val 120528"/>
            </a:avLst>
          </a:prstGeom>
          <a:solidFill>
            <a:srgbClr val="CCFFCC">
              <a:alpha val="38823"/>
            </a:srgb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700" dirty="0">
                <a:latin typeface="Arial" charset="0"/>
              </a:rPr>
              <a:t>Č.Budějovice</a:t>
            </a:r>
          </a:p>
        </p:txBody>
      </p:sp>
      <p:sp>
        <p:nvSpPr>
          <p:cNvPr id="102" name="AutoShape 102"/>
          <p:cNvSpPr>
            <a:spLocks/>
          </p:cNvSpPr>
          <p:nvPr/>
        </p:nvSpPr>
        <p:spPr bwMode="auto">
          <a:xfrm>
            <a:off x="4356100" y="4184650"/>
            <a:ext cx="325438" cy="107950"/>
          </a:xfrm>
          <a:prstGeom prst="borderCallout1">
            <a:avLst>
              <a:gd name="adj1" fmla="val 105884"/>
              <a:gd name="adj2" fmla="val 123417"/>
              <a:gd name="adj3" fmla="val 135296"/>
              <a:gd name="adj4" fmla="val 160977"/>
            </a:avLst>
          </a:prstGeom>
          <a:solidFill>
            <a:srgbClr val="CCFFCC">
              <a:alpha val="38823"/>
            </a:srgb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700" dirty="0">
                <a:latin typeface="Arial" charset="0"/>
              </a:rPr>
              <a:t>Březí</a:t>
            </a:r>
          </a:p>
        </p:txBody>
      </p:sp>
      <p:sp>
        <p:nvSpPr>
          <p:cNvPr id="103" name="AutoShape 103"/>
          <p:cNvSpPr>
            <a:spLocks/>
          </p:cNvSpPr>
          <p:nvPr/>
        </p:nvSpPr>
        <p:spPr bwMode="auto">
          <a:xfrm>
            <a:off x="4140200" y="4616450"/>
            <a:ext cx="541338" cy="107950"/>
          </a:xfrm>
          <a:prstGeom prst="borderCallout1">
            <a:avLst>
              <a:gd name="adj1" fmla="val 105884"/>
              <a:gd name="adj2" fmla="val 114074"/>
              <a:gd name="adj3" fmla="val 147060"/>
              <a:gd name="adj4" fmla="val 119060"/>
            </a:avLst>
          </a:prstGeom>
          <a:solidFill>
            <a:srgbClr val="CCFFCC">
              <a:alpha val="38823"/>
            </a:srgb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700" dirty="0">
                <a:latin typeface="Arial" charset="0"/>
              </a:rPr>
              <a:t>Č. Krumlov</a:t>
            </a:r>
          </a:p>
        </p:txBody>
      </p:sp>
      <p:sp>
        <p:nvSpPr>
          <p:cNvPr id="104" name="AutoShape 104"/>
          <p:cNvSpPr>
            <a:spLocks/>
          </p:cNvSpPr>
          <p:nvPr/>
        </p:nvSpPr>
        <p:spPr bwMode="auto">
          <a:xfrm>
            <a:off x="4095750" y="4941888"/>
            <a:ext cx="431800" cy="107950"/>
          </a:xfrm>
          <a:prstGeom prst="borderCallout1">
            <a:avLst>
              <a:gd name="adj1" fmla="val 105884"/>
              <a:gd name="adj2" fmla="val 117648"/>
              <a:gd name="adj3" fmla="val 245588"/>
              <a:gd name="adj4" fmla="val 122796"/>
            </a:avLst>
          </a:prstGeom>
          <a:solidFill>
            <a:srgbClr val="CCFFCC">
              <a:alpha val="38823"/>
            </a:srgb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700" dirty="0">
                <a:latin typeface="Arial" charset="0"/>
              </a:rPr>
              <a:t>V. Brod</a:t>
            </a:r>
          </a:p>
        </p:txBody>
      </p:sp>
      <p:sp>
        <p:nvSpPr>
          <p:cNvPr id="105" name="AutoShape 105"/>
          <p:cNvSpPr>
            <a:spLocks/>
          </p:cNvSpPr>
          <p:nvPr/>
        </p:nvSpPr>
        <p:spPr bwMode="auto">
          <a:xfrm>
            <a:off x="5264150" y="4508500"/>
            <a:ext cx="431800" cy="107950"/>
          </a:xfrm>
          <a:prstGeom prst="borderCallout1">
            <a:avLst>
              <a:gd name="adj1" fmla="val 105884"/>
              <a:gd name="adj2" fmla="val -17648"/>
              <a:gd name="adj3" fmla="val -52940"/>
              <a:gd name="adj4" fmla="val -31616"/>
            </a:avLst>
          </a:prstGeom>
          <a:solidFill>
            <a:srgbClr val="CCFFCC">
              <a:alpha val="38823"/>
            </a:srgb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700" dirty="0">
                <a:latin typeface="Arial" charset="0"/>
              </a:rPr>
              <a:t>Římov</a:t>
            </a:r>
          </a:p>
        </p:txBody>
      </p:sp>
      <p:sp>
        <p:nvSpPr>
          <p:cNvPr id="106" name="AutoShape 106"/>
          <p:cNvSpPr>
            <a:spLocks/>
          </p:cNvSpPr>
          <p:nvPr/>
        </p:nvSpPr>
        <p:spPr bwMode="auto">
          <a:xfrm>
            <a:off x="5327650" y="3105150"/>
            <a:ext cx="431800" cy="107950"/>
          </a:xfrm>
          <a:prstGeom prst="borderCallout1">
            <a:avLst>
              <a:gd name="adj1" fmla="val 105884"/>
              <a:gd name="adj2" fmla="val 117648"/>
              <a:gd name="adj3" fmla="val 47060"/>
              <a:gd name="adj4" fmla="val 163972"/>
            </a:avLst>
          </a:prstGeom>
          <a:solidFill>
            <a:srgbClr val="CCFFCC">
              <a:alpha val="38823"/>
            </a:srgbClr>
          </a:solidFill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700" dirty="0">
                <a:latin typeface="Arial" charset="0"/>
              </a:rPr>
              <a:t>Frahelž</a:t>
            </a:r>
          </a:p>
        </p:txBody>
      </p:sp>
      <p:sp>
        <p:nvSpPr>
          <p:cNvPr id="108" name="Obdélník 107"/>
          <p:cNvSpPr/>
          <p:nvPr/>
        </p:nvSpPr>
        <p:spPr>
          <a:xfrm>
            <a:off x="267421" y="5966543"/>
            <a:ext cx="5013399" cy="646331"/>
          </a:xfrm>
          <a:prstGeom prst="rect">
            <a:avLst/>
          </a:prstGeom>
          <a:ln w="5397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dirty="0" smtClean="0"/>
              <a:t>KRÁTKÝ ČASOVÝ PŘEDSTIHY HYDROLOGICKÝCH PŘEDPOVĚDÍ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13982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Předpovědní povodňová služba</a:t>
            </a:r>
          </a:p>
        </p:txBody>
      </p:sp>
      <p:sp>
        <p:nvSpPr>
          <p:cNvPr id="3" name="Obdélník 2"/>
          <p:cNvSpPr/>
          <p:nvPr/>
        </p:nvSpPr>
        <p:spPr>
          <a:xfrm>
            <a:off x="395536" y="1844824"/>
            <a:ext cx="7632848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sz="2400" dirty="0" smtClean="0"/>
              <a:t>Jak se předpovídá povodeň?</a:t>
            </a:r>
            <a:endParaRPr lang="cs-CZ" altLang="cs-CZ" sz="2400" dirty="0"/>
          </a:p>
        </p:txBody>
      </p:sp>
      <p:pic>
        <p:nvPicPr>
          <p:cNvPr id="4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341688"/>
            <a:ext cx="4078287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2740025" y="5302250"/>
            <a:ext cx="171450" cy="431800"/>
            <a:chOff x="391" y="3115"/>
            <a:chExt cx="213" cy="338"/>
          </a:xfrm>
        </p:grpSpPr>
        <p:sp>
          <p:nvSpPr>
            <p:cNvPr id="6" name="AutoShape 17"/>
            <p:cNvSpPr>
              <a:spLocks noChangeArrowheads="1"/>
            </p:cNvSpPr>
            <p:nvPr/>
          </p:nvSpPr>
          <p:spPr bwMode="auto">
            <a:xfrm>
              <a:off x="431" y="3181"/>
              <a:ext cx="136" cy="272"/>
            </a:xfrm>
            <a:prstGeom prst="cube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  <p:sp>
          <p:nvSpPr>
            <p:cNvPr id="7" name="AutoShape 18"/>
            <p:cNvSpPr>
              <a:spLocks noChangeArrowheads="1"/>
            </p:cNvSpPr>
            <p:nvPr/>
          </p:nvSpPr>
          <p:spPr bwMode="auto">
            <a:xfrm>
              <a:off x="391" y="3115"/>
              <a:ext cx="213" cy="10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</p:grp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3603625" y="4437063"/>
            <a:ext cx="171450" cy="431800"/>
            <a:chOff x="391" y="3115"/>
            <a:chExt cx="213" cy="338"/>
          </a:xfrm>
        </p:grpSpPr>
        <p:sp>
          <p:nvSpPr>
            <p:cNvPr id="9" name="AutoShape 20"/>
            <p:cNvSpPr>
              <a:spLocks noChangeArrowheads="1"/>
            </p:cNvSpPr>
            <p:nvPr/>
          </p:nvSpPr>
          <p:spPr bwMode="auto">
            <a:xfrm>
              <a:off x="431" y="3181"/>
              <a:ext cx="136" cy="272"/>
            </a:xfrm>
            <a:prstGeom prst="cube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  <p:sp>
          <p:nvSpPr>
            <p:cNvPr id="10" name="AutoShape 21"/>
            <p:cNvSpPr>
              <a:spLocks noChangeArrowheads="1"/>
            </p:cNvSpPr>
            <p:nvPr/>
          </p:nvSpPr>
          <p:spPr bwMode="auto">
            <a:xfrm>
              <a:off x="391" y="3115"/>
              <a:ext cx="213" cy="10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</p:grpSp>
      <p:grpSp>
        <p:nvGrpSpPr>
          <p:cNvPr id="11" name="Group 22"/>
          <p:cNvGrpSpPr>
            <a:grpSpLocks/>
          </p:cNvGrpSpPr>
          <p:nvPr/>
        </p:nvGrpSpPr>
        <p:grpSpPr bwMode="auto">
          <a:xfrm>
            <a:off x="3063875" y="4113213"/>
            <a:ext cx="215900" cy="323850"/>
            <a:chOff x="363" y="2636"/>
            <a:chExt cx="576" cy="953"/>
          </a:xfrm>
        </p:grpSpPr>
        <p:sp>
          <p:nvSpPr>
            <p:cNvPr id="12" name="AutoShape 23"/>
            <p:cNvSpPr>
              <a:spLocks noChangeArrowheads="1"/>
            </p:cNvSpPr>
            <p:nvPr/>
          </p:nvSpPr>
          <p:spPr bwMode="auto">
            <a:xfrm>
              <a:off x="581" y="3317"/>
              <a:ext cx="136" cy="272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  <p:sp>
          <p:nvSpPr>
            <p:cNvPr id="13" name="AutoShape 24"/>
            <p:cNvSpPr>
              <a:spLocks noChangeArrowheads="1"/>
            </p:cNvSpPr>
            <p:nvPr/>
          </p:nvSpPr>
          <p:spPr bwMode="auto">
            <a:xfrm>
              <a:off x="363" y="2636"/>
              <a:ext cx="576" cy="765"/>
            </a:xfrm>
            <a:prstGeom prst="can">
              <a:avLst>
                <a:gd name="adj" fmla="val 3320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</p:grpSp>
      <p:grpSp>
        <p:nvGrpSpPr>
          <p:cNvPr id="14" name="Group 25"/>
          <p:cNvGrpSpPr>
            <a:grpSpLocks/>
          </p:cNvGrpSpPr>
          <p:nvPr/>
        </p:nvGrpSpPr>
        <p:grpSpPr bwMode="auto">
          <a:xfrm>
            <a:off x="4468813" y="4005263"/>
            <a:ext cx="215900" cy="323850"/>
            <a:chOff x="363" y="2636"/>
            <a:chExt cx="576" cy="953"/>
          </a:xfrm>
        </p:grpSpPr>
        <p:sp>
          <p:nvSpPr>
            <p:cNvPr id="15" name="AutoShape 26"/>
            <p:cNvSpPr>
              <a:spLocks noChangeArrowheads="1"/>
            </p:cNvSpPr>
            <p:nvPr/>
          </p:nvSpPr>
          <p:spPr bwMode="auto">
            <a:xfrm>
              <a:off x="581" y="3317"/>
              <a:ext cx="136" cy="272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  <p:sp>
          <p:nvSpPr>
            <p:cNvPr id="16" name="AutoShape 27"/>
            <p:cNvSpPr>
              <a:spLocks noChangeArrowheads="1"/>
            </p:cNvSpPr>
            <p:nvPr/>
          </p:nvSpPr>
          <p:spPr bwMode="auto">
            <a:xfrm>
              <a:off x="363" y="2636"/>
              <a:ext cx="576" cy="765"/>
            </a:xfrm>
            <a:prstGeom prst="can">
              <a:avLst>
                <a:gd name="adj" fmla="val 3320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</p:grpSp>
      <p:grpSp>
        <p:nvGrpSpPr>
          <p:cNvPr id="17" name="Group 28"/>
          <p:cNvGrpSpPr>
            <a:grpSpLocks/>
          </p:cNvGrpSpPr>
          <p:nvPr/>
        </p:nvGrpSpPr>
        <p:grpSpPr bwMode="auto">
          <a:xfrm>
            <a:off x="2955925" y="4870450"/>
            <a:ext cx="215900" cy="323850"/>
            <a:chOff x="363" y="2636"/>
            <a:chExt cx="576" cy="953"/>
          </a:xfrm>
        </p:grpSpPr>
        <p:sp>
          <p:nvSpPr>
            <p:cNvPr id="18" name="AutoShape 29"/>
            <p:cNvSpPr>
              <a:spLocks noChangeArrowheads="1"/>
            </p:cNvSpPr>
            <p:nvPr/>
          </p:nvSpPr>
          <p:spPr bwMode="auto">
            <a:xfrm>
              <a:off x="581" y="3317"/>
              <a:ext cx="136" cy="272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  <p:sp>
          <p:nvSpPr>
            <p:cNvPr id="19" name="AutoShape 30"/>
            <p:cNvSpPr>
              <a:spLocks noChangeArrowheads="1"/>
            </p:cNvSpPr>
            <p:nvPr/>
          </p:nvSpPr>
          <p:spPr bwMode="auto">
            <a:xfrm>
              <a:off x="363" y="2636"/>
              <a:ext cx="576" cy="765"/>
            </a:xfrm>
            <a:prstGeom prst="can">
              <a:avLst>
                <a:gd name="adj" fmla="val 3320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210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Předpovědní povodňová služba</a:t>
            </a:r>
          </a:p>
        </p:txBody>
      </p:sp>
      <p:sp>
        <p:nvSpPr>
          <p:cNvPr id="3" name="Obdélník 2"/>
          <p:cNvSpPr/>
          <p:nvPr/>
        </p:nvSpPr>
        <p:spPr>
          <a:xfrm>
            <a:off x="395536" y="1844824"/>
            <a:ext cx="7632848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sz="2400" dirty="0" smtClean="0"/>
              <a:t>srážko-odtokový model</a:t>
            </a:r>
            <a:endParaRPr lang="cs-CZ" altLang="cs-CZ" sz="2400" dirty="0"/>
          </a:p>
        </p:txBody>
      </p:sp>
      <p:pic>
        <p:nvPicPr>
          <p:cNvPr id="4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564904"/>
            <a:ext cx="5543550" cy="406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427084" y="2636912"/>
            <a:ext cx="241672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2000" dirty="0" smtClean="0"/>
              <a:t>trochu fyzikální, více koncepční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2000" dirty="0" smtClean="0"/>
              <a:t>procesně nenáročný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2000" dirty="0" smtClean="0"/>
              <a:t>relativně přesný</a:t>
            </a: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52210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Předpovědní povodňová služba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1916113"/>
            <a:ext cx="8599488" cy="44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95536" y="1844824"/>
            <a:ext cx="54006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dirty="0" smtClean="0"/>
              <a:t>úspěšnost koncepčního srážko-odtokového modelu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13982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hlinkClick r:id="rId2"/>
          </p:cNvPr>
          <p:cNvSpPr/>
          <p:nvPr/>
        </p:nvSpPr>
        <p:spPr>
          <a:xfrm>
            <a:off x="4848952" y="4251022"/>
            <a:ext cx="1856307" cy="369332"/>
          </a:xfrm>
          <a:prstGeom prst="rect">
            <a:avLst/>
          </a:prstGeom>
          <a:ln w="5397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dirty="0" smtClean="0">
                <a:hlinkClick r:id="rId2"/>
              </a:rPr>
              <a:t>Google </a:t>
            </a:r>
            <a:r>
              <a:rPr lang="cs-CZ" altLang="cs-CZ" dirty="0" err="1" smtClean="0">
                <a:hlinkClick r:id="rId2"/>
              </a:rPr>
              <a:t>Flood</a:t>
            </a:r>
            <a:r>
              <a:rPr lang="cs-CZ" altLang="cs-CZ" dirty="0" smtClean="0">
                <a:hlinkClick r:id="rId2"/>
              </a:rPr>
              <a:t> Hub</a:t>
            </a:r>
            <a:endParaRPr lang="cs-CZ" altLang="cs-CZ" dirty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2697396" y="332656"/>
            <a:ext cx="5999748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Předpovědní povodňová služba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387585" y="1705641"/>
            <a:ext cx="54006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dirty="0" err="1" smtClean="0"/>
              <a:t>Lumped</a:t>
            </a:r>
            <a:r>
              <a:rPr lang="cs-CZ" altLang="cs-CZ" dirty="0" smtClean="0"/>
              <a:t> model</a:t>
            </a:r>
            <a:endParaRPr lang="cs-CZ" altLang="cs-CZ" dirty="0"/>
          </a:p>
        </p:txBody>
      </p:sp>
      <p:grpSp>
        <p:nvGrpSpPr>
          <p:cNvPr id="19" name="Skupina 18"/>
          <p:cNvGrpSpPr/>
          <p:nvPr/>
        </p:nvGrpSpPr>
        <p:grpSpPr>
          <a:xfrm>
            <a:off x="4860032" y="2275624"/>
            <a:ext cx="3744416" cy="1470154"/>
            <a:chOff x="467544" y="2174870"/>
            <a:chExt cx="3744416" cy="1470154"/>
          </a:xfrm>
        </p:grpSpPr>
        <p:sp>
          <p:nvSpPr>
            <p:cNvPr id="18" name="Zaoblený obdélník 17"/>
            <p:cNvSpPr/>
            <p:nvPr/>
          </p:nvSpPr>
          <p:spPr>
            <a:xfrm>
              <a:off x="467544" y="2174870"/>
              <a:ext cx="3744416" cy="1470154"/>
            </a:xfrm>
            <a:prstGeom prst="roundRect">
              <a:avLst>
                <a:gd name="adj" fmla="val 1175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7" name="Přímá spojnice se šipkou 6"/>
            <p:cNvCxnSpPr/>
            <p:nvPr/>
          </p:nvCxnSpPr>
          <p:spPr>
            <a:xfrm flipV="1">
              <a:off x="561256" y="3152893"/>
              <a:ext cx="1130424" cy="52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Zaoblený obdélník 8"/>
            <p:cNvSpPr/>
            <p:nvPr/>
          </p:nvSpPr>
          <p:spPr>
            <a:xfrm>
              <a:off x="1691680" y="2802529"/>
              <a:ext cx="1296144" cy="720080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Šipka dolů 12"/>
            <p:cNvSpPr/>
            <p:nvPr/>
          </p:nvSpPr>
          <p:spPr>
            <a:xfrm>
              <a:off x="1694568" y="2270157"/>
              <a:ext cx="1383311" cy="470699"/>
            </a:xfrm>
            <a:prstGeom prst="downArrow">
              <a:avLst>
                <a:gd name="adj1" fmla="val 76132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050" dirty="0" smtClean="0">
                  <a:solidFill>
                    <a:schemeClr val="tx1"/>
                  </a:solidFill>
                </a:rPr>
                <a:t>Charakteristiky povodí</a:t>
              </a:r>
              <a:endParaRPr lang="cs-CZ" sz="1050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Přímá spojnice se šipkou 13"/>
            <p:cNvCxnSpPr/>
            <p:nvPr/>
          </p:nvCxnSpPr>
          <p:spPr>
            <a:xfrm flipV="1">
              <a:off x="2987824" y="3129556"/>
              <a:ext cx="1130424" cy="52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ovéPole 14"/>
            <p:cNvSpPr txBox="1"/>
            <p:nvPr/>
          </p:nvSpPr>
          <p:spPr>
            <a:xfrm>
              <a:off x="467544" y="2855409"/>
              <a:ext cx="6956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vstup</a:t>
              </a:r>
              <a:endParaRPr lang="cs-CZ" dirty="0"/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3347864" y="2791393"/>
              <a:ext cx="800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výstup</a:t>
              </a:r>
              <a:endParaRPr lang="cs-CZ" dirty="0"/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1969582" y="2829727"/>
              <a:ext cx="7825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dirty="0" smtClean="0">
                  <a:solidFill>
                    <a:schemeClr val="bg1"/>
                  </a:solidFill>
                </a:rPr>
                <a:t>BLACK</a:t>
              </a:r>
            </a:p>
            <a:p>
              <a:pPr algn="ctr"/>
              <a:r>
                <a:rPr lang="cs-CZ" dirty="0" smtClean="0">
                  <a:solidFill>
                    <a:schemeClr val="bg1"/>
                  </a:solidFill>
                </a:rPr>
                <a:t>BOX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Obdélník 19"/>
          <p:cNvSpPr/>
          <p:nvPr/>
        </p:nvSpPr>
        <p:spPr>
          <a:xfrm>
            <a:off x="4788848" y="1714338"/>
            <a:ext cx="171585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dirty="0" smtClean="0"/>
              <a:t>Black </a:t>
            </a:r>
            <a:r>
              <a:rPr lang="cs-CZ" altLang="cs-CZ" dirty="0"/>
              <a:t>box </a:t>
            </a:r>
            <a:r>
              <a:rPr lang="cs-CZ" altLang="cs-CZ" dirty="0" smtClean="0"/>
              <a:t>model</a:t>
            </a:r>
            <a:endParaRPr lang="cs-CZ" altLang="cs-CZ" dirty="0"/>
          </a:p>
        </p:txBody>
      </p:sp>
      <p:sp>
        <p:nvSpPr>
          <p:cNvPr id="23" name="Zaoblený obdélník 22"/>
          <p:cNvSpPr/>
          <p:nvPr/>
        </p:nvSpPr>
        <p:spPr>
          <a:xfrm>
            <a:off x="395536" y="2292927"/>
            <a:ext cx="3744416" cy="1470154"/>
          </a:xfrm>
          <a:prstGeom prst="roundRect">
            <a:avLst>
              <a:gd name="adj" fmla="val 11757"/>
            </a:avLst>
          </a:prstGeom>
          <a:solidFill>
            <a:schemeClr val="accent6">
              <a:lumMod val="20000"/>
              <a:lumOff val="8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4" name="Přímá spojnice se šipkou 23"/>
          <p:cNvCxnSpPr/>
          <p:nvPr/>
        </p:nvCxnSpPr>
        <p:spPr>
          <a:xfrm flipV="1">
            <a:off x="489248" y="3270950"/>
            <a:ext cx="1130424" cy="52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aoblený obdélník 24"/>
          <p:cNvSpPr/>
          <p:nvPr/>
        </p:nvSpPr>
        <p:spPr>
          <a:xfrm>
            <a:off x="1619672" y="2920586"/>
            <a:ext cx="1296144" cy="7200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smtClean="0">
                <a:solidFill>
                  <a:schemeClr val="tx1"/>
                </a:solidFill>
              </a:rPr>
              <a:t>Matematicky definovaná transformace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6" name="Šipka dolů 25"/>
          <p:cNvSpPr/>
          <p:nvPr/>
        </p:nvSpPr>
        <p:spPr>
          <a:xfrm>
            <a:off x="1622560" y="2388214"/>
            <a:ext cx="1383311" cy="470699"/>
          </a:xfrm>
          <a:prstGeom prst="downArrow">
            <a:avLst>
              <a:gd name="adj1" fmla="val 76132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50" dirty="0" smtClean="0">
                <a:solidFill>
                  <a:schemeClr val="tx1"/>
                </a:solidFill>
              </a:rPr>
              <a:t>Charakteristiky povodí</a:t>
            </a:r>
            <a:endParaRPr lang="cs-CZ" sz="1050" dirty="0">
              <a:solidFill>
                <a:schemeClr val="tx1"/>
              </a:solidFill>
            </a:endParaRPr>
          </a:p>
        </p:txBody>
      </p:sp>
      <p:cxnSp>
        <p:nvCxnSpPr>
          <p:cNvPr id="27" name="Přímá spojnice se šipkou 26"/>
          <p:cNvCxnSpPr/>
          <p:nvPr/>
        </p:nvCxnSpPr>
        <p:spPr>
          <a:xfrm flipV="1">
            <a:off x="2915816" y="3247613"/>
            <a:ext cx="1130424" cy="52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ovéPole 27"/>
          <p:cNvSpPr txBox="1"/>
          <p:nvPr/>
        </p:nvSpPr>
        <p:spPr>
          <a:xfrm>
            <a:off x="395536" y="2973466"/>
            <a:ext cx="695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vstup</a:t>
            </a:r>
            <a:endParaRPr lang="cs-CZ" dirty="0"/>
          </a:p>
        </p:txBody>
      </p:sp>
      <p:sp>
        <p:nvSpPr>
          <p:cNvPr id="29" name="TextovéPole 28"/>
          <p:cNvSpPr txBox="1"/>
          <p:nvPr/>
        </p:nvSpPr>
        <p:spPr>
          <a:xfrm>
            <a:off x="3275856" y="2909450"/>
            <a:ext cx="800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výstup</a:t>
            </a:r>
            <a:endParaRPr lang="cs-CZ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2196469" y="29477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31" name="Obrázek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48" y="3977392"/>
            <a:ext cx="3586699" cy="221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35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2">
            <a:extLst>
              <a:ext uri="{FF2B5EF4-FFF2-40B4-BE49-F238E27FC236}">
                <a16:creationId xmlns:a16="http://schemas.microsoft.com/office/drawing/2014/main" id="{CAFF5B80-5F19-450F-B3EA-F5FB79B1E4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080025"/>
            <a:ext cx="5354637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 txBox="1">
            <a:spLocks/>
          </p:cNvSpPr>
          <p:nvPr/>
        </p:nvSpPr>
        <p:spPr>
          <a:xfrm>
            <a:off x="2697396" y="332656"/>
            <a:ext cx="5999748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Povodně – </a:t>
            </a:r>
            <a:r>
              <a:rPr lang="cs-CZ" sz="3600" smtClean="0"/>
              <a:t>není povodeň jako povodeň</a:t>
            </a:r>
            <a:endParaRPr lang="cs-CZ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67544" y="1340768"/>
            <a:ext cx="54737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cs-CZ" dirty="0"/>
              <a:t> </a:t>
            </a:r>
            <a:r>
              <a:rPr lang="cs-CZ" b="1" dirty="0"/>
              <a:t>Povodně z regionálních dešťů</a:t>
            </a:r>
          </a:p>
          <a:p>
            <a:pPr>
              <a:buFontTx/>
              <a:buChar char="•"/>
              <a:defRPr/>
            </a:pPr>
            <a:r>
              <a:rPr lang="cs-CZ" b="1" dirty="0"/>
              <a:t> 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Povodně z tání sněhu nebo smíšené povodně</a:t>
            </a:r>
            <a:endParaRPr lang="cs-CZ" b="1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Tx/>
              <a:buChar char="•"/>
              <a:defRPr/>
            </a:pPr>
            <a:r>
              <a:rPr lang="cs-CZ" dirty="0"/>
              <a:t> 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Přívalové povodně</a:t>
            </a:r>
          </a:p>
          <a:p>
            <a:pPr>
              <a:buFontTx/>
              <a:buChar char="•"/>
              <a:defRPr/>
            </a:pPr>
            <a:r>
              <a:rPr lang="cs-CZ" dirty="0"/>
              <a:t> 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Ledové povodně</a:t>
            </a:r>
          </a:p>
          <a:p>
            <a:pPr>
              <a:buFontTx/>
              <a:buChar char="•"/>
              <a:defRPr/>
            </a:pPr>
            <a:r>
              <a:rPr lang="cs-CZ" dirty="0"/>
              <a:t> 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Zvláštní 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povodně</a:t>
            </a:r>
          </a:p>
          <a:p>
            <a:pPr>
              <a:buFontTx/>
              <a:buChar char="•"/>
              <a:defRPr/>
            </a:pP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 Lokální zátopa, městská povodeň</a:t>
            </a:r>
            <a:endParaRPr lang="cs-CZ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AFBEBF8-C77E-4B6F-8F31-7018EE1B81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77" y="3074468"/>
            <a:ext cx="4999038" cy="366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23528" y="6237312"/>
            <a:ext cx="2909130" cy="369332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České Budějovice </a:t>
            </a:r>
            <a:r>
              <a:rPr lang="cs-CZ" dirty="0" smtClean="0"/>
              <a:t>srpen 2002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6300192" y="6237312"/>
            <a:ext cx="2607637" cy="369332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Hluboká n. </a:t>
            </a:r>
            <a:r>
              <a:rPr lang="cs-CZ" dirty="0" err="1" smtClean="0"/>
              <a:t>Vlt</a:t>
            </a:r>
            <a:r>
              <a:rPr lang="cs-CZ" dirty="0" smtClean="0"/>
              <a:t> srpen </a:t>
            </a:r>
            <a:r>
              <a:rPr lang="cs-CZ" dirty="0" smtClean="0"/>
              <a:t>2002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8615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Předpovědní povodňová služba</a:t>
            </a:r>
          </a:p>
        </p:txBody>
      </p:sp>
      <p:pic>
        <p:nvPicPr>
          <p:cNvPr id="3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341688"/>
            <a:ext cx="4078287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2740025" y="5302250"/>
            <a:ext cx="171450" cy="431800"/>
            <a:chOff x="391" y="3115"/>
            <a:chExt cx="213" cy="338"/>
          </a:xfrm>
        </p:grpSpPr>
        <p:sp>
          <p:nvSpPr>
            <p:cNvPr id="5" name="AutoShape 17"/>
            <p:cNvSpPr>
              <a:spLocks noChangeArrowheads="1"/>
            </p:cNvSpPr>
            <p:nvPr/>
          </p:nvSpPr>
          <p:spPr bwMode="auto">
            <a:xfrm>
              <a:off x="431" y="3181"/>
              <a:ext cx="136" cy="272"/>
            </a:xfrm>
            <a:prstGeom prst="cube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  <p:sp>
          <p:nvSpPr>
            <p:cNvPr id="6" name="AutoShape 18"/>
            <p:cNvSpPr>
              <a:spLocks noChangeArrowheads="1"/>
            </p:cNvSpPr>
            <p:nvPr/>
          </p:nvSpPr>
          <p:spPr bwMode="auto">
            <a:xfrm>
              <a:off x="391" y="3115"/>
              <a:ext cx="213" cy="10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3603625" y="4437063"/>
            <a:ext cx="171450" cy="431800"/>
            <a:chOff x="391" y="3115"/>
            <a:chExt cx="213" cy="338"/>
          </a:xfrm>
        </p:grpSpPr>
        <p:sp>
          <p:nvSpPr>
            <p:cNvPr id="8" name="AutoShape 20"/>
            <p:cNvSpPr>
              <a:spLocks noChangeArrowheads="1"/>
            </p:cNvSpPr>
            <p:nvPr/>
          </p:nvSpPr>
          <p:spPr bwMode="auto">
            <a:xfrm>
              <a:off x="431" y="3181"/>
              <a:ext cx="136" cy="272"/>
            </a:xfrm>
            <a:prstGeom prst="cube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  <p:sp>
          <p:nvSpPr>
            <p:cNvPr id="9" name="AutoShape 21"/>
            <p:cNvSpPr>
              <a:spLocks noChangeArrowheads="1"/>
            </p:cNvSpPr>
            <p:nvPr/>
          </p:nvSpPr>
          <p:spPr bwMode="auto">
            <a:xfrm>
              <a:off x="391" y="3115"/>
              <a:ext cx="213" cy="10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</p:grpSp>
      <p:grpSp>
        <p:nvGrpSpPr>
          <p:cNvPr id="10" name="Group 22"/>
          <p:cNvGrpSpPr>
            <a:grpSpLocks/>
          </p:cNvGrpSpPr>
          <p:nvPr/>
        </p:nvGrpSpPr>
        <p:grpSpPr bwMode="auto">
          <a:xfrm>
            <a:off x="3063875" y="4113213"/>
            <a:ext cx="215900" cy="323850"/>
            <a:chOff x="363" y="2636"/>
            <a:chExt cx="576" cy="953"/>
          </a:xfrm>
        </p:grpSpPr>
        <p:sp>
          <p:nvSpPr>
            <p:cNvPr id="11" name="AutoShape 23"/>
            <p:cNvSpPr>
              <a:spLocks noChangeArrowheads="1"/>
            </p:cNvSpPr>
            <p:nvPr/>
          </p:nvSpPr>
          <p:spPr bwMode="auto">
            <a:xfrm>
              <a:off x="581" y="3317"/>
              <a:ext cx="136" cy="272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  <p:sp>
          <p:nvSpPr>
            <p:cNvPr id="12" name="AutoShape 24"/>
            <p:cNvSpPr>
              <a:spLocks noChangeArrowheads="1"/>
            </p:cNvSpPr>
            <p:nvPr/>
          </p:nvSpPr>
          <p:spPr bwMode="auto">
            <a:xfrm>
              <a:off x="363" y="2636"/>
              <a:ext cx="576" cy="765"/>
            </a:xfrm>
            <a:prstGeom prst="can">
              <a:avLst>
                <a:gd name="adj" fmla="val 3320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</p:grpSp>
      <p:grpSp>
        <p:nvGrpSpPr>
          <p:cNvPr id="13" name="Group 25"/>
          <p:cNvGrpSpPr>
            <a:grpSpLocks/>
          </p:cNvGrpSpPr>
          <p:nvPr/>
        </p:nvGrpSpPr>
        <p:grpSpPr bwMode="auto">
          <a:xfrm>
            <a:off x="4468813" y="4005263"/>
            <a:ext cx="215900" cy="323850"/>
            <a:chOff x="363" y="2636"/>
            <a:chExt cx="576" cy="953"/>
          </a:xfrm>
        </p:grpSpPr>
        <p:sp>
          <p:nvSpPr>
            <p:cNvPr id="14" name="AutoShape 26"/>
            <p:cNvSpPr>
              <a:spLocks noChangeArrowheads="1"/>
            </p:cNvSpPr>
            <p:nvPr/>
          </p:nvSpPr>
          <p:spPr bwMode="auto">
            <a:xfrm>
              <a:off x="581" y="3317"/>
              <a:ext cx="136" cy="272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  <p:sp>
          <p:nvSpPr>
            <p:cNvPr id="15" name="AutoShape 27"/>
            <p:cNvSpPr>
              <a:spLocks noChangeArrowheads="1"/>
            </p:cNvSpPr>
            <p:nvPr/>
          </p:nvSpPr>
          <p:spPr bwMode="auto">
            <a:xfrm>
              <a:off x="363" y="2636"/>
              <a:ext cx="576" cy="765"/>
            </a:xfrm>
            <a:prstGeom prst="can">
              <a:avLst>
                <a:gd name="adj" fmla="val 3320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</p:grpSp>
      <p:grpSp>
        <p:nvGrpSpPr>
          <p:cNvPr id="16" name="Group 28"/>
          <p:cNvGrpSpPr>
            <a:grpSpLocks/>
          </p:cNvGrpSpPr>
          <p:nvPr/>
        </p:nvGrpSpPr>
        <p:grpSpPr bwMode="auto">
          <a:xfrm>
            <a:off x="2955925" y="4870450"/>
            <a:ext cx="215900" cy="323850"/>
            <a:chOff x="363" y="2636"/>
            <a:chExt cx="576" cy="953"/>
          </a:xfrm>
        </p:grpSpPr>
        <p:sp>
          <p:nvSpPr>
            <p:cNvPr id="17" name="AutoShape 29"/>
            <p:cNvSpPr>
              <a:spLocks noChangeArrowheads="1"/>
            </p:cNvSpPr>
            <p:nvPr/>
          </p:nvSpPr>
          <p:spPr bwMode="auto">
            <a:xfrm>
              <a:off x="581" y="3317"/>
              <a:ext cx="136" cy="272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  <p:sp>
          <p:nvSpPr>
            <p:cNvPr id="18" name="AutoShape 30"/>
            <p:cNvSpPr>
              <a:spLocks noChangeArrowheads="1"/>
            </p:cNvSpPr>
            <p:nvPr/>
          </p:nvSpPr>
          <p:spPr bwMode="auto">
            <a:xfrm>
              <a:off x="363" y="2636"/>
              <a:ext cx="576" cy="765"/>
            </a:xfrm>
            <a:prstGeom prst="can">
              <a:avLst>
                <a:gd name="adj" fmla="val 3320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</p:grpSp>
      <p:grpSp>
        <p:nvGrpSpPr>
          <p:cNvPr id="19" name="Group 31"/>
          <p:cNvGrpSpPr>
            <a:grpSpLocks/>
          </p:cNvGrpSpPr>
          <p:nvPr/>
        </p:nvGrpSpPr>
        <p:grpSpPr bwMode="auto">
          <a:xfrm>
            <a:off x="4822536" y="2997200"/>
            <a:ext cx="2047875" cy="1584325"/>
            <a:chOff x="3835" y="1911"/>
            <a:chExt cx="1290" cy="998"/>
          </a:xfrm>
        </p:grpSpPr>
        <p:pic>
          <p:nvPicPr>
            <p:cNvPr id="20" name="Picture 3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2" y="2047"/>
              <a:ext cx="748" cy="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3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5" y="1911"/>
              <a:ext cx="477" cy="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Line 34"/>
            <p:cNvSpPr>
              <a:spLocks noChangeShapeType="1"/>
            </p:cNvSpPr>
            <p:nvPr/>
          </p:nvSpPr>
          <p:spPr bwMode="auto">
            <a:xfrm>
              <a:off x="3901" y="2296"/>
              <a:ext cx="204" cy="6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23" name="Line 35"/>
            <p:cNvSpPr>
              <a:spLocks noChangeShapeType="1"/>
            </p:cNvSpPr>
            <p:nvPr/>
          </p:nvSpPr>
          <p:spPr bwMode="auto">
            <a:xfrm>
              <a:off x="4037" y="2296"/>
              <a:ext cx="204" cy="6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24" name="Line 36"/>
            <p:cNvSpPr>
              <a:spLocks noChangeShapeType="1"/>
            </p:cNvSpPr>
            <p:nvPr/>
          </p:nvSpPr>
          <p:spPr bwMode="auto">
            <a:xfrm>
              <a:off x="4173" y="2296"/>
              <a:ext cx="204" cy="6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25" name="Line 37"/>
            <p:cNvSpPr>
              <a:spLocks noChangeShapeType="1"/>
            </p:cNvSpPr>
            <p:nvPr/>
          </p:nvSpPr>
          <p:spPr bwMode="auto">
            <a:xfrm>
              <a:off x="4445" y="2568"/>
              <a:ext cx="136" cy="3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26" name="Line 38"/>
            <p:cNvSpPr>
              <a:spLocks noChangeShapeType="1"/>
            </p:cNvSpPr>
            <p:nvPr/>
          </p:nvSpPr>
          <p:spPr bwMode="auto">
            <a:xfrm>
              <a:off x="4581" y="2568"/>
              <a:ext cx="136" cy="3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27" name="Line 39"/>
            <p:cNvSpPr>
              <a:spLocks noChangeShapeType="1"/>
            </p:cNvSpPr>
            <p:nvPr/>
          </p:nvSpPr>
          <p:spPr bwMode="auto">
            <a:xfrm>
              <a:off x="4853" y="2568"/>
              <a:ext cx="136" cy="3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28" name="Line 40"/>
            <p:cNvSpPr>
              <a:spLocks noChangeShapeType="1"/>
            </p:cNvSpPr>
            <p:nvPr/>
          </p:nvSpPr>
          <p:spPr bwMode="auto">
            <a:xfrm>
              <a:off x="4989" y="2500"/>
              <a:ext cx="136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29" name="Line 41"/>
            <p:cNvSpPr>
              <a:spLocks noChangeShapeType="1"/>
            </p:cNvSpPr>
            <p:nvPr/>
          </p:nvSpPr>
          <p:spPr bwMode="auto">
            <a:xfrm>
              <a:off x="4717" y="2568"/>
              <a:ext cx="136" cy="3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213982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Předpovědní povodňová služba</a:t>
            </a:r>
          </a:p>
        </p:txBody>
      </p:sp>
      <p:pic>
        <p:nvPicPr>
          <p:cNvPr id="3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341688"/>
            <a:ext cx="4078287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2740025" y="5302250"/>
            <a:ext cx="171450" cy="431800"/>
            <a:chOff x="391" y="3115"/>
            <a:chExt cx="213" cy="338"/>
          </a:xfrm>
        </p:grpSpPr>
        <p:sp>
          <p:nvSpPr>
            <p:cNvPr id="5" name="AutoShape 17"/>
            <p:cNvSpPr>
              <a:spLocks noChangeArrowheads="1"/>
            </p:cNvSpPr>
            <p:nvPr/>
          </p:nvSpPr>
          <p:spPr bwMode="auto">
            <a:xfrm>
              <a:off x="431" y="3181"/>
              <a:ext cx="136" cy="272"/>
            </a:xfrm>
            <a:prstGeom prst="cube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  <p:sp>
          <p:nvSpPr>
            <p:cNvPr id="6" name="AutoShape 18"/>
            <p:cNvSpPr>
              <a:spLocks noChangeArrowheads="1"/>
            </p:cNvSpPr>
            <p:nvPr/>
          </p:nvSpPr>
          <p:spPr bwMode="auto">
            <a:xfrm>
              <a:off x="391" y="3115"/>
              <a:ext cx="213" cy="10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3603625" y="4437063"/>
            <a:ext cx="171450" cy="431800"/>
            <a:chOff x="391" y="3115"/>
            <a:chExt cx="213" cy="338"/>
          </a:xfrm>
        </p:grpSpPr>
        <p:sp>
          <p:nvSpPr>
            <p:cNvPr id="8" name="AutoShape 20"/>
            <p:cNvSpPr>
              <a:spLocks noChangeArrowheads="1"/>
            </p:cNvSpPr>
            <p:nvPr/>
          </p:nvSpPr>
          <p:spPr bwMode="auto">
            <a:xfrm>
              <a:off x="431" y="3181"/>
              <a:ext cx="136" cy="272"/>
            </a:xfrm>
            <a:prstGeom prst="cube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  <p:sp>
          <p:nvSpPr>
            <p:cNvPr id="9" name="AutoShape 21"/>
            <p:cNvSpPr>
              <a:spLocks noChangeArrowheads="1"/>
            </p:cNvSpPr>
            <p:nvPr/>
          </p:nvSpPr>
          <p:spPr bwMode="auto">
            <a:xfrm>
              <a:off x="391" y="3115"/>
              <a:ext cx="213" cy="10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</p:grpSp>
      <p:grpSp>
        <p:nvGrpSpPr>
          <p:cNvPr id="10" name="Group 22"/>
          <p:cNvGrpSpPr>
            <a:grpSpLocks/>
          </p:cNvGrpSpPr>
          <p:nvPr/>
        </p:nvGrpSpPr>
        <p:grpSpPr bwMode="auto">
          <a:xfrm>
            <a:off x="3063875" y="4113213"/>
            <a:ext cx="215900" cy="323850"/>
            <a:chOff x="363" y="2636"/>
            <a:chExt cx="576" cy="953"/>
          </a:xfrm>
        </p:grpSpPr>
        <p:sp>
          <p:nvSpPr>
            <p:cNvPr id="11" name="AutoShape 23"/>
            <p:cNvSpPr>
              <a:spLocks noChangeArrowheads="1"/>
            </p:cNvSpPr>
            <p:nvPr/>
          </p:nvSpPr>
          <p:spPr bwMode="auto">
            <a:xfrm>
              <a:off x="581" y="3317"/>
              <a:ext cx="136" cy="272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  <p:sp>
          <p:nvSpPr>
            <p:cNvPr id="12" name="AutoShape 24"/>
            <p:cNvSpPr>
              <a:spLocks noChangeArrowheads="1"/>
            </p:cNvSpPr>
            <p:nvPr/>
          </p:nvSpPr>
          <p:spPr bwMode="auto">
            <a:xfrm>
              <a:off x="363" y="2636"/>
              <a:ext cx="576" cy="765"/>
            </a:xfrm>
            <a:prstGeom prst="can">
              <a:avLst>
                <a:gd name="adj" fmla="val 3320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</p:grpSp>
      <p:grpSp>
        <p:nvGrpSpPr>
          <p:cNvPr id="13" name="Group 25"/>
          <p:cNvGrpSpPr>
            <a:grpSpLocks/>
          </p:cNvGrpSpPr>
          <p:nvPr/>
        </p:nvGrpSpPr>
        <p:grpSpPr bwMode="auto">
          <a:xfrm>
            <a:off x="4468813" y="4005263"/>
            <a:ext cx="215900" cy="323850"/>
            <a:chOff x="363" y="2636"/>
            <a:chExt cx="576" cy="953"/>
          </a:xfrm>
        </p:grpSpPr>
        <p:sp>
          <p:nvSpPr>
            <p:cNvPr id="14" name="AutoShape 26"/>
            <p:cNvSpPr>
              <a:spLocks noChangeArrowheads="1"/>
            </p:cNvSpPr>
            <p:nvPr/>
          </p:nvSpPr>
          <p:spPr bwMode="auto">
            <a:xfrm>
              <a:off x="581" y="3317"/>
              <a:ext cx="136" cy="272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  <p:sp>
          <p:nvSpPr>
            <p:cNvPr id="15" name="AutoShape 27"/>
            <p:cNvSpPr>
              <a:spLocks noChangeArrowheads="1"/>
            </p:cNvSpPr>
            <p:nvPr/>
          </p:nvSpPr>
          <p:spPr bwMode="auto">
            <a:xfrm>
              <a:off x="363" y="2636"/>
              <a:ext cx="576" cy="765"/>
            </a:xfrm>
            <a:prstGeom prst="can">
              <a:avLst>
                <a:gd name="adj" fmla="val 3320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</p:grpSp>
      <p:grpSp>
        <p:nvGrpSpPr>
          <p:cNvPr id="16" name="Group 28"/>
          <p:cNvGrpSpPr>
            <a:grpSpLocks/>
          </p:cNvGrpSpPr>
          <p:nvPr/>
        </p:nvGrpSpPr>
        <p:grpSpPr bwMode="auto">
          <a:xfrm>
            <a:off x="2955925" y="4870450"/>
            <a:ext cx="215900" cy="323850"/>
            <a:chOff x="363" y="2636"/>
            <a:chExt cx="576" cy="953"/>
          </a:xfrm>
        </p:grpSpPr>
        <p:sp>
          <p:nvSpPr>
            <p:cNvPr id="17" name="AutoShape 29"/>
            <p:cNvSpPr>
              <a:spLocks noChangeArrowheads="1"/>
            </p:cNvSpPr>
            <p:nvPr/>
          </p:nvSpPr>
          <p:spPr bwMode="auto">
            <a:xfrm>
              <a:off x="581" y="3317"/>
              <a:ext cx="136" cy="272"/>
            </a:xfrm>
            <a:prstGeom prst="flowChartMagneticDisk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  <p:sp>
          <p:nvSpPr>
            <p:cNvPr id="18" name="AutoShape 30"/>
            <p:cNvSpPr>
              <a:spLocks noChangeArrowheads="1"/>
            </p:cNvSpPr>
            <p:nvPr/>
          </p:nvSpPr>
          <p:spPr bwMode="auto">
            <a:xfrm>
              <a:off x="363" y="2636"/>
              <a:ext cx="576" cy="765"/>
            </a:xfrm>
            <a:prstGeom prst="can">
              <a:avLst>
                <a:gd name="adj" fmla="val 3320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 dirty="0">
                <a:latin typeface="Arial" charset="0"/>
              </a:endParaRPr>
            </a:p>
          </p:txBody>
        </p:sp>
      </p:grpSp>
      <p:grpSp>
        <p:nvGrpSpPr>
          <p:cNvPr id="19" name="Group 31"/>
          <p:cNvGrpSpPr>
            <a:grpSpLocks/>
          </p:cNvGrpSpPr>
          <p:nvPr/>
        </p:nvGrpSpPr>
        <p:grpSpPr bwMode="auto">
          <a:xfrm>
            <a:off x="4822536" y="2997200"/>
            <a:ext cx="2047875" cy="1584325"/>
            <a:chOff x="3835" y="1911"/>
            <a:chExt cx="1290" cy="998"/>
          </a:xfrm>
        </p:grpSpPr>
        <p:pic>
          <p:nvPicPr>
            <p:cNvPr id="20" name="Picture 3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2" y="2047"/>
              <a:ext cx="748" cy="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3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5" y="1911"/>
              <a:ext cx="477" cy="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Line 34"/>
            <p:cNvSpPr>
              <a:spLocks noChangeShapeType="1"/>
            </p:cNvSpPr>
            <p:nvPr/>
          </p:nvSpPr>
          <p:spPr bwMode="auto">
            <a:xfrm>
              <a:off x="3901" y="2296"/>
              <a:ext cx="204" cy="6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23" name="Line 35"/>
            <p:cNvSpPr>
              <a:spLocks noChangeShapeType="1"/>
            </p:cNvSpPr>
            <p:nvPr/>
          </p:nvSpPr>
          <p:spPr bwMode="auto">
            <a:xfrm>
              <a:off x="4037" y="2296"/>
              <a:ext cx="204" cy="6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24" name="Line 36"/>
            <p:cNvSpPr>
              <a:spLocks noChangeShapeType="1"/>
            </p:cNvSpPr>
            <p:nvPr/>
          </p:nvSpPr>
          <p:spPr bwMode="auto">
            <a:xfrm>
              <a:off x="4173" y="2296"/>
              <a:ext cx="204" cy="6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25" name="Line 37"/>
            <p:cNvSpPr>
              <a:spLocks noChangeShapeType="1"/>
            </p:cNvSpPr>
            <p:nvPr/>
          </p:nvSpPr>
          <p:spPr bwMode="auto">
            <a:xfrm>
              <a:off x="4445" y="2568"/>
              <a:ext cx="136" cy="3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26" name="Line 38"/>
            <p:cNvSpPr>
              <a:spLocks noChangeShapeType="1"/>
            </p:cNvSpPr>
            <p:nvPr/>
          </p:nvSpPr>
          <p:spPr bwMode="auto">
            <a:xfrm>
              <a:off x="4581" y="2568"/>
              <a:ext cx="136" cy="3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27" name="Line 39"/>
            <p:cNvSpPr>
              <a:spLocks noChangeShapeType="1"/>
            </p:cNvSpPr>
            <p:nvPr/>
          </p:nvSpPr>
          <p:spPr bwMode="auto">
            <a:xfrm>
              <a:off x="4853" y="2568"/>
              <a:ext cx="136" cy="3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28" name="Line 40"/>
            <p:cNvSpPr>
              <a:spLocks noChangeShapeType="1"/>
            </p:cNvSpPr>
            <p:nvPr/>
          </p:nvSpPr>
          <p:spPr bwMode="auto">
            <a:xfrm>
              <a:off x="4989" y="2500"/>
              <a:ext cx="136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dirty="0"/>
            </a:p>
          </p:txBody>
        </p:sp>
        <p:sp>
          <p:nvSpPr>
            <p:cNvPr id="29" name="Line 41"/>
            <p:cNvSpPr>
              <a:spLocks noChangeShapeType="1"/>
            </p:cNvSpPr>
            <p:nvPr/>
          </p:nvSpPr>
          <p:spPr bwMode="auto">
            <a:xfrm>
              <a:off x="4717" y="2568"/>
              <a:ext cx="136" cy="3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dirty="0"/>
            </a:p>
          </p:txBody>
        </p:sp>
      </p:grpSp>
      <p:sp>
        <p:nvSpPr>
          <p:cNvPr id="30" name="Obdélník 29"/>
          <p:cNvSpPr/>
          <p:nvPr/>
        </p:nvSpPr>
        <p:spPr>
          <a:xfrm>
            <a:off x="1619672" y="1916832"/>
            <a:ext cx="6219003" cy="523220"/>
          </a:xfrm>
          <a:prstGeom prst="rect">
            <a:avLst/>
          </a:prstGeom>
          <a:ln w="539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2800" b="1" dirty="0" smtClean="0"/>
              <a:t>NEJISTOTY HYDROLOGICKÉ PŘEDPOVĚDI</a:t>
            </a:r>
            <a:endParaRPr lang="cs-CZ" altLang="cs-CZ" sz="2800" b="1" dirty="0"/>
          </a:p>
        </p:txBody>
      </p:sp>
      <p:sp>
        <p:nvSpPr>
          <p:cNvPr id="31" name="Obdélník 30"/>
          <p:cNvSpPr/>
          <p:nvPr/>
        </p:nvSpPr>
        <p:spPr>
          <a:xfrm>
            <a:off x="327558" y="1916832"/>
            <a:ext cx="2300226" cy="523220"/>
          </a:xfrm>
          <a:prstGeom prst="rect">
            <a:avLst/>
          </a:prstGeom>
          <a:ln w="5397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2800" dirty="0" smtClean="0"/>
              <a:t>Nárůst</a:t>
            </a:r>
            <a:endParaRPr lang="cs-CZ" altLang="cs-CZ" sz="2800" dirty="0"/>
          </a:p>
        </p:txBody>
      </p:sp>
    </p:spTree>
    <p:extLst>
      <p:ext uri="{BB962C8B-B14F-4D97-AF65-F5344CB8AC3E}">
        <p14:creationId xmlns:p14="http://schemas.microsoft.com/office/powerpoint/2010/main" val="91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Předpovědní povodňová služba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316"/>
            <a:ext cx="9144000" cy="497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2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Předpovědní povodňová služba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316"/>
            <a:ext cx="9144000" cy="497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00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Předpovědní povodňová služba</a:t>
            </a:r>
          </a:p>
        </p:txBody>
      </p:sp>
      <p:pic>
        <p:nvPicPr>
          <p:cNvPr id="4" name="Picture 4" descr="http://www.chmi.cz/files/portal/docs/poboc/CB/pruvodce/img_vyhodnoceni/2012_podle_predstihu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484313"/>
            <a:ext cx="8715375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860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Předpovědní povodňová služba</a:t>
            </a:r>
          </a:p>
        </p:txBody>
      </p:sp>
      <p:pic>
        <p:nvPicPr>
          <p:cNvPr id="3" name="Picture 4" descr="http://www.wetteronline.de/?pid=p_modell_expert&amp;ireq=true&amp;src=modell/vermarktung/profi/karten/gefskarten/spaghetti/2013/04/26/00/spaghetti_euro/z500/z500_13042612_1304260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700213"/>
            <a:ext cx="588645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4"/>
          <p:cNvSpPr txBox="1">
            <a:spLocks noChangeArrowheads="1"/>
          </p:cNvSpPr>
          <p:nvPr/>
        </p:nvSpPr>
        <p:spPr bwMode="auto">
          <a:xfrm>
            <a:off x="3419475" y="1328738"/>
            <a:ext cx="1479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charset="0"/>
              </a:rPr>
              <a:t>předstih 12h</a:t>
            </a:r>
          </a:p>
        </p:txBody>
      </p:sp>
    </p:spTree>
    <p:extLst>
      <p:ext uri="{BB962C8B-B14F-4D97-AF65-F5344CB8AC3E}">
        <p14:creationId xmlns:p14="http://schemas.microsoft.com/office/powerpoint/2010/main" val="55282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Předpovědní povodňová služba</a:t>
            </a:r>
          </a:p>
        </p:txBody>
      </p:sp>
      <p:pic>
        <p:nvPicPr>
          <p:cNvPr id="3" name="Picture 2" descr="http://www.wetteronline.de/?pid=p_modell_expert&amp;ireq=true&amp;src=modell/vermarktung/profi/karten/gefskarten/spaghetti/2013/04/26/00/spaghetti_euro/z500/z500_13042700_1304260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700213"/>
            <a:ext cx="588645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6"/>
          <p:cNvSpPr txBox="1">
            <a:spLocks noChangeArrowheads="1"/>
          </p:cNvSpPr>
          <p:nvPr/>
        </p:nvSpPr>
        <p:spPr bwMode="auto">
          <a:xfrm>
            <a:off x="3419475" y="1328738"/>
            <a:ext cx="145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charset="0"/>
              </a:rPr>
              <a:t>předstih 24h</a:t>
            </a:r>
          </a:p>
        </p:txBody>
      </p:sp>
    </p:spTree>
    <p:extLst>
      <p:ext uri="{BB962C8B-B14F-4D97-AF65-F5344CB8AC3E}">
        <p14:creationId xmlns:p14="http://schemas.microsoft.com/office/powerpoint/2010/main" val="55282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Předpovědní povodňová služba</a:t>
            </a:r>
          </a:p>
        </p:txBody>
      </p:sp>
      <p:pic>
        <p:nvPicPr>
          <p:cNvPr id="3" name="Picture 2" descr="http://www.wetteronline.de/?pid=p_modell_expert&amp;ireq=true&amp;src=modell/vermarktung/profi/karten/gefskarten/spaghetti/2013/04/26/00/spaghetti_euro/z500/z500_13042712_1304260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700213"/>
            <a:ext cx="588645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6"/>
          <p:cNvSpPr txBox="1">
            <a:spLocks noChangeArrowheads="1"/>
          </p:cNvSpPr>
          <p:nvPr/>
        </p:nvSpPr>
        <p:spPr bwMode="auto">
          <a:xfrm>
            <a:off x="3419475" y="1328738"/>
            <a:ext cx="145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charset="0"/>
              </a:rPr>
              <a:t>předstih 36h</a:t>
            </a:r>
          </a:p>
        </p:txBody>
      </p:sp>
    </p:spTree>
    <p:extLst>
      <p:ext uri="{BB962C8B-B14F-4D97-AF65-F5344CB8AC3E}">
        <p14:creationId xmlns:p14="http://schemas.microsoft.com/office/powerpoint/2010/main" val="55282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Předpovědní povodňová služba</a:t>
            </a:r>
          </a:p>
        </p:txBody>
      </p:sp>
      <p:pic>
        <p:nvPicPr>
          <p:cNvPr id="3" name="Picture 2" descr="http://www.wetteronline.de/?pid=p_modell_expert&amp;ireq=true&amp;src=modell/vermarktung/profi/karten/gefskarten/spaghetti/2013/04/26/00/spaghetti_euro/z500/z500_13042800_1304260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701800"/>
            <a:ext cx="588645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5"/>
          <p:cNvSpPr txBox="1">
            <a:spLocks noChangeArrowheads="1"/>
          </p:cNvSpPr>
          <p:nvPr/>
        </p:nvSpPr>
        <p:spPr bwMode="auto">
          <a:xfrm>
            <a:off x="3419475" y="1328738"/>
            <a:ext cx="145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charset="0"/>
              </a:rPr>
              <a:t>předstih 48h</a:t>
            </a:r>
          </a:p>
        </p:txBody>
      </p:sp>
    </p:spTree>
    <p:extLst>
      <p:ext uri="{BB962C8B-B14F-4D97-AF65-F5344CB8AC3E}">
        <p14:creationId xmlns:p14="http://schemas.microsoft.com/office/powerpoint/2010/main" val="55282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Předpovědní povodňová služba</a:t>
            </a:r>
          </a:p>
        </p:txBody>
      </p:sp>
      <p:pic>
        <p:nvPicPr>
          <p:cNvPr id="3" name="Picture 2" descr="http://www.wetteronline.de/?pid=p_modell_expert&amp;ireq=true&amp;src=modell/vermarktung/profi/karten/gefskarten/spaghetti/2013/04/26/00/spaghetti_euro/z500/z500_13042812_1304260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700213"/>
            <a:ext cx="588645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5"/>
          <p:cNvSpPr txBox="1">
            <a:spLocks noChangeArrowheads="1"/>
          </p:cNvSpPr>
          <p:nvPr/>
        </p:nvSpPr>
        <p:spPr bwMode="auto">
          <a:xfrm>
            <a:off x="3419475" y="1328738"/>
            <a:ext cx="145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charset="0"/>
              </a:rPr>
              <a:t>předstih 60h</a:t>
            </a:r>
          </a:p>
        </p:txBody>
      </p:sp>
    </p:spTree>
    <p:extLst>
      <p:ext uri="{BB962C8B-B14F-4D97-AF65-F5344CB8AC3E}">
        <p14:creationId xmlns:p14="http://schemas.microsoft.com/office/powerpoint/2010/main" val="55282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Povodně – </a:t>
            </a:r>
            <a:r>
              <a:rPr lang="cs-CZ" sz="3600" dirty="0" smtClean="0"/>
              <a:t>není povodeň jako povodeň</a:t>
            </a:r>
            <a:endParaRPr lang="cs-CZ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67544" y="1340768"/>
            <a:ext cx="54737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cs-CZ" dirty="0"/>
              <a:t> </a:t>
            </a:r>
            <a:r>
              <a:rPr lang="cs-CZ" b="1" dirty="0"/>
              <a:t>Povodně z regionálních dešťů</a:t>
            </a:r>
          </a:p>
          <a:p>
            <a:pPr>
              <a:buFontTx/>
              <a:buChar char="•"/>
              <a:defRPr/>
            </a:pPr>
            <a:r>
              <a:rPr lang="cs-CZ" b="1" dirty="0"/>
              <a:t> 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Povodně z tání sněhu nebo smíšené povodně</a:t>
            </a:r>
            <a:endParaRPr lang="cs-CZ" b="1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Tx/>
              <a:buChar char="•"/>
              <a:defRPr/>
            </a:pPr>
            <a:r>
              <a:rPr lang="cs-CZ" dirty="0"/>
              <a:t> 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Přívalové povodně</a:t>
            </a:r>
          </a:p>
          <a:p>
            <a:pPr>
              <a:buFontTx/>
              <a:buChar char="•"/>
              <a:defRPr/>
            </a:pPr>
            <a:r>
              <a:rPr lang="cs-CZ" dirty="0"/>
              <a:t> 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Ledové povodně</a:t>
            </a:r>
          </a:p>
          <a:p>
            <a:pPr>
              <a:buFontTx/>
              <a:buChar char="•"/>
              <a:defRPr/>
            </a:pPr>
            <a:r>
              <a:rPr lang="cs-CZ" dirty="0"/>
              <a:t> 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Zvláštní 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povodně</a:t>
            </a:r>
          </a:p>
          <a:p>
            <a:pPr>
              <a:buFontTx/>
              <a:buChar char="•"/>
              <a:defRPr/>
            </a:pP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 Lokální zátopa, městská povodeň</a:t>
            </a:r>
            <a:endParaRPr lang="cs-CZ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10" descr="povoden_2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887" y="3031100"/>
            <a:ext cx="7497257" cy="3633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804248" y="6237312"/>
            <a:ext cx="1824602" cy="369332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Praha srpen 2002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D8653B5-975B-49C7-9876-FD9922D6E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10826"/>
            <a:ext cx="3528392" cy="3566252"/>
          </a:xfrm>
          <a:prstGeom prst="rect">
            <a:avLst/>
          </a:prstGeom>
          <a:noFill/>
          <a:ln w="317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9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Předpovědní povodňová služba</a:t>
            </a:r>
          </a:p>
        </p:txBody>
      </p:sp>
      <p:pic>
        <p:nvPicPr>
          <p:cNvPr id="3" name="Picture 2" descr="http://www.wetteronline.de/?pid=p_modell_expert&amp;ireq=true&amp;src=modell/vermarktung/profi/karten/gefskarten/spaghetti/2013/04/26/00/spaghetti_euro/z500/z500_13042900_1304260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700213"/>
            <a:ext cx="588645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6"/>
          <p:cNvSpPr txBox="1">
            <a:spLocks noChangeArrowheads="1"/>
          </p:cNvSpPr>
          <p:nvPr/>
        </p:nvSpPr>
        <p:spPr bwMode="auto">
          <a:xfrm>
            <a:off x="3419475" y="1328738"/>
            <a:ext cx="1479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charset="0"/>
              </a:rPr>
              <a:t>předstih 72h</a:t>
            </a:r>
          </a:p>
        </p:txBody>
      </p:sp>
    </p:spTree>
    <p:extLst>
      <p:ext uri="{BB962C8B-B14F-4D97-AF65-F5344CB8AC3E}">
        <p14:creationId xmlns:p14="http://schemas.microsoft.com/office/powerpoint/2010/main" val="55282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Předpovědní povodňová služba</a:t>
            </a:r>
          </a:p>
        </p:txBody>
      </p:sp>
      <p:pic>
        <p:nvPicPr>
          <p:cNvPr id="3" name="Picture 3" descr="http://www.wetteronline.de/?pid=p_modell_expert&amp;ireq=true&amp;src=modell/vermarktung/profi/karten/gefskarten/spaghetti/2013/04/26/00/spaghetti_euro/z500/z500_13042912_1304260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700213"/>
            <a:ext cx="588645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7"/>
          <p:cNvSpPr txBox="1">
            <a:spLocks noChangeArrowheads="1"/>
          </p:cNvSpPr>
          <p:nvPr/>
        </p:nvSpPr>
        <p:spPr bwMode="auto">
          <a:xfrm>
            <a:off x="3419475" y="1328738"/>
            <a:ext cx="145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charset="0"/>
              </a:rPr>
              <a:t>předstih 84h</a:t>
            </a:r>
          </a:p>
        </p:txBody>
      </p:sp>
    </p:spTree>
    <p:extLst>
      <p:ext uri="{BB962C8B-B14F-4D97-AF65-F5344CB8AC3E}">
        <p14:creationId xmlns:p14="http://schemas.microsoft.com/office/powerpoint/2010/main" val="55282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Předpovědní povodňová služba</a:t>
            </a:r>
          </a:p>
        </p:txBody>
      </p:sp>
      <p:pic>
        <p:nvPicPr>
          <p:cNvPr id="3" name="Picture 3" descr="http://www.wetteronline.de/?pid=p_modell_expert&amp;ireq=true&amp;src=modell/vermarktung/profi/karten/gefskarten/spaghetti/2013/04/26/00/spaghetti_euro/z500/z500_13043000_1304260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700213"/>
            <a:ext cx="588645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7"/>
          <p:cNvSpPr txBox="1">
            <a:spLocks noChangeArrowheads="1"/>
          </p:cNvSpPr>
          <p:nvPr/>
        </p:nvSpPr>
        <p:spPr bwMode="auto">
          <a:xfrm>
            <a:off x="3419475" y="1328738"/>
            <a:ext cx="145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charset="0"/>
              </a:rPr>
              <a:t>předstih 96h</a:t>
            </a:r>
          </a:p>
        </p:txBody>
      </p:sp>
    </p:spTree>
    <p:extLst>
      <p:ext uri="{BB962C8B-B14F-4D97-AF65-F5344CB8AC3E}">
        <p14:creationId xmlns:p14="http://schemas.microsoft.com/office/powerpoint/2010/main" val="398400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Předpovědní povodňová služba</a:t>
            </a:r>
          </a:p>
        </p:txBody>
      </p:sp>
      <p:pic>
        <p:nvPicPr>
          <p:cNvPr id="3" name="Picture 2" descr="http://www.wetteronline.de/?pid=p_modell_expert&amp;ireq=true&amp;src=modell/vermarktung/profi/karten/gefskarten/spaghetti/2013/04/26/00/spaghetti_euro/z500/z500_13043012_1304260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695450"/>
            <a:ext cx="588645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6"/>
          <p:cNvSpPr txBox="1">
            <a:spLocks noChangeArrowheads="1"/>
          </p:cNvSpPr>
          <p:nvPr/>
        </p:nvSpPr>
        <p:spPr bwMode="auto">
          <a:xfrm>
            <a:off x="3419475" y="1328738"/>
            <a:ext cx="1582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charset="0"/>
              </a:rPr>
              <a:t>předstih 108h</a:t>
            </a:r>
          </a:p>
        </p:txBody>
      </p:sp>
    </p:spTree>
    <p:extLst>
      <p:ext uri="{BB962C8B-B14F-4D97-AF65-F5344CB8AC3E}">
        <p14:creationId xmlns:p14="http://schemas.microsoft.com/office/powerpoint/2010/main" val="398400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Předpovědní povodňová služba</a:t>
            </a:r>
          </a:p>
        </p:txBody>
      </p:sp>
      <p:pic>
        <p:nvPicPr>
          <p:cNvPr id="3" name="Picture 3" descr="http://www.wetteronline.de/?pid=p_modell_expert&amp;ireq=true&amp;src=modell/vermarktung/profi/karten/gefskarten/spaghetti/2013/04/26/00/spaghetti_euro/z500/z500_13050100_1304260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700213"/>
            <a:ext cx="588645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7"/>
          <p:cNvSpPr txBox="1">
            <a:spLocks noChangeArrowheads="1"/>
          </p:cNvSpPr>
          <p:nvPr/>
        </p:nvSpPr>
        <p:spPr bwMode="auto">
          <a:xfrm>
            <a:off x="3419475" y="1328738"/>
            <a:ext cx="1582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charset="0"/>
              </a:rPr>
              <a:t>předstih 120h</a:t>
            </a:r>
          </a:p>
        </p:txBody>
      </p:sp>
    </p:spTree>
    <p:extLst>
      <p:ext uri="{BB962C8B-B14F-4D97-AF65-F5344CB8AC3E}">
        <p14:creationId xmlns:p14="http://schemas.microsoft.com/office/powerpoint/2010/main" val="398400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Předpovědní povodňová služba</a:t>
            </a:r>
          </a:p>
        </p:txBody>
      </p:sp>
      <p:pic>
        <p:nvPicPr>
          <p:cNvPr id="3" name="Picture 2" descr="http://www.wetteronline.de/?pid=p_modell_expert&amp;ireq=true&amp;src=modell/vermarktung/profi/karten/gefskarten/spaghetti/2013/04/26/00/spaghetti_euro/z500/z500_13050112_1304260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700213"/>
            <a:ext cx="588645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6"/>
          <p:cNvSpPr txBox="1">
            <a:spLocks noChangeArrowheads="1"/>
          </p:cNvSpPr>
          <p:nvPr/>
        </p:nvSpPr>
        <p:spPr bwMode="auto">
          <a:xfrm>
            <a:off x="3419475" y="1328738"/>
            <a:ext cx="1582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charset="0"/>
              </a:rPr>
              <a:t>předstih 132h</a:t>
            </a:r>
          </a:p>
        </p:txBody>
      </p:sp>
    </p:spTree>
    <p:extLst>
      <p:ext uri="{BB962C8B-B14F-4D97-AF65-F5344CB8AC3E}">
        <p14:creationId xmlns:p14="http://schemas.microsoft.com/office/powerpoint/2010/main" val="143369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Předpovědní povodňová služba</a:t>
            </a:r>
          </a:p>
        </p:txBody>
      </p:sp>
      <p:pic>
        <p:nvPicPr>
          <p:cNvPr id="3" name="Picture 2" descr="http://www.wetteronline.de/?pid=p_modell_expert&amp;ireq=true&amp;src=modell/vermarktung/profi/karten/gefskarten/spaghetti/2013/04/26/00/spaghetti_euro/z500/z500_13050200_1304260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700213"/>
            <a:ext cx="588645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5"/>
          <p:cNvSpPr txBox="1">
            <a:spLocks noChangeArrowheads="1"/>
          </p:cNvSpPr>
          <p:nvPr/>
        </p:nvSpPr>
        <p:spPr bwMode="auto">
          <a:xfrm>
            <a:off x="3419475" y="1328738"/>
            <a:ext cx="1582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charset="0"/>
              </a:rPr>
              <a:t>předstih 144h</a:t>
            </a:r>
          </a:p>
        </p:txBody>
      </p:sp>
    </p:spTree>
    <p:extLst>
      <p:ext uri="{BB962C8B-B14F-4D97-AF65-F5344CB8AC3E}">
        <p14:creationId xmlns:p14="http://schemas.microsoft.com/office/powerpoint/2010/main" val="398400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Předpovědní povodňová služba</a:t>
            </a:r>
          </a:p>
        </p:txBody>
      </p:sp>
      <p:pic>
        <p:nvPicPr>
          <p:cNvPr id="3" name="Picture 2" descr="http://www.wetteronline.de/?pid=p_modell_expert&amp;ireq=true&amp;src=modell/vermarktung/profi/karten/gefskarten/spaghetti/2013/04/26/00/spaghetti_euro/z500/z500_13050212_1304260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716088"/>
            <a:ext cx="588645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5"/>
          <p:cNvSpPr txBox="1">
            <a:spLocks noChangeArrowheads="1"/>
          </p:cNvSpPr>
          <p:nvPr/>
        </p:nvSpPr>
        <p:spPr bwMode="auto">
          <a:xfrm>
            <a:off x="3419475" y="1328738"/>
            <a:ext cx="1582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charset="0"/>
              </a:rPr>
              <a:t>předstih 156h</a:t>
            </a:r>
          </a:p>
        </p:txBody>
      </p:sp>
    </p:spTree>
    <p:extLst>
      <p:ext uri="{BB962C8B-B14F-4D97-AF65-F5344CB8AC3E}">
        <p14:creationId xmlns:p14="http://schemas.microsoft.com/office/powerpoint/2010/main" val="398400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Předpovědní povodňová služba</a:t>
            </a:r>
          </a:p>
        </p:txBody>
      </p:sp>
      <p:pic>
        <p:nvPicPr>
          <p:cNvPr id="3" name="Picture 2" descr="http://www.wetteronline.de/?pid=p_modell_expert&amp;ireq=true&amp;src=modell/vermarktung/profi/karten/gefskarten/spaghetti/2013/04/26/00/spaghetti_euro/z500/z500_13050300_1304260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700213"/>
            <a:ext cx="588645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5"/>
          <p:cNvSpPr txBox="1">
            <a:spLocks noChangeArrowheads="1"/>
          </p:cNvSpPr>
          <p:nvPr/>
        </p:nvSpPr>
        <p:spPr bwMode="auto">
          <a:xfrm>
            <a:off x="3419475" y="1328738"/>
            <a:ext cx="1582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charset="0"/>
              </a:rPr>
              <a:t>předstih 168h</a:t>
            </a:r>
          </a:p>
        </p:txBody>
      </p:sp>
    </p:spTree>
    <p:extLst>
      <p:ext uri="{BB962C8B-B14F-4D97-AF65-F5344CB8AC3E}">
        <p14:creationId xmlns:p14="http://schemas.microsoft.com/office/powerpoint/2010/main" val="398400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Předpovědní povodňová služba</a:t>
            </a:r>
          </a:p>
        </p:txBody>
      </p:sp>
      <p:pic>
        <p:nvPicPr>
          <p:cNvPr id="3" name="Picture 2" descr="http://www.wetteronline.de/?pid=p_modell_expert&amp;ireq=true&amp;src=modell/vermarktung/profi/karten/gefskarten/spaghetti/2013/04/26/00/spaghetti_euro/z500/z500_13050312_1304260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700213"/>
            <a:ext cx="588645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5"/>
          <p:cNvSpPr txBox="1">
            <a:spLocks noChangeArrowheads="1"/>
          </p:cNvSpPr>
          <p:nvPr/>
        </p:nvSpPr>
        <p:spPr bwMode="auto">
          <a:xfrm>
            <a:off x="3419475" y="1328738"/>
            <a:ext cx="1582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charset="0"/>
              </a:rPr>
              <a:t>předstih 180h</a:t>
            </a:r>
          </a:p>
        </p:txBody>
      </p:sp>
    </p:spTree>
    <p:extLst>
      <p:ext uri="{BB962C8B-B14F-4D97-AF65-F5344CB8AC3E}">
        <p14:creationId xmlns:p14="http://schemas.microsoft.com/office/powerpoint/2010/main" val="398400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Povodně – </a:t>
            </a:r>
            <a:r>
              <a:rPr lang="cs-CZ" sz="3600" dirty="0" smtClean="0"/>
              <a:t>není povodeň jako povodeň</a:t>
            </a:r>
            <a:endParaRPr lang="cs-CZ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67544" y="1295926"/>
            <a:ext cx="54737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cs-CZ" dirty="0"/>
              <a:t> </a:t>
            </a:r>
            <a:r>
              <a:rPr lang="cs-CZ" dirty="0">
                <a:solidFill>
                  <a:schemeClr val="bg1">
                    <a:lumMod val="75000"/>
                  </a:schemeClr>
                </a:solidFill>
              </a:rPr>
              <a:t>Povodně z regionálních dešťů</a:t>
            </a:r>
          </a:p>
          <a:p>
            <a:pPr>
              <a:buFontTx/>
              <a:buChar char="•"/>
              <a:defRPr/>
            </a:pPr>
            <a:r>
              <a:rPr lang="cs-CZ" b="1" dirty="0"/>
              <a:t> Povodně z tání sněhu nebo smíšené povodně</a:t>
            </a:r>
          </a:p>
          <a:p>
            <a:pPr>
              <a:buFontTx/>
              <a:buChar char="•"/>
              <a:defRPr/>
            </a:pPr>
            <a:r>
              <a:rPr lang="cs-CZ" dirty="0"/>
              <a:t> 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Přívalové povodně</a:t>
            </a:r>
          </a:p>
          <a:p>
            <a:pPr>
              <a:buFontTx/>
              <a:buChar char="•"/>
              <a:defRPr/>
            </a:pPr>
            <a:r>
              <a:rPr lang="cs-CZ" dirty="0"/>
              <a:t> 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Ledové povodně</a:t>
            </a:r>
          </a:p>
          <a:p>
            <a:pPr>
              <a:buFontTx/>
              <a:buChar char="•"/>
              <a:defRPr/>
            </a:pPr>
            <a:r>
              <a:rPr lang="cs-CZ" dirty="0"/>
              <a:t> 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Zvláštní 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povodně</a:t>
            </a:r>
          </a:p>
          <a:p>
            <a:pPr>
              <a:buFontTx/>
              <a:buChar char="•"/>
              <a:defRPr/>
            </a:pP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 Lokální zátopa, městská 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povodeň</a:t>
            </a:r>
            <a:endParaRPr lang="cs-CZ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10" descr="povoden_2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35" y="3042539"/>
            <a:ext cx="7497257" cy="3633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kaplice_jarni_povode_200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35" y="3050252"/>
            <a:ext cx="7498800" cy="36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6089674" y="6290558"/>
            <a:ext cx="1985608" cy="369332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Sušice březen 2006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29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Předpovědní povodňová služba</a:t>
            </a:r>
          </a:p>
        </p:txBody>
      </p:sp>
      <p:pic>
        <p:nvPicPr>
          <p:cNvPr id="3" name="Picture 2" descr="http://www.wetteronline.de/?pid=p_modell_expert&amp;ireq=true&amp;src=modell/vermarktung/profi/karten/gefskarten/spaghetti/2013/04/26/00/spaghetti_euro/z500/z500_13050400_1304260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700213"/>
            <a:ext cx="588645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5"/>
          <p:cNvSpPr txBox="1">
            <a:spLocks noChangeArrowheads="1"/>
          </p:cNvSpPr>
          <p:nvPr/>
        </p:nvSpPr>
        <p:spPr bwMode="auto">
          <a:xfrm>
            <a:off x="3419475" y="1328738"/>
            <a:ext cx="1582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charset="0"/>
              </a:rPr>
              <a:t>předstih 192h</a:t>
            </a:r>
          </a:p>
        </p:txBody>
      </p:sp>
    </p:spTree>
    <p:extLst>
      <p:ext uri="{BB962C8B-B14F-4D97-AF65-F5344CB8AC3E}">
        <p14:creationId xmlns:p14="http://schemas.microsoft.com/office/powerpoint/2010/main" val="398400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Předpovědní povodňová služba</a:t>
            </a:r>
          </a:p>
        </p:txBody>
      </p:sp>
      <p:pic>
        <p:nvPicPr>
          <p:cNvPr id="3" name="Picture 2" descr="http://www.wetteronline.de/?pid=p_modell_expert&amp;ireq=true&amp;src=modell/vermarktung/profi/karten/gefskarten/spaghetti/2013/04/26/00/spaghetti_euro/z500/z500_13050412_1304260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13" y="1700213"/>
            <a:ext cx="588645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5"/>
          <p:cNvSpPr txBox="1">
            <a:spLocks noChangeArrowheads="1"/>
          </p:cNvSpPr>
          <p:nvPr/>
        </p:nvSpPr>
        <p:spPr bwMode="auto">
          <a:xfrm>
            <a:off x="3419475" y="1328738"/>
            <a:ext cx="1582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charset="0"/>
              </a:rPr>
              <a:t>předstih 204h</a:t>
            </a:r>
          </a:p>
        </p:txBody>
      </p:sp>
    </p:spTree>
    <p:extLst>
      <p:ext uri="{BB962C8B-B14F-4D97-AF65-F5344CB8AC3E}">
        <p14:creationId xmlns:p14="http://schemas.microsoft.com/office/powerpoint/2010/main" val="398400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Předpovědní povodňová služba</a:t>
            </a:r>
          </a:p>
        </p:txBody>
      </p:sp>
      <p:pic>
        <p:nvPicPr>
          <p:cNvPr id="3" name="Picture 2" descr="http://www.wetteronline.de/?pid=p_modell_expert&amp;ireq=true&amp;src=modell/vermarktung/profi/karten/gefskarten/spaghetti/2013/04/26/00/spaghetti_euro/z500/z500_13050500_1304260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700213"/>
            <a:ext cx="588645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5"/>
          <p:cNvSpPr txBox="1">
            <a:spLocks noChangeArrowheads="1"/>
          </p:cNvSpPr>
          <p:nvPr/>
        </p:nvSpPr>
        <p:spPr bwMode="auto">
          <a:xfrm>
            <a:off x="3419475" y="1328738"/>
            <a:ext cx="1582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charset="0"/>
              </a:rPr>
              <a:t>předstih 216h</a:t>
            </a:r>
          </a:p>
        </p:txBody>
      </p:sp>
    </p:spTree>
    <p:extLst>
      <p:ext uri="{BB962C8B-B14F-4D97-AF65-F5344CB8AC3E}">
        <p14:creationId xmlns:p14="http://schemas.microsoft.com/office/powerpoint/2010/main" val="398400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Předpovědní povodňová služba</a:t>
            </a:r>
          </a:p>
        </p:txBody>
      </p:sp>
      <p:pic>
        <p:nvPicPr>
          <p:cNvPr id="3" name="Picture 2" descr="http://www.wetteronline.de/?pid=p_modell_expert&amp;ireq=true&amp;src=modell/vermarktung/profi/karten/gefskarten/spaghetti/2013/04/26/00/spaghetti_euro/z500/z500_13050512_1304260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700213"/>
            <a:ext cx="588645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5"/>
          <p:cNvSpPr txBox="1">
            <a:spLocks noChangeArrowheads="1"/>
          </p:cNvSpPr>
          <p:nvPr/>
        </p:nvSpPr>
        <p:spPr bwMode="auto">
          <a:xfrm>
            <a:off x="3419475" y="1328738"/>
            <a:ext cx="1582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charset="0"/>
              </a:rPr>
              <a:t>předstih 228h</a:t>
            </a:r>
          </a:p>
        </p:txBody>
      </p:sp>
    </p:spTree>
    <p:extLst>
      <p:ext uri="{BB962C8B-B14F-4D97-AF65-F5344CB8AC3E}">
        <p14:creationId xmlns:p14="http://schemas.microsoft.com/office/powerpoint/2010/main" val="141873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Předpovědní povodňová služba</a:t>
            </a:r>
          </a:p>
        </p:txBody>
      </p:sp>
      <p:pic>
        <p:nvPicPr>
          <p:cNvPr id="3" name="Picture 2" descr="http://www.wetteronline.de/?pid=p_modell_expert&amp;ireq=true&amp;src=modell/vermarktung/profi/karten/gefskarten/spaghetti/2013/04/26/00/spaghetti_euro/z500/z500_13050600_1304260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700213"/>
            <a:ext cx="588645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5"/>
          <p:cNvSpPr txBox="1">
            <a:spLocks noChangeArrowheads="1"/>
          </p:cNvSpPr>
          <p:nvPr/>
        </p:nvSpPr>
        <p:spPr bwMode="auto">
          <a:xfrm>
            <a:off x="3419475" y="1328738"/>
            <a:ext cx="1582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charset="0"/>
              </a:rPr>
              <a:t>předstih 240h</a:t>
            </a:r>
          </a:p>
        </p:txBody>
      </p:sp>
    </p:spTree>
    <p:extLst>
      <p:ext uri="{BB962C8B-B14F-4D97-AF65-F5344CB8AC3E}">
        <p14:creationId xmlns:p14="http://schemas.microsoft.com/office/powerpoint/2010/main" val="141873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Předpovědní povodňová služba</a:t>
            </a:r>
          </a:p>
        </p:txBody>
      </p:sp>
      <p:pic>
        <p:nvPicPr>
          <p:cNvPr id="3" name="Picture 2" descr="http://www.wetteronline.de/?pid=p_modell_expert&amp;ireq=true&amp;src=modell/vermarktung/profi/karten/gefskarten/spaghetti/2013/04/26/00/spaghetti_euro/z500/z500_13050612_1304260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700213"/>
            <a:ext cx="588645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5"/>
          <p:cNvSpPr txBox="1">
            <a:spLocks noChangeArrowheads="1"/>
          </p:cNvSpPr>
          <p:nvPr/>
        </p:nvSpPr>
        <p:spPr bwMode="auto">
          <a:xfrm>
            <a:off x="3419475" y="1328738"/>
            <a:ext cx="1582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charset="0"/>
              </a:rPr>
              <a:t>předstih 252h</a:t>
            </a:r>
          </a:p>
        </p:txBody>
      </p:sp>
    </p:spTree>
    <p:extLst>
      <p:ext uri="{BB962C8B-B14F-4D97-AF65-F5344CB8AC3E}">
        <p14:creationId xmlns:p14="http://schemas.microsoft.com/office/powerpoint/2010/main" val="141873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Předpovědní povodňová služba</a:t>
            </a:r>
          </a:p>
        </p:txBody>
      </p:sp>
      <p:pic>
        <p:nvPicPr>
          <p:cNvPr id="3" name="Picture 2" descr="http://www.wetteronline.de/?pid=p_modell_expert&amp;ireq=true&amp;src=modell/vermarktung/profi/karten/gefskarten/spaghetti/2013/04/26/00/spaghetti_euro/z500/z500_13050700_1304260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716088"/>
            <a:ext cx="588645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5"/>
          <p:cNvSpPr txBox="1">
            <a:spLocks noChangeArrowheads="1"/>
          </p:cNvSpPr>
          <p:nvPr/>
        </p:nvSpPr>
        <p:spPr bwMode="auto">
          <a:xfrm>
            <a:off x="3419475" y="1328738"/>
            <a:ext cx="1582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charset="0"/>
              </a:rPr>
              <a:t>předstih 264h</a:t>
            </a:r>
          </a:p>
        </p:txBody>
      </p:sp>
    </p:spTree>
    <p:extLst>
      <p:ext uri="{BB962C8B-B14F-4D97-AF65-F5344CB8AC3E}">
        <p14:creationId xmlns:p14="http://schemas.microsoft.com/office/powerpoint/2010/main" val="141873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Předpovědní povodňová služba</a:t>
            </a:r>
          </a:p>
        </p:txBody>
      </p:sp>
      <p:pic>
        <p:nvPicPr>
          <p:cNvPr id="5" name="Picture 2" descr="http://www.wetteronline.de/?pid=p_modell_expert&amp;ireq=true&amp;src=modell/vermarktung/profi/karten/gefskarten/spaghetti/2013/04/26/00/spaghetti_euro/z500/z500_13050712_1304260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700213"/>
            <a:ext cx="588645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3419475" y="1328738"/>
            <a:ext cx="1582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charset="0"/>
              </a:rPr>
              <a:t>předstih 276h</a:t>
            </a:r>
          </a:p>
        </p:txBody>
      </p:sp>
    </p:spTree>
    <p:extLst>
      <p:ext uri="{BB962C8B-B14F-4D97-AF65-F5344CB8AC3E}">
        <p14:creationId xmlns:p14="http://schemas.microsoft.com/office/powerpoint/2010/main" val="21718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Předpovědní povodňová služba</a:t>
            </a:r>
          </a:p>
        </p:txBody>
      </p:sp>
      <p:pic>
        <p:nvPicPr>
          <p:cNvPr id="3" name="Picture 2" descr="http://www.wetteronline.de/?pid=p_modell_expert&amp;ireq=true&amp;src=modell/vermarktung/profi/karten/gefskarten/spaghetti/2013/04/26/00/spaghetti_euro/z500/z500_13050800_1304260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700213"/>
            <a:ext cx="588645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5"/>
          <p:cNvSpPr txBox="1">
            <a:spLocks noChangeArrowheads="1"/>
          </p:cNvSpPr>
          <p:nvPr/>
        </p:nvSpPr>
        <p:spPr bwMode="auto">
          <a:xfrm>
            <a:off x="3419475" y="1328738"/>
            <a:ext cx="1582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charset="0"/>
              </a:rPr>
              <a:t>předstih 288h</a:t>
            </a:r>
          </a:p>
        </p:txBody>
      </p:sp>
    </p:spTree>
    <p:extLst>
      <p:ext uri="{BB962C8B-B14F-4D97-AF65-F5344CB8AC3E}">
        <p14:creationId xmlns:p14="http://schemas.microsoft.com/office/powerpoint/2010/main" val="100028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Předpovědní povodňová služba</a:t>
            </a:r>
          </a:p>
        </p:txBody>
      </p:sp>
      <p:pic>
        <p:nvPicPr>
          <p:cNvPr id="3" name="Picture 2" descr="http://www.wetteronline.de/?pid=p_modell_expert&amp;ireq=true&amp;src=modell/vermarktung/profi/karten/gefskarten/spaghetti/2013/04/26/00/spaghetti_euro/z500/z500_13050812_1304260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709738"/>
            <a:ext cx="588645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6"/>
          <p:cNvSpPr txBox="1">
            <a:spLocks noChangeArrowheads="1"/>
          </p:cNvSpPr>
          <p:nvPr/>
        </p:nvSpPr>
        <p:spPr bwMode="auto">
          <a:xfrm>
            <a:off x="3419475" y="1328738"/>
            <a:ext cx="1582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charset="0"/>
              </a:rPr>
              <a:t>předstih 300h</a:t>
            </a:r>
          </a:p>
        </p:txBody>
      </p:sp>
    </p:spTree>
    <p:extLst>
      <p:ext uri="{BB962C8B-B14F-4D97-AF65-F5344CB8AC3E}">
        <p14:creationId xmlns:p14="http://schemas.microsoft.com/office/powerpoint/2010/main" val="100028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2697396" y="332656"/>
            <a:ext cx="5999748" cy="114300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Povodně – </a:t>
            </a:r>
            <a:r>
              <a:rPr lang="cs-CZ" sz="3600" smtClean="0"/>
              <a:t>není povodeň jako povodeň</a:t>
            </a:r>
            <a:endParaRPr lang="cs-CZ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67544" y="1295926"/>
            <a:ext cx="54737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cs-CZ" dirty="0"/>
              <a:t> </a:t>
            </a:r>
            <a:r>
              <a:rPr lang="cs-CZ" dirty="0">
                <a:solidFill>
                  <a:schemeClr val="bg1">
                    <a:lumMod val="75000"/>
                  </a:schemeClr>
                </a:solidFill>
              </a:rPr>
              <a:t>Povodně z regionálních dešťů</a:t>
            </a:r>
          </a:p>
          <a:p>
            <a:pPr>
              <a:buFontTx/>
              <a:buChar char="•"/>
              <a:defRPr/>
            </a:pPr>
            <a:r>
              <a:rPr lang="cs-CZ" b="1" dirty="0"/>
              <a:t> Povodně z tání sněhu nebo smíšené povodně</a:t>
            </a:r>
          </a:p>
          <a:p>
            <a:pPr>
              <a:buFontTx/>
              <a:buChar char="•"/>
              <a:defRPr/>
            </a:pPr>
            <a:r>
              <a:rPr lang="cs-CZ" dirty="0"/>
              <a:t> 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Přívalové povodně</a:t>
            </a:r>
          </a:p>
          <a:p>
            <a:pPr>
              <a:buFontTx/>
              <a:buChar char="•"/>
              <a:defRPr/>
            </a:pPr>
            <a:r>
              <a:rPr lang="cs-CZ" dirty="0"/>
              <a:t> 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Ledové povodně</a:t>
            </a:r>
          </a:p>
          <a:p>
            <a:pPr>
              <a:buFontTx/>
              <a:buChar char="•"/>
              <a:defRPr/>
            </a:pPr>
            <a:r>
              <a:rPr lang="cs-CZ" dirty="0"/>
              <a:t> </a:t>
            </a: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Zvláštní 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povodně</a:t>
            </a:r>
          </a:p>
          <a:p>
            <a:pPr>
              <a:buFontTx/>
              <a:buChar char="•"/>
              <a:defRPr/>
            </a:pPr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 Lokální zátopa, městská 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povodeň</a:t>
            </a:r>
            <a:endParaRPr lang="cs-CZ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089674" y="6290558"/>
            <a:ext cx="2191306" cy="369332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Bechyně </a:t>
            </a:r>
            <a:r>
              <a:rPr lang="cs-CZ" dirty="0" smtClean="0"/>
              <a:t>březen 2006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717032"/>
            <a:ext cx="7980103" cy="240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4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Předpovědní povodňová služba</a:t>
            </a:r>
          </a:p>
        </p:txBody>
      </p:sp>
      <p:pic>
        <p:nvPicPr>
          <p:cNvPr id="3" name="Picture 2" descr="http://www.wetteronline.de/?pid=p_modell_expert&amp;ireq=true&amp;src=modell/vermarktung/profi/karten/gefskarten/spaghetti/2013/04/26/00/spaghetti_euro/z500/z500_13050900_1304260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700213"/>
            <a:ext cx="588645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6"/>
          <p:cNvSpPr txBox="1">
            <a:spLocks noChangeArrowheads="1"/>
          </p:cNvSpPr>
          <p:nvPr/>
        </p:nvSpPr>
        <p:spPr bwMode="auto">
          <a:xfrm>
            <a:off x="3419475" y="1328738"/>
            <a:ext cx="1582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charset="0"/>
              </a:rPr>
              <a:t>předstih 312h</a:t>
            </a:r>
          </a:p>
        </p:txBody>
      </p:sp>
    </p:spTree>
    <p:extLst>
      <p:ext uri="{BB962C8B-B14F-4D97-AF65-F5344CB8AC3E}">
        <p14:creationId xmlns:p14="http://schemas.microsoft.com/office/powerpoint/2010/main" val="100028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Předpovědní povodňová služba</a:t>
            </a:r>
          </a:p>
        </p:txBody>
      </p:sp>
      <p:pic>
        <p:nvPicPr>
          <p:cNvPr id="3" name="Picture 2" descr="http://www.wetteronline.de/?pid=p_modell_expert&amp;ireq=true&amp;src=modell/vermarktung/profi/karten/gefskarten/spaghetti/2013/04/26/00/spaghetti_euro/z500/z500_13050912_1304260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700213"/>
            <a:ext cx="588645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6"/>
          <p:cNvSpPr txBox="1">
            <a:spLocks noChangeArrowheads="1"/>
          </p:cNvSpPr>
          <p:nvPr/>
        </p:nvSpPr>
        <p:spPr bwMode="auto">
          <a:xfrm>
            <a:off x="3419475" y="1328738"/>
            <a:ext cx="1582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charset="0"/>
              </a:rPr>
              <a:t>předstih 324h</a:t>
            </a:r>
          </a:p>
        </p:txBody>
      </p:sp>
    </p:spTree>
    <p:extLst>
      <p:ext uri="{BB962C8B-B14F-4D97-AF65-F5344CB8AC3E}">
        <p14:creationId xmlns:p14="http://schemas.microsoft.com/office/powerpoint/2010/main" val="100028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Předpovědní povodňová služba</a:t>
            </a:r>
          </a:p>
        </p:txBody>
      </p:sp>
      <p:pic>
        <p:nvPicPr>
          <p:cNvPr id="3" name="Picture 2" descr="http://www.wetteronline.de/?pid=p_modell_expert&amp;ireq=true&amp;src=modell/vermarktung/profi/karten/gefskarten/spaghetti/2013/04/26/00/spaghetti_euro/z500/z500_13051000_1304260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700213"/>
            <a:ext cx="588645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6"/>
          <p:cNvSpPr txBox="1">
            <a:spLocks noChangeArrowheads="1"/>
          </p:cNvSpPr>
          <p:nvPr/>
        </p:nvSpPr>
        <p:spPr bwMode="auto">
          <a:xfrm>
            <a:off x="3419475" y="1328738"/>
            <a:ext cx="1582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charset="0"/>
              </a:rPr>
              <a:t>předstih 336h</a:t>
            </a:r>
          </a:p>
        </p:txBody>
      </p:sp>
      <p:sp>
        <p:nvSpPr>
          <p:cNvPr id="5" name="Obdélník 4"/>
          <p:cNvSpPr/>
          <p:nvPr/>
        </p:nvSpPr>
        <p:spPr>
          <a:xfrm>
            <a:off x="1259632" y="1513681"/>
            <a:ext cx="6192688" cy="4867647"/>
          </a:xfrm>
          <a:prstGeom prst="rect">
            <a:avLst/>
          </a:prstGeom>
          <a:noFill/>
          <a:ln w="244475">
            <a:solidFill>
              <a:schemeClr val="bg2">
                <a:lumMod val="50000"/>
                <a:alpha val="6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0028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Předpovědní povodňová služba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2657" y="3068960"/>
            <a:ext cx="4387049" cy="342118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085556"/>
            <a:ext cx="4320480" cy="3251287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716016" y="6453336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hlinkClick r:id="rId4"/>
              </a:rPr>
              <a:t>HPPS Expert</a:t>
            </a:r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395536" y="1844824"/>
            <a:ext cx="54006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dirty="0" smtClean="0"/>
              <a:t>Prezentace hydrologických ansámblových předpovědí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00028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Předpovědní povodňová služba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79512" y="1915852"/>
            <a:ext cx="7780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Pravděpodobnostní předpovědi – odhad nejistoty předpovědí</a:t>
            </a:r>
            <a:endParaRPr lang="cs-CZ" sz="2400" dirty="0"/>
          </a:p>
        </p:txBody>
      </p:sp>
      <p:sp>
        <p:nvSpPr>
          <p:cNvPr id="4" name="Obdélník 3"/>
          <p:cNvSpPr/>
          <p:nvPr/>
        </p:nvSpPr>
        <p:spPr>
          <a:xfrm>
            <a:off x="323528" y="2492896"/>
            <a:ext cx="84249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"/>
            </a:pPr>
            <a:r>
              <a:rPr lang="cs-CZ" dirty="0"/>
              <a:t>Pravděpodobnostní předpovědi jsou z vědeckého hlediska korektnější než deterministické, protože neskrývají nejistotu předpovědi. </a:t>
            </a:r>
          </a:p>
          <a:p>
            <a:pPr marL="342900" indent="-342900">
              <a:buFont typeface="Wingdings" panose="05000000000000000000" pitchFamily="2" charset="2"/>
              <a:buChar char=""/>
            </a:pPr>
            <a:r>
              <a:rPr lang="cs-CZ" dirty="0"/>
              <a:t>Umožňují protipovodňové ochraně stanovit riziková kritéria pro povodňové stupně a hydrologům dovolují kvantifikovat nejistotu předpovědi. </a:t>
            </a:r>
          </a:p>
          <a:p>
            <a:pPr marL="342900" indent="-342900">
              <a:buFont typeface="Wingdings" panose="05000000000000000000" pitchFamily="2" charset="2"/>
              <a:buChar char=""/>
            </a:pPr>
            <a:r>
              <a:rPr lang="cs-CZ" dirty="0"/>
              <a:t>Poskytují informace pro racionální rozhodnutí – provádět pouze taková opatření, jejichž náklady odpovídají míře rizika. </a:t>
            </a:r>
          </a:p>
          <a:p>
            <a:pPr marL="342900" indent="-342900">
              <a:buFont typeface="Wingdings" panose="05000000000000000000" pitchFamily="2" charset="2"/>
              <a:buChar char=""/>
            </a:pPr>
            <a:r>
              <a:rPr lang="cs-CZ" dirty="0"/>
              <a:t>Přinášejí společnosti hospodářský profit plynoucí z efektivnější protipovodňové ochrany. </a:t>
            </a:r>
            <a:endParaRPr lang="cs-CZ" dirty="0">
              <a:effectLst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323528" y="5206669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cs-CZ" dirty="0" smtClean="0">
                <a:effectLst/>
              </a:rPr>
              <a:t>Jsou méně srozumitelné – obtížně se interpretují pro lidi bez středního matematického vzdělání.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cs-CZ" dirty="0" smtClean="0"/>
              <a:t>K jejich využití je potřeby mít provedenou ekonomickou analýzu nákladů a ztrát pro zaváděná opatření, jejich je předpověď iniciátor.</a:t>
            </a:r>
            <a:endParaRPr lang="cs-CZ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3982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697396" y="332656"/>
            <a:ext cx="59997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Hydraulické předpovědní modely</a:t>
            </a:r>
            <a:endParaRPr lang="cs-CZ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774" y="2276872"/>
            <a:ext cx="3346450" cy="430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03799" y="2420888"/>
            <a:ext cx="489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Hydraulické modely přepočítávají průtok v korytě do záplavových map.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70036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2697396" y="332656"/>
            <a:ext cx="59997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Předpovědi přívalových povodní</a:t>
            </a:r>
            <a:endParaRPr lang="cs-CZ" dirty="0"/>
          </a:p>
        </p:txBody>
      </p:sp>
      <p:sp>
        <p:nvSpPr>
          <p:cNvPr id="3" name="Ovál 2"/>
          <p:cNvSpPr/>
          <p:nvPr/>
        </p:nvSpPr>
        <p:spPr>
          <a:xfrm>
            <a:off x="902358" y="2996952"/>
            <a:ext cx="288032" cy="288032"/>
          </a:xfrm>
          <a:prstGeom prst="ellipse">
            <a:avLst/>
          </a:prstGeom>
          <a:solidFill>
            <a:srgbClr val="143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 rot="18585818">
            <a:off x="781245" y="1731767"/>
            <a:ext cx="21339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rgbClr val="14387F"/>
                </a:solidFill>
              </a:rPr>
              <a:t>Výstraha ČHMÚ</a:t>
            </a:r>
          </a:p>
          <a:p>
            <a:r>
              <a:rPr lang="cs-CZ" sz="1600" dirty="0">
                <a:solidFill>
                  <a:srgbClr val="14387F"/>
                </a:solidFill>
              </a:rPr>
              <a:t>na očekávané bouřky</a:t>
            </a:r>
          </a:p>
        </p:txBody>
      </p:sp>
      <p:pic>
        <p:nvPicPr>
          <p:cNvPr id="5" name="Zástupný symbol pro obsah 1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84" y="3456032"/>
            <a:ext cx="1800200" cy="1526879"/>
          </a:xfrm>
          <a:prstGeom prst="rect">
            <a:avLst/>
          </a:prstGeom>
        </p:spPr>
      </p:pic>
      <p:cxnSp>
        <p:nvCxnSpPr>
          <p:cNvPr id="6" name="Přímá spojnice 5"/>
          <p:cNvCxnSpPr/>
          <p:nvPr/>
        </p:nvCxnSpPr>
        <p:spPr>
          <a:xfrm>
            <a:off x="1046374" y="3140968"/>
            <a:ext cx="2088232" cy="0"/>
          </a:xfrm>
          <a:prstGeom prst="line">
            <a:avLst/>
          </a:prstGeom>
          <a:ln w="76200">
            <a:solidFill>
              <a:srgbClr val="1438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ál 6"/>
          <p:cNvSpPr/>
          <p:nvPr/>
        </p:nvSpPr>
        <p:spPr>
          <a:xfrm>
            <a:off x="3088656" y="2990096"/>
            <a:ext cx="288032" cy="288032"/>
          </a:xfrm>
          <a:prstGeom prst="ellipse">
            <a:avLst/>
          </a:prstGeom>
          <a:solidFill>
            <a:srgbClr val="143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 rot="18585818">
            <a:off x="2908627" y="1717898"/>
            <a:ext cx="2087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rgbClr val="14387F"/>
                </a:solidFill>
              </a:rPr>
              <a:t>Kontrola velikosti</a:t>
            </a:r>
          </a:p>
          <a:p>
            <a:r>
              <a:rPr lang="cs-CZ" sz="1600" dirty="0">
                <a:solidFill>
                  <a:srgbClr val="14387F"/>
                </a:solidFill>
              </a:rPr>
              <a:t>nebezpečných úhrnů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978" y="3429000"/>
            <a:ext cx="1622218" cy="2464688"/>
          </a:xfrm>
          <a:prstGeom prst="rect">
            <a:avLst/>
          </a:prstGeom>
        </p:spPr>
      </p:pic>
      <p:cxnSp>
        <p:nvCxnSpPr>
          <p:cNvPr id="10" name="Přímá spojnice 9"/>
          <p:cNvCxnSpPr/>
          <p:nvPr/>
        </p:nvCxnSpPr>
        <p:spPr>
          <a:xfrm>
            <a:off x="3251008" y="3140968"/>
            <a:ext cx="2088232" cy="0"/>
          </a:xfrm>
          <a:prstGeom prst="line">
            <a:avLst/>
          </a:prstGeom>
          <a:ln w="76200">
            <a:solidFill>
              <a:srgbClr val="1438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ál 10"/>
          <p:cNvSpPr/>
          <p:nvPr/>
        </p:nvSpPr>
        <p:spPr>
          <a:xfrm>
            <a:off x="5293290" y="2990096"/>
            <a:ext cx="288032" cy="288032"/>
          </a:xfrm>
          <a:prstGeom prst="ellipse">
            <a:avLst/>
          </a:prstGeom>
          <a:solidFill>
            <a:srgbClr val="143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 rot="18585818">
            <a:off x="5283725" y="1986196"/>
            <a:ext cx="15744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rgbClr val="14387F"/>
                </a:solidFill>
              </a:rPr>
              <a:t>Vznikají bouřky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5314" y="3456032"/>
            <a:ext cx="2304256" cy="1327401"/>
          </a:xfrm>
          <a:prstGeom prst="rect">
            <a:avLst/>
          </a:prstGeom>
        </p:spPr>
      </p:pic>
      <p:cxnSp>
        <p:nvCxnSpPr>
          <p:cNvPr id="14" name="Přímá spojnice 13"/>
          <p:cNvCxnSpPr/>
          <p:nvPr/>
        </p:nvCxnSpPr>
        <p:spPr>
          <a:xfrm>
            <a:off x="5409692" y="3140968"/>
            <a:ext cx="2088232" cy="0"/>
          </a:xfrm>
          <a:prstGeom prst="line">
            <a:avLst/>
          </a:prstGeom>
          <a:ln w="76200">
            <a:solidFill>
              <a:srgbClr val="1438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ál 14"/>
          <p:cNvSpPr/>
          <p:nvPr/>
        </p:nvSpPr>
        <p:spPr>
          <a:xfrm>
            <a:off x="7451974" y="2990096"/>
            <a:ext cx="288032" cy="288032"/>
          </a:xfrm>
          <a:prstGeom prst="ellipse">
            <a:avLst/>
          </a:prstGeom>
          <a:solidFill>
            <a:srgbClr val="143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extovéPole 15"/>
          <p:cNvSpPr txBox="1"/>
          <p:nvPr/>
        </p:nvSpPr>
        <p:spPr>
          <a:xfrm rot="18585818">
            <a:off x="7196352" y="1986196"/>
            <a:ext cx="2066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rgbClr val="14387F"/>
                </a:solidFill>
              </a:rPr>
              <a:t>Kontrola reakce toků</a:t>
            </a: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5"/>
          <a:srcRect t="7938"/>
          <a:stretch/>
        </p:blipFill>
        <p:spPr>
          <a:xfrm>
            <a:off x="6937428" y="3413051"/>
            <a:ext cx="1409336" cy="2480637"/>
          </a:xfrm>
          <a:prstGeom prst="rect">
            <a:avLst/>
          </a:prstGeom>
        </p:spPr>
      </p:pic>
      <p:grpSp>
        <p:nvGrpSpPr>
          <p:cNvPr id="18" name="Skupina 17"/>
          <p:cNvGrpSpPr/>
          <p:nvPr/>
        </p:nvGrpSpPr>
        <p:grpSpPr>
          <a:xfrm>
            <a:off x="2505315" y="6044559"/>
            <a:ext cx="5841450" cy="589455"/>
            <a:chOff x="2505315" y="6044559"/>
            <a:chExt cx="5841450" cy="589455"/>
          </a:xfrm>
        </p:grpSpPr>
        <p:sp>
          <p:nvSpPr>
            <p:cNvPr id="19" name="TextovéPole 18"/>
            <p:cNvSpPr txBox="1"/>
            <p:nvPr/>
          </p:nvSpPr>
          <p:spPr>
            <a:xfrm>
              <a:off x="3982859" y="6295460"/>
              <a:ext cx="28536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>
                  <a:solidFill>
                    <a:srgbClr val="14387F"/>
                  </a:solidFill>
                </a:rPr>
                <a:t>Indikátor přívalových povodní</a:t>
              </a:r>
            </a:p>
          </p:txBody>
        </p:sp>
        <p:sp>
          <p:nvSpPr>
            <p:cNvPr id="20" name="Levá složená závorka 19"/>
            <p:cNvSpPr/>
            <p:nvPr/>
          </p:nvSpPr>
          <p:spPr>
            <a:xfrm rot="16200000">
              <a:off x="5376025" y="3173849"/>
              <a:ext cx="100029" cy="5841450"/>
            </a:xfrm>
            <a:prstGeom prst="leftBrace">
              <a:avLst/>
            </a:prstGeom>
            <a:ln w="28575">
              <a:solidFill>
                <a:srgbClr val="1438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16785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animBg="1"/>
      <p:bldP spid="8" grpId="0"/>
      <p:bldP spid="11" grpId="0" animBg="1"/>
      <p:bldP spid="12" grpId="0"/>
      <p:bldP spid="15" grpId="0" animBg="1"/>
      <p:bldP spid="16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08" y="2399670"/>
            <a:ext cx="8821488" cy="4167713"/>
          </a:xfrm>
          <a:prstGeom prst="rect">
            <a:avLst/>
          </a:prstGeo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2697396" y="332656"/>
            <a:ext cx="59997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Předpovědi přívalových povodní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215008" y="1268760"/>
            <a:ext cx="5221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Automaticky počítaný model, který počítá odtok ve velmi malých povodích každých 15 minut. </a:t>
            </a:r>
          </a:p>
          <a:p>
            <a:r>
              <a:rPr lang="cs-CZ" sz="2000" dirty="0" smtClean="0"/>
              <a:t>Varování musí být rychlé a přímé. </a:t>
            </a:r>
            <a:endParaRPr 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val="210254645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Vývoj povodňových rizik</a:t>
            </a:r>
            <a:endParaRPr lang="cs-CZ" dirty="0"/>
          </a:p>
        </p:txBody>
      </p:sp>
      <p:sp>
        <p:nvSpPr>
          <p:cNvPr id="54" name="Text Box 2"/>
          <p:cNvSpPr txBox="1">
            <a:spLocks noChangeArrowheads="1"/>
          </p:cNvSpPr>
          <p:nvPr/>
        </p:nvSpPr>
        <p:spPr bwMode="auto">
          <a:xfrm>
            <a:off x="309563" y="1916832"/>
            <a:ext cx="822325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Arial" charset="0"/>
              </a:rPr>
              <a:t>Je moderní společnost ohrožená povodí </a:t>
            </a:r>
            <a:r>
              <a:rPr lang="cs-CZ" altLang="cs-CZ" sz="2400" dirty="0" smtClean="0">
                <a:latin typeface="Arial" charset="0"/>
              </a:rPr>
              <a:t>více, </a:t>
            </a:r>
            <a:r>
              <a:rPr lang="cs-CZ" altLang="cs-CZ" sz="2400" dirty="0">
                <a:latin typeface="Arial" charset="0"/>
              </a:rPr>
              <a:t>než tomu bylo v minulosti?</a:t>
            </a:r>
          </a:p>
        </p:txBody>
      </p:sp>
      <p:sp>
        <p:nvSpPr>
          <p:cNvPr id="55" name="Text Box 3"/>
          <p:cNvSpPr txBox="1">
            <a:spLocks noChangeArrowheads="1"/>
          </p:cNvSpPr>
          <p:nvPr/>
        </p:nvSpPr>
        <p:spPr bwMode="auto">
          <a:xfrm>
            <a:off x="468313" y="2952119"/>
            <a:ext cx="2952750" cy="1927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Arial" charset="0"/>
              </a:rPr>
              <a:t>Větší bohatství a solidarita umožňuje rychleji a účinněji sanovat povodňové škody</a:t>
            </a:r>
          </a:p>
        </p:txBody>
      </p:sp>
      <p:sp>
        <p:nvSpPr>
          <p:cNvPr id="56" name="Text Box 4"/>
          <p:cNvSpPr txBox="1">
            <a:spLocks noChangeArrowheads="1"/>
          </p:cNvSpPr>
          <p:nvPr/>
        </p:nvSpPr>
        <p:spPr bwMode="auto">
          <a:xfrm>
            <a:off x="5148263" y="2942594"/>
            <a:ext cx="3097212" cy="1927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Arial" charset="0"/>
              </a:rPr>
              <a:t>Moderní společnost má vzhledem k povodním větší: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dirty="0">
                <a:latin typeface="Arial" charset="0"/>
              </a:rPr>
              <a:t> </a:t>
            </a:r>
            <a:r>
              <a:rPr lang="cs-CZ" altLang="cs-CZ" sz="2400" b="1" dirty="0">
                <a:latin typeface="Arial" charset="0"/>
              </a:rPr>
              <a:t>citlivost</a:t>
            </a:r>
            <a:r>
              <a:rPr lang="cs-CZ" altLang="cs-CZ" sz="2400" dirty="0">
                <a:latin typeface="Arial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2400" dirty="0">
                <a:latin typeface="Arial" charset="0"/>
              </a:rPr>
              <a:t> </a:t>
            </a:r>
            <a:r>
              <a:rPr lang="cs-CZ" altLang="cs-CZ" sz="2400" b="1" dirty="0">
                <a:latin typeface="Arial" charset="0"/>
              </a:rPr>
              <a:t>zranitelnost</a:t>
            </a:r>
          </a:p>
        </p:txBody>
      </p:sp>
      <p:grpSp>
        <p:nvGrpSpPr>
          <p:cNvPr id="57" name="Group 7"/>
          <p:cNvGrpSpPr>
            <a:grpSpLocks/>
          </p:cNvGrpSpPr>
          <p:nvPr/>
        </p:nvGrpSpPr>
        <p:grpSpPr bwMode="auto">
          <a:xfrm rot="303435">
            <a:off x="3705225" y="3375982"/>
            <a:ext cx="1152525" cy="1079500"/>
            <a:chOff x="2336" y="1979"/>
            <a:chExt cx="726" cy="680"/>
          </a:xfrm>
        </p:grpSpPr>
        <p:cxnSp>
          <p:nvCxnSpPr>
            <p:cNvPr id="58" name="AutoShape 5"/>
            <p:cNvCxnSpPr>
              <a:cxnSpLocks noChangeShapeType="1"/>
            </p:cNvCxnSpPr>
            <p:nvPr/>
          </p:nvCxnSpPr>
          <p:spPr bwMode="auto">
            <a:xfrm>
              <a:off x="2336" y="2024"/>
              <a:ext cx="726" cy="590"/>
            </a:xfrm>
            <a:prstGeom prst="straightConnector1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AutoShape 6"/>
            <p:cNvCxnSpPr>
              <a:cxnSpLocks noChangeShapeType="1"/>
            </p:cNvCxnSpPr>
            <p:nvPr/>
          </p:nvCxnSpPr>
          <p:spPr bwMode="auto">
            <a:xfrm flipV="1">
              <a:off x="2426" y="1979"/>
              <a:ext cx="544" cy="680"/>
            </a:xfrm>
            <a:prstGeom prst="straightConnector1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74757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zentace10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1796</TotalTime>
  <Words>1841</Words>
  <Application>Microsoft Office PowerPoint</Application>
  <PresentationFormat>Předvádění na obrazovce (4:3)</PresentationFormat>
  <Paragraphs>511</Paragraphs>
  <Slides>98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98</vt:i4>
      </vt:variant>
    </vt:vector>
  </HeadingPairs>
  <TitlesOfParts>
    <vt:vector size="102" baseType="lpstr">
      <vt:lpstr>Arial</vt:lpstr>
      <vt:lpstr>Calibri</vt:lpstr>
      <vt:lpstr>Wingdings</vt:lpstr>
      <vt:lpstr>Prezentace10</vt:lpstr>
      <vt:lpstr>Povodně a protipovodňová ochrana v ČR</vt:lpstr>
      <vt:lpstr>25. – 26. května 1872</vt:lpstr>
      <vt:lpstr>Povodně – nejrizikovější přírodní živel v ČR ?</vt:lpstr>
      <vt:lpstr>Prezentace aplikace PowerPoint</vt:lpstr>
      <vt:lpstr>Prezentace aplikace PowerPoint</vt:lpstr>
      <vt:lpstr>Prezentace aplikace PowerPoint</vt:lpstr>
      <vt:lpstr>Povodně – není povodeň jako povodeň</vt:lpstr>
      <vt:lpstr>Povodně – není povodeň jako povodeň</vt:lpstr>
      <vt:lpstr>Prezentace aplikace PowerPoint</vt:lpstr>
      <vt:lpstr>Povodně – není povodeň jako povodeň</vt:lpstr>
      <vt:lpstr>Prezentace aplikace PowerPoint</vt:lpstr>
      <vt:lpstr>Povodně – není povodeň jako povodeň</vt:lpstr>
      <vt:lpstr>Prezentace aplikace PowerPoint</vt:lpstr>
      <vt:lpstr>Povodně – není povodeň jako povodeň</vt:lpstr>
      <vt:lpstr>Prezentace aplikace PowerPoint</vt:lpstr>
      <vt:lpstr>Prezentace aplikace PowerPoint</vt:lpstr>
      <vt:lpstr>Geografie povodňových rizik</vt:lpstr>
      <vt:lpstr>Geografie povodňových rizik</vt:lpstr>
      <vt:lpstr>Geografie povodňových rizik</vt:lpstr>
      <vt:lpstr>Geografie povodňových rizik</vt:lpstr>
      <vt:lpstr>Prezentace aplikace PowerPoint</vt:lpstr>
      <vt:lpstr>Geografie povodňových rizik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Protipovodňová ochrana  v ČR</vt:lpstr>
      <vt:lpstr>Protipovodňová ochrana  v ČR</vt:lpstr>
      <vt:lpstr>Prezentace aplikace PowerPoint</vt:lpstr>
      <vt:lpstr>Prezentace aplikace PowerPoint</vt:lpstr>
      <vt:lpstr>Protipovodňová ochrana  v ČR</vt:lpstr>
      <vt:lpstr>Protipovodňová ochrana  v ČR</vt:lpstr>
      <vt:lpstr>Protipovodňová ochrana  v ČR</vt:lpstr>
      <vt:lpstr>Protipovodňová ochrana  v ČR</vt:lpstr>
      <vt:lpstr>Prezentace aplikace PowerPoint</vt:lpstr>
      <vt:lpstr>Předpovědní povodňová služba</vt:lpstr>
      <vt:lpstr>Předpovědní povodňová služba</vt:lpstr>
      <vt:lpstr>Prezentace aplikace PowerPoint</vt:lpstr>
      <vt:lpstr>Předpovědní povodňová služba</vt:lpstr>
      <vt:lpstr>Předpovědní povodňová služba</vt:lpstr>
      <vt:lpstr>Předpovědní povodňová služba</vt:lpstr>
      <vt:lpstr>Předpovědní povodňová služba</vt:lpstr>
      <vt:lpstr>Předpovědní povodňová služba</vt:lpstr>
      <vt:lpstr>Předpovědní povodňová služba</vt:lpstr>
      <vt:lpstr>Předpovědní povodňová služba</vt:lpstr>
      <vt:lpstr>Prezentace aplikace PowerPoint</vt:lpstr>
      <vt:lpstr>Předpovědní povodňová služba</vt:lpstr>
      <vt:lpstr>Předpovědní povodňová služba</vt:lpstr>
      <vt:lpstr>Předpovědní povodňová služba</vt:lpstr>
      <vt:lpstr>Předpovědní povodňová služba</vt:lpstr>
      <vt:lpstr>Předpovědní povodňová služba</vt:lpstr>
      <vt:lpstr>Předpovědní povodňová služba</vt:lpstr>
      <vt:lpstr>Předpovědní povodňová služba</vt:lpstr>
      <vt:lpstr>Předpovědní povodňová služba</vt:lpstr>
      <vt:lpstr>Předpovědní povodňová služba</vt:lpstr>
      <vt:lpstr>Předpovědní povodňová služba</vt:lpstr>
      <vt:lpstr>Předpovědní povodňová služba</vt:lpstr>
      <vt:lpstr>Předpovědní povodňová služba</vt:lpstr>
      <vt:lpstr>Předpovědní povodňová služba</vt:lpstr>
      <vt:lpstr>Předpovědní povodňová služba</vt:lpstr>
      <vt:lpstr>Předpovědní povodňová služba</vt:lpstr>
      <vt:lpstr>Předpovědní povodňová služba</vt:lpstr>
      <vt:lpstr>Předpovědní povodňová služba</vt:lpstr>
      <vt:lpstr>Předpovědní povodňová služba</vt:lpstr>
      <vt:lpstr>Předpovědní povodňová služba</vt:lpstr>
      <vt:lpstr>Předpovědní povodňová služba</vt:lpstr>
      <vt:lpstr>Předpovědní povodňová služba</vt:lpstr>
      <vt:lpstr>Předpovědní povodňová služba</vt:lpstr>
      <vt:lpstr>Předpovědní povodňová služba</vt:lpstr>
      <vt:lpstr>Předpovědní povodňová služba</vt:lpstr>
      <vt:lpstr>Předpovědní povodňová služba</vt:lpstr>
      <vt:lpstr>Předpovědní povodňová služba</vt:lpstr>
      <vt:lpstr>Předpovědní povodňová služba</vt:lpstr>
      <vt:lpstr>Předpovědní povodňová služba</vt:lpstr>
      <vt:lpstr>Předpovědní povodňová služba</vt:lpstr>
      <vt:lpstr>Předpovědní povodňová služba</vt:lpstr>
      <vt:lpstr>Předpovědní povodňová služba</vt:lpstr>
      <vt:lpstr>Předpovědní povodňová služba</vt:lpstr>
      <vt:lpstr>Předpovědní povodňová služba</vt:lpstr>
      <vt:lpstr>Předpovědní povodňová služba</vt:lpstr>
      <vt:lpstr>Předpovědní povodňová služba</vt:lpstr>
      <vt:lpstr>Prezentace aplikace PowerPoint</vt:lpstr>
      <vt:lpstr>Prezentace aplikace PowerPoint</vt:lpstr>
      <vt:lpstr>Prezentace aplikace PowerPoint</vt:lpstr>
      <vt:lpstr>Vývoj povodňových rizik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Hurrky</dc:creator>
  <cp:lastModifiedBy>TOMÁŠ VLASÁK, Mgr. Ph.D.</cp:lastModifiedBy>
  <cp:revision>95</cp:revision>
  <dcterms:created xsi:type="dcterms:W3CDTF">2012-08-28T17:35:51Z</dcterms:created>
  <dcterms:modified xsi:type="dcterms:W3CDTF">2024-02-28T13:44:42Z</dcterms:modified>
</cp:coreProperties>
</file>