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4" r:id="rId3"/>
    <p:sldId id="283" r:id="rId4"/>
    <p:sldId id="286" r:id="rId5"/>
    <p:sldId id="287" r:id="rId6"/>
    <p:sldId id="288" r:id="rId7"/>
    <p:sldId id="289" r:id="rId8"/>
    <p:sldId id="311" r:id="rId9"/>
    <p:sldId id="295" r:id="rId10"/>
    <p:sldId id="315" r:id="rId11"/>
    <p:sldId id="281" r:id="rId12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E73F5-59AF-4450-A866-44F20743C73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0512-04A9-41C0-994E-90850475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829E52-6D4B-44FF-A0E3-C4E6B0DD6020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8425EE-1F81-4CE2-894E-1FA8035A7E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75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83A2A4-5A3A-46EA-9B91-F542C2B3D261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383EC-7DF3-4411-BADB-39D9EC7617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17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40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96539E-60F6-48C5-94C0-AFFC29BE9D5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 descr="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D29F-8CBC-4CAB-AC31-4015DEC15A54}" type="datetimeFigureOut">
              <a:rPr lang="cs-CZ"/>
              <a:pPr>
                <a:defRPr/>
              </a:pPr>
              <a:t>14.10.2015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90C8-8041-4BE6-95A5-43DEB0B933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8354-4A9D-4191-BEB3-ABBEF4435C9B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0D73-EB52-42D9-867B-92473576A6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6F91-477A-4C0F-BC25-575F74285F45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EB9-777F-41EE-8A05-8B8281B286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20113" cy="6000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9088" y="1636713"/>
            <a:ext cx="4186237" cy="4405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57725" y="1636713"/>
            <a:ext cx="4186238" cy="4405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F0031F-CA39-44B1-ADEC-16E28CE49F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20113" cy="6000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19088" y="1636713"/>
            <a:ext cx="8524875" cy="4405312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56E8-E87B-4D8D-9B9C-823A26A7E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20113" cy="6000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19088" y="1636713"/>
            <a:ext cx="4186237" cy="4405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7725" y="1636713"/>
            <a:ext cx="4186238" cy="4405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01D1-2FEE-4AD2-984D-540257F91B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20113" cy="6000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19088" y="1636713"/>
            <a:ext cx="4186237" cy="44053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7725" y="1636713"/>
            <a:ext cx="4186238" cy="2125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7725" y="3914775"/>
            <a:ext cx="4186238" cy="21272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 descr="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8B98-5FF4-478B-879A-1F7FBDC06BB5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CEF7-A5C9-4344-BB7D-9FA25F4309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 descr="8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C6BA-FE34-4216-976A-9F7C498FCE3B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5B30-5912-4F1B-A520-7D63715A3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24B0-8746-4347-9C8F-1C6A3D5A5CD9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9DC-8839-403F-AB75-FF65956B1B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29CF-3A53-46B7-B4E6-6464694E8C91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82D1-5F0F-4AF7-9B07-282F8BF144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3CC7-0598-40BC-85B4-550154FAFA1E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DD50-D5DF-47A8-A3AD-712E792E9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18B7-6619-4E64-8860-AA453BBF5165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3FF2-6654-406B-BDD4-26F19B647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9EC2-54B4-444E-810E-BC5C70D19A41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EA5B-CF7C-4ED9-965B-62A49939C8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D6A3-24F5-42DC-B9B8-F71AAD799542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5281-0347-48F3-9F4B-4022B88CF9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14EB3-EC92-4CD1-85CA-8D69C2F7C2CB}" type="datetimeFigureOut">
              <a:rPr lang="cs-CZ"/>
              <a:pPr>
                <a:defRPr/>
              </a:pPr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3FA56-EC4E-4289-BC40-2607477702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611560" y="1341438"/>
            <a:ext cx="8136904" cy="2259012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Hydrologické předpovědi v povodí řeky Moravy</a:t>
            </a:r>
            <a:br>
              <a:rPr lang="cs-CZ" b="1" dirty="0" smtClean="0"/>
            </a:br>
            <a:r>
              <a:rPr lang="cs-CZ" sz="1600" b="1" dirty="0"/>
              <a:t>H</a:t>
            </a:r>
            <a:r>
              <a:rPr lang="cs-CZ" sz="1600" b="1" dirty="0" smtClean="0"/>
              <a:t>ydrologické dny - Bratislava -  </a:t>
            </a:r>
            <a:r>
              <a:rPr lang="cs-CZ" sz="1600" b="1" dirty="0"/>
              <a:t>6</a:t>
            </a:r>
            <a:r>
              <a:rPr lang="cs-CZ" sz="1600" b="1" dirty="0" smtClean="0"/>
              <a:t>.–8. října 2015</a:t>
            </a:r>
            <a:endParaRPr lang="cs-CZ" sz="16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4940920"/>
            <a:ext cx="6400800" cy="792336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Ing. Petr Janál, Ph.D.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Ing. Zdeněk </a:t>
            </a:r>
            <a:r>
              <a:rPr lang="cs-CZ" dirty="0" err="1" smtClean="0"/>
              <a:t>Hadaš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37954" y="116632"/>
            <a:ext cx="8229600" cy="1143000"/>
          </a:xfrm>
        </p:spPr>
        <p:txBody>
          <a:bodyPr/>
          <a:lstStyle/>
          <a:p>
            <a:r>
              <a:rPr lang="cs-CZ" dirty="0" smtClean="0"/>
              <a:t>Variantní předpověď - příklad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28095"/>
            <a:ext cx="8208912" cy="56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ovéPole 4"/>
          <p:cNvSpPr txBox="1">
            <a:spLocks noChangeArrowheads="1"/>
          </p:cNvSpPr>
          <p:nvPr/>
        </p:nvSpPr>
        <p:spPr bwMode="auto">
          <a:xfrm>
            <a:off x="2123728" y="5226050"/>
            <a:ext cx="48243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Děkujeme </a:t>
            </a:r>
            <a:r>
              <a:rPr lang="cs-CZ" sz="3600" b="1" dirty="0">
                <a:latin typeface="Calibri" pitchFamily="34" charset="0"/>
              </a:rPr>
              <a:t>za pozornost</a:t>
            </a:r>
          </a:p>
          <a:p>
            <a:endParaRPr lang="cs-CZ" sz="1400" b="1" dirty="0">
              <a:latin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</a:rPr>
              <a:t>Petr </a:t>
            </a:r>
            <a:r>
              <a:rPr lang="cs-CZ" sz="1400" b="1" dirty="0" err="1">
                <a:latin typeface="Calibri" pitchFamily="34" charset="0"/>
              </a:rPr>
              <a:t>Janál</a:t>
            </a:r>
            <a:r>
              <a:rPr lang="cs-CZ" sz="1400" b="1" dirty="0">
                <a:latin typeface="Calibri" pitchFamily="34" charset="0"/>
              </a:rPr>
              <a:t>                             </a:t>
            </a:r>
            <a:r>
              <a:rPr lang="cs-CZ" sz="1400" b="1" dirty="0" smtClean="0">
                <a:latin typeface="Calibri" pitchFamily="34" charset="0"/>
              </a:rPr>
              <a:t>                                      Zdeněk </a:t>
            </a:r>
            <a:r>
              <a:rPr lang="cs-CZ" sz="1400" b="1" dirty="0" err="1" smtClean="0">
                <a:latin typeface="Calibri" pitchFamily="34" charset="0"/>
              </a:rPr>
              <a:t>Hadaš</a:t>
            </a:r>
            <a:r>
              <a:rPr lang="cs-CZ" sz="1400" b="1" dirty="0" smtClean="0">
                <a:latin typeface="Calibri" pitchFamily="34" charset="0"/>
              </a:rPr>
              <a:t>          </a:t>
            </a:r>
            <a:endParaRPr lang="cs-CZ" sz="1400" b="1" dirty="0">
              <a:latin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</a:rPr>
              <a:t>petr.janal@chmi.cz                                zdenek.hadas@chmi.cz                    </a:t>
            </a:r>
            <a:endParaRPr lang="cs-CZ" sz="1400" b="1" dirty="0">
              <a:latin typeface="Calibri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95536" y="692696"/>
            <a:ext cx="8352928" cy="46044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6" y="580825"/>
            <a:ext cx="9071558" cy="608853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989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r>
              <a:rPr lang="cs-CZ" dirty="0" smtClean="0"/>
              <a:t>Předpovědní profily (pobočka Brno)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6316"/>
            <a:ext cx="8136904" cy="57580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Obdélník 4"/>
          <p:cNvSpPr/>
          <p:nvPr/>
        </p:nvSpPr>
        <p:spPr>
          <a:xfrm>
            <a:off x="743038" y="5624719"/>
            <a:ext cx="144016" cy="1440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03648" y="5301208"/>
            <a:ext cx="144016" cy="1440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92080" y="6309320"/>
            <a:ext cx="144016" cy="1440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158902" y="2142673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333336" y="3569308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722787" y="3492884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644167" y="3284984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339752" y="3714526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043608" y="4634253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751112" y="4991386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733056" y="5445224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04456" y="4113076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635896" y="4267175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210447" y="4418229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256582" y="3283745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588224" y="3978535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042399" y="4775362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4885184" y="5337212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1247056" y="5264679"/>
            <a:ext cx="4572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586446" y="5588715"/>
            <a:ext cx="4572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5135488" y="6273316"/>
            <a:ext cx="4572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5402932" y="5949849"/>
            <a:ext cx="4572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5562128" y="6003304"/>
            <a:ext cx="144016" cy="1440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5231060" y="5803626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5544265" y="5552711"/>
            <a:ext cx="144016" cy="1440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5387673" y="5516707"/>
            <a:ext cx="4572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 useBgFill="1">
        <p:nvSpPr>
          <p:cNvPr id="47" name="Obdélník 46"/>
          <p:cNvSpPr/>
          <p:nvPr/>
        </p:nvSpPr>
        <p:spPr>
          <a:xfrm>
            <a:off x="5459660" y="973812"/>
            <a:ext cx="3072780" cy="726996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7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ál 41"/>
          <p:cNvSpPr/>
          <p:nvPr/>
        </p:nvSpPr>
        <p:spPr>
          <a:xfrm>
            <a:off x="5553055" y="1052736"/>
            <a:ext cx="457200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5553055" y="1384495"/>
            <a:ext cx="4572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31308" y="1028760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Předpovědní profil</a:t>
            </a:r>
            <a:endParaRPr lang="en-US" sz="12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020324" y="1354007"/>
            <a:ext cx="2573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Předpovědní profil mimo území ČR</a:t>
            </a:r>
            <a:endParaRPr lang="en-US" sz="12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55" y="5527246"/>
            <a:ext cx="1629632" cy="112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886" y="1584859"/>
            <a:ext cx="1622066" cy="1273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24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Předpovědní proces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079481" y="2561190"/>
            <a:ext cx="2386036" cy="936104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Automatický výpočet hydrologického modelu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0728"/>
            <a:ext cx="2363782" cy="10379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Manuální výpočet hydrologického modelu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80378" y="3933056"/>
            <a:ext cx="2911035" cy="10081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Automatický výpočet 16 scénářů ALADIN LAEF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2120309"/>
            <a:ext cx="1242095" cy="174073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626169" y="2106413"/>
            <a:ext cx="1319068" cy="89816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 rot="2100494">
            <a:off x="1059170" y="259532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Konfigurace modelu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 rot="3220797">
            <a:off x="275947" y="28459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Konfigurace modelu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537525" y="3038100"/>
            <a:ext cx="50405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148064" y="4437112"/>
            <a:ext cx="1143551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699792" y="1519927"/>
            <a:ext cx="1872208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6328315" y="4077072"/>
            <a:ext cx="2715051" cy="7200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Pr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avděpodobnostní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předpověď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699670" y="1174839"/>
            <a:ext cx="2248593" cy="7335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Deterministická předpověď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146363" y="2575731"/>
            <a:ext cx="2888941" cy="9228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solidFill>
                  <a:schemeClr val="bg1">
                    <a:lumMod val="85000"/>
                  </a:schemeClr>
                </a:solidFill>
              </a:rPr>
              <a:t>Deterministická předpověď aktualizovaná každou hodinu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79512" y="980728"/>
            <a:ext cx="2363782" cy="103793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Manuální výpočet hydrologického modelu</a:t>
            </a:r>
            <a:endParaRPr lang="cs-CZ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2699792" y="1515629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4699670" y="1174839"/>
            <a:ext cx="2267270" cy="7335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Deterministická předpověď</a:t>
            </a:r>
            <a:endParaRPr lang="cs-CZ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1661624" y="2120309"/>
            <a:ext cx="1283613" cy="8842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 rot="2114167">
            <a:off x="1062123" y="2592107"/>
            <a:ext cx="22365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Konfigurace modelu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3088807" y="2562445"/>
            <a:ext cx="2386036" cy="93610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Automatický výpočet hydrologického modelu</a:t>
            </a:r>
            <a:endParaRPr lang="cs-CZ" dirty="0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537525" y="3039355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147555" y="2571303"/>
            <a:ext cx="2888941" cy="92724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Deterministic</a:t>
            </a:r>
            <a:r>
              <a:rPr lang="cs-CZ" sz="2000" dirty="0" err="1" smtClean="0"/>
              <a:t>ká</a:t>
            </a:r>
            <a:r>
              <a:rPr lang="cs-CZ" sz="2000" dirty="0" smtClean="0"/>
              <a:t> předpověď aktualizovaná každou hodinu</a:t>
            </a:r>
            <a:endParaRPr lang="en-US" sz="2000" dirty="0"/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1043608" y="2120309"/>
            <a:ext cx="1259822" cy="174073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 rot="3236183">
            <a:off x="272395" y="2837121"/>
            <a:ext cx="22365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Konfigurace modelu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Zástupný symbol pro obsah 2"/>
          <p:cNvSpPr txBox="1">
            <a:spLocks/>
          </p:cNvSpPr>
          <p:nvPr/>
        </p:nvSpPr>
        <p:spPr>
          <a:xfrm>
            <a:off x="2180378" y="3933056"/>
            <a:ext cx="2911035" cy="100811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Automatický výpočet 16 scénářů ALADIN LAEF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5148064" y="4437112"/>
            <a:ext cx="114355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6328315" y="4079116"/>
            <a:ext cx="2715052" cy="72008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Pr</a:t>
            </a:r>
            <a:r>
              <a:rPr lang="cs-CZ" dirty="0" err="1" smtClean="0"/>
              <a:t>avděpodobnostní</a:t>
            </a:r>
            <a:r>
              <a:rPr lang="cs-CZ" dirty="0" smtClean="0"/>
              <a:t> předpověď</a:t>
            </a:r>
            <a:endParaRPr lang="en-US" dirty="0"/>
          </a:p>
        </p:txBody>
      </p:sp>
      <p:sp>
        <p:nvSpPr>
          <p:cNvPr id="45" name="Zástupný symbol pro obsah 2"/>
          <p:cNvSpPr txBox="1">
            <a:spLocks/>
          </p:cNvSpPr>
          <p:nvPr/>
        </p:nvSpPr>
        <p:spPr>
          <a:xfrm>
            <a:off x="395536" y="5517232"/>
            <a:ext cx="2911035" cy="10081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Variantní výpočet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(více meteorologických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odelů)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Zástupný symbol pro obsah 2"/>
          <p:cNvSpPr txBox="1">
            <a:spLocks/>
          </p:cNvSpPr>
          <p:nvPr/>
        </p:nvSpPr>
        <p:spPr>
          <a:xfrm>
            <a:off x="395537" y="5512924"/>
            <a:ext cx="2911035" cy="100811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Variantní výpočet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(více meteorologických modelů)</a:t>
            </a:r>
            <a:endParaRPr lang="cs-CZ" dirty="0"/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3419872" y="6035273"/>
            <a:ext cx="1143551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3419872" y="6035273"/>
            <a:ext cx="114355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ástupný symbol pro obsah 2"/>
          <p:cNvSpPr txBox="1">
            <a:spLocks/>
          </p:cNvSpPr>
          <p:nvPr/>
        </p:nvSpPr>
        <p:spPr>
          <a:xfrm>
            <a:off x="4677810" y="5659204"/>
            <a:ext cx="1728191" cy="7200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Variantní předpověď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0" name="Zástupný symbol pro obsah 2"/>
          <p:cNvSpPr txBox="1">
            <a:spLocks/>
          </p:cNvSpPr>
          <p:nvPr/>
        </p:nvSpPr>
        <p:spPr>
          <a:xfrm>
            <a:off x="4677809" y="5656940"/>
            <a:ext cx="1728192" cy="72008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Variantní předpověď</a:t>
            </a:r>
            <a:endParaRPr lang="en-US" dirty="0"/>
          </a:p>
        </p:txBody>
      </p:sp>
      <p:cxnSp>
        <p:nvCxnSpPr>
          <p:cNvPr id="51" name="Přímá spojnice se šipkou 50"/>
          <p:cNvCxnSpPr/>
          <p:nvPr/>
        </p:nvCxnSpPr>
        <p:spPr>
          <a:xfrm>
            <a:off x="551427" y="2120309"/>
            <a:ext cx="0" cy="303688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 rot="5400000">
            <a:off x="-751494" y="361962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Konfigurace modelu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3" name="Přímá spojnice se šipkou 52"/>
          <p:cNvCxnSpPr/>
          <p:nvPr/>
        </p:nvCxnSpPr>
        <p:spPr>
          <a:xfrm>
            <a:off x="547875" y="2120309"/>
            <a:ext cx="0" cy="310889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 rot="5400000">
            <a:off x="-755046" y="3610761"/>
            <a:ext cx="22365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Konfigurace modelu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402" y="960615"/>
            <a:ext cx="1808070" cy="141941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353" y="4858589"/>
            <a:ext cx="2375143" cy="59720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685" y="5616035"/>
            <a:ext cx="1328239" cy="9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/>
      <p:bldP spid="27" grpId="0" animBg="1"/>
      <p:bldP spid="31" grpId="0" animBg="1"/>
      <p:bldP spid="33" grpId="0"/>
      <p:bldP spid="34" grpId="0" animBg="1"/>
      <p:bldP spid="36" grpId="0" animBg="1"/>
      <p:bldP spid="46" grpId="0" animBg="1"/>
      <p:bldP spid="50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2014_porada_hydroprognoz\dalecin_LAEF_present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2837"/>
            <a:ext cx="9107488" cy="552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Pravděpodobnostní předpověď průtoků</a:t>
            </a:r>
          </a:p>
        </p:txBody>
      </p:sp>
      <p:sp>
        <p:nvSpPr>
          <p:cNvPr id="4" name="Ovál 3"/>
          <p:cNvSpPr/>
          <p:nvPr/>
        </p:nvSpPr>
        <p:spPr>
          <a:xfrm>
            <a:off x="4139953" y="5373216"/>
            <a:ext cx="4967536" cy="14847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5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Pravděpodobnostní předpověď průtoků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2692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Deterministická předpověď (jedna čára)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Jedna (nejpravděpodobnější) varianta vývoje počasí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Jedna hydrologická předpověď</a:t>
            </a:r>
            <a:endParaRPr lang="cs-CZ" sz="20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43438" y="1628775"/>
            <a:ext cx="338455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Pravděpodobnostní předpověď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 smtClean="0"/>
              <a:t>16 variant vývoje počasí (16 běhů modelu ALADIN)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 smtClean="0"/>
              <a:t>16 variant hydrologických předpovědí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 smtClean="0"/>
              <a:t>Pravděpodobnost překročení SPA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195513" y="3284538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372225" y="3221038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372225" y="4581525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58775" y="1484313"/>
            <a:ext cx="3960813" cy="309721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643438" y="1420813"/>
            <a:ext cx="3960812" cy="481647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Pravděpodobnostní předpověď průtoků</a:t>
            </a:r>
            <a:endParaRPr lang="cs-CZ" dirty="0"/>
          </a:p>
        </p:txBody>
      </p:sp>
      <p:pic>
        <p:nvPicPr>
          <p:cNvPr id="4096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217613"/>
            <a:ext cx="80279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1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Variantní předpověď</a:t>
            </a:r>
            <a:endParaRPr lang="en-US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4 varianty předpovědi srážek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ALADIN (ČR) </a:t>
            </a:r>
            <a:r>
              <a:rPr lang="cs-CZ" sz="2400" b="1" dirty="0" smtClean="0"/>
              <a:t>- </a:t>
            </a:r>
            <a:r>
              <a:rPr lang="cs-CZ" sz="2400" dirty="0" smtClean="0"/>
              <a:t>rozlišení 4,5 x 4,5 km (lokální)</a:t>
            </a:r>
          </a:p>
          <a:p>
            <a:pPr marL="400050" lvl="1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4x denně (v 00, 06, 12, 18 hod), délka předpovědi 54 hod</a:t>
            </a:r>
          </a:p>
          <a:p>
            <a:pPr marL="857250" lvl="1" indent="-457200">
              <a:buAutoNum type="arabicPeriod" startAt="2"/>
            </a:pPr>
            <a:r>
              <a:rPr lang="cs-CZ" sz="2400" b="1" dirty="0" smtClean="0">
                <a:solidFill>
                  <a:srgbClr val="FF0000"/>
                </a:solidFill>
              </a:rPr>
              <a:t>LMEB </a:t>
            </a:r>
            <a:r>
              <a:rPr lang="cs-CZ" sz="2400" b="1" dirty="0">
                <a:solidFill>
                  <a:srgbClr val="FF0000"/>
                </a:solidFill>
              </a:rPr>
              <a:t>(D</a:t>
            </a:r>
            <a:r>
              <a:rPr lang="cs-CZ" sz="2400" b="1" dirty="0" smtClean="0">
                <a:solidFill>
                  <a:srgbClr val="FF0000"/>
                </a:solidFill>
              </a:rPr>
              <a:t>)</a:t>
            </a:r>
            <a:r>
              <a:rPr lang="cs-CZ" sz="2400" b="1" dirty="0" smtClean="0"/>
              <a:t> -</a:t>
            </a:r>
            <a:r>
              <a:rPr lang="cs-CZ" sz="2400" dirty="0" smtClean="0"/>
              <a:t> </a:t>
            </a:r>
            <a:r>
              <a:rPr lang="cs-CZ" sz="2400" dirty="0"/>
              <a:t>rozlišení cca 6 x 6 km (lokální</a:t>
            </a:r>
            <a:r>
              <a:rPr lang="cs-CZ" sz="2400" dirty="0" smtClean="0"/>
              <a:t>)</a:t>
            </a:r>
          </a:p>
          <a:p>
            <a:pPr marL="400050" lvl="1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4x </a:t>
            </a:r>
            <a:r>
              <a:rPr lang="cs-CZ" sz="2400" dirty="0"/>
              <a:t>denně </a:t>
            </a:r>
            <a:r>
              <a:rPr lang="cs-CZ" sz="2400" dirty="0" smtClean="0"/>
              <a:t>(</a:t>
            </a:r>
            <a:r>
              <a:rPr lang="cs-CZ" sz="2400" dirty="0"/>
              <a:t>v 00, 06, 12, 18 hod), délka předpovědi </a:t>
            </a:r>
            <a:r>
              <a:rPr lang="cs-CZ" sz="2400" dirty="0" smtClean="0"/>
              <a:t>72 </a:t>
            </a:r>
            <a:r>
              <a:rPr lang="cs-CZ" sz="2400" dirty="0"/>
              <a:t>hod</a:t>
            </a:r>
          </a:p>
          <a:p>
            <a:pPr marL="857250" lvl="1" indent="-457200">
              <a:buAutoNum type="arabicPeriod" startAt="3"/>
            </a:pPr>
            <a:r>
              <a:rPr lang="cs-CZ" sz="2400" b="1" dirty="0" smtClean="0">
                <a:solidFill>
                  <a:srgbClr val="FF0000"/>
                </a:solidFill>
              </a:rPr>
              <a:t>ECMWF (GB)</a:t>
            </a:r>
            <a:r>
              <a:rPr lang="cs-CZ" sz="2400" b="1" dirty="0" smtClean="0"/>
              <a:t> - </a:t>
            </a:r>
            <a:r>
              <a:rPr lang="cs-CZ" sz="2400" dirty="0" smtClean="0"/>
              <a:t>rozlišení 16 x 16 km (globální)</a:t>
            </a:r>
          </a:p>
          <a:p>
            <a:pPr marL="400050" lvl="1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 2x denně (v 00, 12 hod</a:t>
            </a:r>
            <a:r>
              <a:rPr lang="cs-CZ" sz="2400" dirty="0"/>
              <a:t>), délka předpovědi </a:t>
            </a:r>
            <a:r>
              <a:rPr lang="cs-CZ" sz="2400" dirty="0" smtClean="0"/>
              <a:t>240 </a:t>
            </a:r>
            <a:r>
              <a:rPr lang="cs-CZ" sz="2400" dirty="0"/>
              <a:t>hod</a:t>
            </a:r>
            <a:endParaRPr lang="cs-CZ" sz="2400" dirty="0" smtClean="0"/>
          </a:p>
          <a:p>
            <a:pPr marL="400050" lvl="1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4.</a:t>
            </a: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FF0000"/>
                </a:solidFill>
              </a:rPr>
              <a:t>GFS (USA) </a:t>
            </a:r>
            <a:r>
              <a:rPr lang="cs-CZ" sz="2400" b="1" dirty="0" smtClean="0"/>
              <a:t>- </a:t>
            </a:r>
            <a:r>
              <a:rPr lang="cs-CZ" sz="2400" dirty="0" smtClean="0"/>
              <a:t>rozlišení 25 x25 km (13 x 13 km) (globální)</a:t>
            </a:r>
          </a:p>
          <a:p>
            <a:pPr marL="400050" lvl="1" indent="0">
              <a:buNone/>
            </a:pPr>
            <a:r>
              <a:rPr lang="cs-CZ" sz="2400" dirty="0"/>
              <a:t>	 </a:t>
            </a:r>
            <a:r>
              <a:rPr lang="cs-CZ" sz="2400" dirty="0" smtClean="0"/>
              <a:t>4x </a:t>
            </a:r>
            <a:r>
              <a:rPr lang="cs-CZ" sz="2400" dirty="0"/>
              <a:t>denně (v 00, 06, 12, 18 hod), délka předpovědi </a:t>
            </a:r>
            <a:r>
              <a:rPr lang="cs-CZ" sz="2400" dirty="0" smtClean="0"/>
              <a:t>72 hod</a:t>
            </a:r>
          </a:p>
          <a:p>
            <a:pPr marL="400050" lvl="1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4 varianty předpovědi průtoků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Variantní předpověď - příklad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938160"/>
            <a:ext cx="4833011" cy="362475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1339297"/>
            <a:ext cx="378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Dalečín 26.6.2013</a:t>
            </a:r>
          </a:p>
          <a:p>
            <a:r>
              <a:rPr lang="cs-CZ" sz="2400" dirty="0" err="1" smtClean="0"/>
              <a:t>Q</a:t>
            </a:r>
            <a:r>
              <a:rPr lang="cs-CZ" sz="2000" dirty="0" err="1" smtClean="0"/>
              <a:t>max</a:t>
            </a:r>
            <a:r>
              <a:rPr lang="cs-CZ" sz="2400" dirty="0" smtClean="0"/>
              <a:t> = 54,1 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s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 (2 SPA)</a:t>
            </a:r>
            <a:endParaRPr lang="en-US" sz="2400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515" y="1339297"/>
            <a:ext cx="4203485" cy="28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261</Words>
  <Application>Microsoft Office PowerPoint</Application>
  <PresentationFormat>Předvádění na obrazovce (4:3)</PresentationFormat>
  <Paragraphs>71</Paragraphs>
  <Slides>11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Motiv2</vt:lpstr>
      <vt:lpstr> Hydrologické předpovědi v povodí řeky Moravy Hydrologické dny - Bratislava -  6.–8. října 2015</vt:lpstr>
      <vt:lpstr>Prezentace aplikace PowerPoint</vt:lpstr>
      <vt:lpstr>Předpovědní profily (pobočka Brno)</vt:lpstr>
      <vt:lpstr>Předpovědní proces</vt:lpstr>
      <vt:lpstr>Pravděpodobnostní předpověď průtoků</vt:lpstr>
      <vt:lpstr>Pravděpodobnostní předpověď průtoků</vt:lpstr>
      <vt:lpstr>Pravděpodobnostní předpověď průtoků</vt:lpstr>
      <vt:lpstr>Variantní předpověď</vt:lpstr>
      <vt:lpstr>Variantní předpověď - příklad</vt:lpstr>
      <vt:lpstr>Variantní předpověď - příklad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Předpovědní povodňová služba Jihlava -  19. února 2014</dc:title>
  <dc:creator>Janál</dc:creator>
  <cp:lastModifiedBy>tvlasak</cp:lastModifiedBy>
  <cp:revision>230</cp:revision>
  <cp:lastPrinted>2015-04-09T12:59:59Z</cp:lastPrinted>
  <dcterms:created xsi:type="dcterms:W3CDTF">2013-04-29T11:45:06Z</dcterms:created>
  <dcterms:modified xsi:type="dcterms:W3CDTF">2015-10-14T06:07:23Z</dcterms:modified>
</cp:coreProperties>
</file>