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85" r:id="rId16"/>
    <p:sldId id="288" r:id="rId17"/>
    <p:sldId id="289" r:id="rId18"/>
    <p:sldId id="290" r:id="rId19"/>
    <p:sldId id="291" r:id="rId20"/>
    <p:sldId id="292" r:id="rId21"/>
    <p:sldId id="286" r:id="rId22"/>
    <p:sldId id="293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99" r:id="rId35"/>
    <p:sldId id="300" r:id="rId36"/>
    <p:sldId id="295" r:id="rId37"/>
    <p:sldId id="301" r:id="rId38"/>
    <p:sldId id="302" r:id="rId39"/>
    <p:sldId id="303" r:id="rId40"/>
    <p:sldId id="304" r:id="rId41"/>
    <p:sldId id="306" r:id="rId42"/>
    <p:sldId id="305" r:id="rId43"/>
    <p:sldId id="307" r:id="rId44"/>
    <p:sldId id="308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5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3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6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66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01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3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2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4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4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2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55A9A-D90F-476C-A8F2-83F940408A7E}" type="datetimeFigureOut">
              <a:rPr lang="cs-CZ" smtClean="0"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33D14-0FFA-4D17-B9DC-008F5420C9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17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vl.cz/portal/SaP/PC/" TargetMode="External"/><Relationship Id="rId3" Type="http://schemas.openxmlformats.org/officeDocument/2006/relationships/image" Target="../media/image48.jpeg"/><Relationship Id="rId7" Type="http://schemas.openxmlformats.org/officeDocument/2006/relationships/hyperlink" Target="hydro.chmi.cz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hyperlink" Target="http://www.hladiny.cz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3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5"/>
            <a:ext cx="9154417" cy="629829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-10416" y="6243472"/>
            <a:ext cx="9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Rozložení srážek od 1. 6. 15:00 do 2. 6. </a:t>
            </a:r>
            <a:r>
              <a:rPr lang="cs-CZ" dirty="0" smtClean="0"/>
              <a:t>15:00 SELČ a </a:t>
            </a:r>
            <a:r>
              <a:rPr lang="cs-CZ" dirty="0"/>
              <a:t>doba opakování </a:t>
            </a:r>
            <a:r>
              <a:rPr lang="cs-CZ" dirty="0" smtClean="0"/>
              <a:t>kulminačních průtoků ve vybraných vodoměrných </a:t>
            </a:r>
            <a:r>
              <a:rPr lang="cs-CZ" dirty="0"/>
              <a:t>stanicích </a:t>
            </a:r>
          </a:p>
        </p:txBody>
      </p:sp>
    </p:spTree>
    <p:extLst>
      <p:ext uri="{BB962C8B-B14F-4D97-AF65-F5344CB8AC3E}">
        <p14:creationId xmlns:p14="http://schemas.microsoft.com/office/powerpoint/2010/main" val="21280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08:00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546127"/>
            <a:ext cx="548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9512" y="1628800"/>
            <a:ext cx="843634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2.6. 09:00 regionální informační zpráva HPPS ČHMÚ České Budějovice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dirty="0" smtClean="0"/>
              <a:t>- </a:t>
            </a:r>
            <a:r>
              <a:rPr lang="cs-CZ" sz="1400" i="1" dirty="0" smtClean="0"/>
              <a:t>další zhoršování situace na Vltavě nad Budějovicemi, Blanici a Otavě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na Blanici se očekává 50 letá povodeň, 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na střední Lužnici vzestup až do úterý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558646"/>
            <a:ext cx="8436344" cy="861774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2.6. 10:58 vydaná povodňová </a:t>
            </a:r>
            <a:r>
              <a:rPr lang="cs-CZ" dirty="0"/>
              <a:t>výstraha </a:t>
            </a:r>
            <a:r>
              <a:rPr lang="cs-CZ" dirty="0" smtClean="0"/>
              <a:t>č.48 pro </a:t>
            </a:r>
            <a:r>
              <a:rPr lang="cs-CZ" dirty="0"/>
              <a:t>Jihočeský kraj – </a:t>
            </a:r>
            <a:r>
              <a:rPr lang="cs-CZ" dirty="0" smtClean="0"/>
              <a:t>extrémní nebezpečí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i="1" dirty="0" smtClean="0"/>
              <a:t>informace o aktuální situaci a o očekávaných srážkách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platná do odvolání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7394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14:00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546127"/>
            <a:ext cx="548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546127"/>
            <a:ext cx="559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5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18:00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179512" y="1628800"/>
            <a:ext cx="8436344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2.6. 20:00 regionální informační zpráva HPPS ČHMÚ České Budějovice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dirty="0" smtClean="0"/>
              <a:t>- </a:t>
            </a:r>
            <a:r>
              <a:rPr lang="cs-CZ" sz="1400" i="1" dirty="0" smtClean="0"/>
              <a:t>výrazný vzestup ještě na dolní Blanici na úroveň 50 letá povodně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vzestup na střední a dolní Otavě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vzestup na Nežárce a střední Lužnici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jinde pokles</a:t>
            </a:r>
          </a:p>
        </p:txBody>
      </p:sp>
    </p:spTree>
    <p:extLst>
      <p:ext uri="{BB962C8B-B14F-4D97-AF65-F5344CB8AC3E}">
        <p14:creationId xmlns:p14="http://schemas.microsoft.com/office/powerpoint/2010/main" val="3163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3.6.2013 07:00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546127"/>
            <a:ext cx="548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9512" y="1628800"/>
            <a:ext cx="8436344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3.6. 08:00 regionální informační zpráva HPPS ČHMÚ České Budějovice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dirty="0" smtClean="0"/>
              <a:t>- </a:t>
            </a:r>
            <a:r>
              <a:rPr lang="cs-CZ" sz="1400" i="1" dirty="0" smtClean="0"/>
              <a:t>očekávané srážky pouze zpomalí pokles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na střední Lužnici a na Nežárce ještě pozvolný vzestup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9512" y="558646"/>
            <a:ext cx="8436344" cy="861774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3.6. 11:02 vydaná povodňová </a:t>
            </a:r>
            <a:r>
              <a:rPr lang="cs-CZ" dirty="0"/>
              <a:t>výstraha </a:t>
            </a:r>
            <a:r>
              <a:rPr lang="cs-CZ" dirty="0" smtClean="0"/>
              <a:t>č.49 pro </a:t>
            </a:r>
            <a:r>
              <a:rPr lang="cs-CZ" dirty="0"/>
              <a:t>Jihočeský kraj – </a:t>
            </a:r>
            <a:r>
              <a:rPr lang="cs-CZ" dirty="0" smtClean="0"/>
              <a:t>extrémní nebezpečí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i="1" dirty="0" smtClean="0"/>
              <a:t>informace o aktuální situaci </a:t>
            </a:r>
            <a:r>
              <a:rPr lang="cs-CZ" sz="1400" i="1" dirty="0"/>
              <a:t>o očekávaných srážkách</a:t>
            </a:r>
            <a:r>
              <a:rPr lang="cs-CZ" sz="1400" i="1" dirty="0" smtClean="0"/>
              <a:t> 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platná do odvolání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2592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3.6.2013 13:00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546127"/>
            <a:ext cx="548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546127"/>
            <a:ext cx="559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3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333390" y="3356992"/>
            <a:ext cx="5540795" cy="3200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33389" y="764704"/>
            <a:ext cx="392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/>
              <a:t>1) podhodnocená předpověď srážek</a:t>
            </a:r>
            <a:endParaRPr lang="cs-CZ" sz="2000" u="sng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5577" y="1200124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vznikaly mechanismem, který je velmi obtížně parametrizovaný numerickým modelem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různé numerické modely pokrývající ČR se shodovaly v umístění hlavního srážkového pásmy spíše do Bavorska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 posledních květnových dnech modely nadhodnocovaly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33389" y="2679562"/>
            <a:ext cx="596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24 hodinový úhrn srážek mezi 1.6.2013 06h až 2.6.2013 06 podle předpovědi modelu ALADIN počítané k </a:t>
            </a:r>
            <a:r>
              <a:rPr lang="cs-CZ" b="1" i="1" dirty="0" smtClean="0"/>
              <a:t>31.5.2013 00:00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0597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333390" y="3356992"/>
            <a:ext cx="5540795" cy="3200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33389" y="764704"/>
            <a:ext cx="392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/>
              <a:t>1) podhodnocená předpověď srážek</a:t>
            </a:r>
            <a:endParaRPr lang="cs-CZ" sz="2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7" y="1200124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vznikaly mechanismem, který je velmi obtížně parametrizovaný numerickým modelem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různé numerické modely pokrývající ČR se shodovaly v umístění hlavního srážkového pásmy spíše do Bavorska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 posledních květnových dnech modely nadhodnocovaly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3389" y="2679562"/>
            <a:ext cx="596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24 hodinový úhrn srážek mezi 1.6.2013 06h až 2.6.2013 06 podle předpovědi modelu ALADIN počítané k </a:t>
            </a:r>
            <a:r>
              <a:rPr lang="cs-CZ" b="1" i="1" dirty="0" smtClean="0"/>
              <a:t>31.5.2013 06:00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4935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333390" y="3356992"/>
            <a:ext cx="5540795" cy="3200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33389" y="764704"/>
            <a:ext cx="392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/>
              <a:t>1) podhodnocená předpověď srážek</a:t>
            </a:r>
            <a:endParaRPr lang="cs-CZ" sz="2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7" y="1200124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vznikaly mechanismem, který je velmi obtížně parametrizovaný numerickým modelem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různé numerické modely pokrývající ČR se shodovaly v umístění hlavního srážkového pásmy spíše do Bavorska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 posledních květnových dnech modely nadhodnocovaly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3389" y="2679562"/>
            <a:ext cx="596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24 hodinový úhrn srážek mezi 1.6.2013 06h až 2.6.2013 06 podle předpovědi modelu ALADIN počítané k </a:t>
            </a:r>
            <a:r>
              <a:rPr lang="cs-CZ" b="1" i="1" dirty="0" smtClean="0"/>
              <a:t>31.5.2013 12:00</a:t>
            </a:r>
            <a:endParaRPr lang="cs-CZ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529306"/>
            <a:ext cx="4454635" cy="3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333390" y="3356992"/>
            <a:ext cx="5540795" cy="3200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33389" y="764704"/>
            <a:ext cx="392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/>
              <a:t>1) podhodnocená předpověď srážek</a:t>
            </a:r>
            <a:endParaRPr lang="cs-CZ" sz="2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7" y="1200124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vznikaly mechanismem, který je velmi obtížně parametrizovaný numerickým modelem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různé numerické modely pokrývající ČR se shodovaly v umístění hlavního srážkového pásmy spíše do Bavorska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 posledních květnových dnech modely nadhodnocovaly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3389" y="2679562"/>
            <a:ext cx="596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24 hodinový úhrn srážek mezi 1.6.2013 06h až 2.6.2013 06 podle předpovědi modelu ALADIN počítané k </a:t>
            </a:r>
            <a:r>
              <a:rPr lang="cs-CZ" b="1" i="1" dirty="0" smtClean="0"/>
              <a:t>31.5.2013 18:00</a:t>
            </a:r>
            <a:endParaRPr lang="cs-CZ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529306"/>
            <a:ext cx="4454635" cy="3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333390" y="3356992"/>
            <a:ext cx="5540795" cy="3200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33389" y="764704"/>
            <a:ext cx="392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/>
              <a:t>1) podhodnocená předpověď srážek</a:t>
            </a:r>
            <a:endParaRPr lang="cs-CZ" sz="2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7" y="1200124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vznikaly mechanismem, který je velmi obtížně parametrizovaný numerickým modelem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různé numerické modely pokrývající ČR se shodovaly v umístění hlavního srážkového pásmy spíše do Bavorska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 posledních květnových dnech modely nadhodnocovaly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3389" y="2679562"/>
            <a:ext cx="596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24 hodinový úhrn srážek mezi 1.6.2013 06h až 2.6.2013 06 podle předpovědi modelu ALADIN počítané k </a:t>
            </a:r>
            <a:r>
              <a:rPr lang="cs-CZ" b="1" i="1" dirty="0" smtClean="0"/>
              <a:t>1.6.2013 00:00</a:t>
            </a:r>
            <a:endParaRPr lang="cs-CZ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529306"/>
            <a:ext cx="4454635" cy="3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667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Hydrometeorologická situace na konci května 2013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913164"/>
            <a:ext cx="6178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Květen 	– srážkově nadnormální (150% průměru)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– průtoky mírně nadnormální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04385" y="1072310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Duben 	– srážkově podnormální (56% průměru)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– průtoky normální, na Lužnici spíše podnormální   	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04385" y="3185839"/>
            <a:ext cx="75106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26.5. vydaná první povodňová výstraha pro Plzeňský kraj </a:t>
            </a:r>
            <a:r>
              <a:rPr lang="cs-CZ" sz="1600" i="1" dirty="0" smtClean="0"/>
              <a:t>(později zrušena)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107504" y="2852936"/>
            <a:ext cx="885698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46093" y="5877272"/>
            <a:ext cx="77768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30.5. 11:12 vydána první povodňová výstraha pro Jihočeský kraj</a:t>
            </a:r>
          </a:p>
          <a:p>
            <a:r>
              <a:rPr lang="cs-CZ" dirty="0"/>
              <a:t>	</a:t>
            </a:r>
            <a:r>
              <a:rPr lang="cs-CZ" sz="1400" i="1" dirty="0" smtClean="0"/>
              <a:t>nízký </a:t>
            </a:r>
            <a:r>
              <a:rPr lang="cs-CZ" sz="1400" i="1" dirty="0"/>
              <a:t>stupeň nebezpečí – ojediněle 1.SPA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246093" y="3678633"/>
            <a:ext cx="8424936" cy="2012662"/>
            <a:chOff x="246093" y="3615957"/>
            <a:chExt cx="8424936" cy="2012662"/>
          </a:xfrm>
        </p:grpSpPr>
        <p:sp>
          <p:nvSpPr>
            <p:cNvPr id="14" name="Obdélník 13"/>
            <p:cNvSpPr/>
            <p:nvPr/>
          </p:nvSpPr>
          <p:spPr>
            <a:xfrm>
              <a:off x="246093" y="3615957"/>
              <a:ext cx="8424936" cy="20126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690238"/>
              <a:ext cx="2466032" cy="1636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429" y="3690238"/>
              <a:ext cx="2488604" cy="1636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733" y="3699111"/>
              <a:ext cx="2532098" cy="1627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462116" y="5259287"/>
              <a:ext cx="7622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/>
                <a:t>Předpovídaný a pozorovaný úhrn srážek za 72 hodin od 29.5. 06h – 01.06. 06h</a:t>
              </a:r>
              <a:endParaRPr lang="cs-CZ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6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333390" y="3356992"/>
            <a:ext cx="5540795" cy="32003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33389" y="764704"/>
            <a:ext cx="392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/>
              <a:t>1) podhodnocená předpověď srážek</a:t>
            </a:r>
            <a:endParaRPr lang="cs-CZ" sz="2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7" y="1200124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vznikaly mechanismem, který je velmi obtížně parametrizovaný numerickým modelem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různé numerické modely pokrývající ČR se shodovaly v umístění hlavního srážkového pásmy spíše do Bavorska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srážky v posledních květnových dnech modely nadhodnocovaly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3389" y="2679562"/>
            <a:ext cx="596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24 hodinový úhrn srážek mezi 1.6.2013 06h až 2.6.2013 06 podle předpovědi modelu ALADIN počítané k </a:t>
            </a:r>
            <a:r>
              <a:rPr lang="cs-CZ" b="1" i="1" dirty="0" smtClean="0"/>
              <a:t>31.5.2013 00:00</a:t>
            </a:r>
            <a:endParaRPr lang="cs-CZ" b="1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529306"/>
            <a:ext cx="4454635" cy="3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0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452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 </a:t>
            </a:r>
          </a:p>
          <a:p>
            <a:r>
              <a:rPr lang="cs-CZ" sz="1400" i="1" dirty="0" smtClean="0"/>
              <a:t>operativní pozorovaný průtok a</a:t>
            </a:r>
          </a:p>
          <a:p>
            <a:r>
              <a:rPr lang="cs-CZ" sz="1400" i="1" dirty="0" smtClean="0"/>
              <a:t>modelová simulace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3389" y="764704"/>
            <a:ext cx="3927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 smtClean="0">
                <a:solidFill>
                  <a:schemeClr val="bg1">
                    <a:lumMod val="75000"/>
                  </a:schemeClr>
                </a:solidFill>
              </a:rPr>
              <a:t>1) podhodnocená předpověď srážek</a:t>
            </a:r>
            <a:endParaRPr lang="cs-CZ" sz="2000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3389" y="1164814"/>
            <a:ext cx="7326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cs-CZ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Podhodnocený výpočet odtokové odezvy hydrologickým modelem</a:t>
            </a:r>
            <a:endParaRPr lang="cs-CZ" sz="2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9057" y="1628800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ve skutečnosti mnohem </a:t>
            </a:r>
            <a:r>
              <a:rPr lang="cs-CZ" sz="1600" dirty="0" smtClean="0"/>
              <a:t>menší přesun </a:t>
            </a:r>
            <a:r>
              <a:rPr lang="cs-CZ" sz="1600" dirty="0" smtClean="0"/>
              <a:t>vody do podloží než byl počítán modelem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vysoké intenzity srážek – model byl navržen na výpočet odtoku spíše z plošných dlouhotrvajících srážek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chybějí analogická povodeň v kalibračním období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479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76692"/>
            <a:ext cx="827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Proč byly hydrologické předpovědi pro Bechyni podhodnocené ?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102078" cy="477833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4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2124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31.5.2013 08:00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1548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2124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31.5.2013 19:00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9596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1.6.2013 08:00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9596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1.6.2013 18:00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2682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00:00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2" name="Obdélník 1"/>
          <p:cNvSpPr/>
          <p:nvPr/>
        </p:nvSpPr>
        <p:spPr>
          <a:xfrm>
            <a:off x="421366" y="4617860"/>
            <a:ext cx="262354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době, kdy aktuální vodní stav nedosahoval ani 1.SPA, bylo správně předpovězeno překroční 10 leté povodně s předstihem 24 hodin 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3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04:00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9" name="Obdélník 8"/>
          <p:cNvSpPr/>
          <p:nvPr/>
        </p:nvSpPr>
        <p:spPr>
          <a:xfrm>
            <a:off x="390992" y="1492915"/>
            <a:ext cx="2623547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době, kdy aktuální vodní stav byl ještě pod 3.SPA, byla velmi přesně předpovězena kulminace.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6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08:00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69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7669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31.5.2013 08:00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6" name="Obdélník 5"/>
          <p:cNvSpPr/>
          <p:nvPr/>
        </p:nvSpPr>
        <p:spPr>
          <a:xfrm>
            <a:off x="179512" y="558646"/>
            <a:ext cx="8436344" cy="86177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dirty="0"/>
              <a:t>31.5. 11:30 </a:t>
            </a:r>
            <a:r>
              <a:rPr lang="cs-CZ" dirty="0" smtClean="0"/>
              <a:t>vydaná povodňová </a:t>
            </a:r>
            <a:r>
              <a:rPr lang="cs-CZ" dirty="0"/>
              <a:t>výstraha </a:t>
            </a:r>
            <a:r>
              <a:rPr lang="cs-CZ" dirty="0" smtClean="0"/>
              <a:t>č.43 pro </a:t>
            </a:r>
            <a:r>
              <a:rPr lang="cs-CZ" dirty="0"/>
              <a:t>Jihočeský kraj – </a:t>
            </a:r>
            <a:r>
              <a:rPr lang="cs-CZ" dirty="0" smtClean="0"/>
              <a:t>nízké nebezpečí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i="1" dirty="0" smtClean="0"/>
              <a:t>překročení pouze 1.SPA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platná do neděle 2.6. 18:00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808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14:00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991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18:00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0509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0" y="278210"/>
            <a:ext cx="9144000" cy="32849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3.6.2013 13:00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Otava v Písku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692696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Blanice v Heřmani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8850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88640"/>
            <a:ext cx="774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Souhrnné hodnocení úspěšnosti hydrologických předpovědí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552" y="992513"/>
            <a:ext cx="8059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ym typeface="Wingdings"/>
              </a:rPr>
              <a:t>  </a:t>
            </a:r>
            <a:r>
              <a:rPr lang="cs-CZ" sz="2400" dirty="0" smtClean="0"/>
              <a:t>dostatečně velký předstih prvního varovná před povodňově </a:t>
            </a:r>
          </a:p>
          <a:p>
            <a:pPr lvl="1"/>
            <a:r>
              <a:rPr lang="cs-CZ" sz="2400" dirty="0" smtClean="0"/>
              <a:t>nebezpečnou situací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2441" y="2550095"/>
            <a:ext cx="5515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ym typeface="Wingdings"/>
              </a:rPr>
              <a:t> p</a:t>
            </a:r>
            <a:r>
              <a:rPr lang="cs-CZ" sz="2400" dirty="0" smtClean="0"/>
              <a:t>odhodnocení předpovídaného průtoku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15358" y="1809594"/>
            <a:ext cx="767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první výstraha na povodňové jevy vydána více než 48 hodin před překročení SPA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19265" y="260648"/>
            <a:ext cx="9163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/>
              <a:t>Jak zlepšit využití hydrologických předpovědí v protipovodňové ochraně 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83671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>
                <a:sym typeface="Wingdings"/>
              </a:rPr>
              <a:t>Odtokové poměry v ČR neumožňují provádět velkou část protipovodňových opatření až na základě aktuální situace na řekách. Potenciál hydrologických předpovědí je  značný a byla by chyba ho nevyužít.</a:t>
            </a:r>
            <a:endParaRPr lang="cs-CZ" sz="2000" u="sng" dirty="0"/>
          </a:p>
        </p:txBody>
      </p:sp>
      <p:sp>
        <p:nvSpPr>
          <p:cNvPr id="4" name="Obdélník 3"/>
          <p:cNvSpPr/>
          <p:nvPr/>
        </p:nvSpPr>
        <p:spPr>
          <a:xfrm>
            <a:off x="261094" y="20608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ČHMÚ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modernizace předpovědních postupů (</a:t>
            </a:r>
            <a:r>
              <a:rPr lang="cs-CZ" sz="2000" i="1" dirty="0" smtClean="0"/>
              <a:t>kalibrace, aktualizace výpočtu, </a:t>
            </a:r>
            <a:r>
              <a:rPr lang="cs-CZ" sz="2000" i="1" dirty="0" err="1" smtClean="0"/>
              <a:t>nowcasting</a:t>
            </a:r>
            <a:r>
              <a:rPr lang="cs-CZ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zavádění pravděpodobnostních předpovědí (</a:t>
            </a:r>
            <a:r>
              <a:rPr lang="cs-CZ" sz="2000" i="1" dirty="0" smtClean="0"/>
              <a:t>systém LAEF</a:t>
            </a:r>
            <a:r>
              <a:rPr lang="cs-CZ" sz="2000" dirty="0" smtClean="0"/>
              <a:t>)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1094" y="357301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Uživatelé</a:t>
            </a:r>
            <a:r>
              <a:rPr lang="cs-CZ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adekvátní reakce na výstražné informace HPPS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mít představu o možnostech hydrologických </a:t>
            </a:r>
            <a:r>
              <a:rPr lang="cs-CZ" sz="2000" dirty="0" smtClean="0"/>
              <a:t>předpovědí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naučit se aplikovat pravděpodobnostní předpovědi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82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309"/>
            <a:ext cx="6511211" cy="65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4499992" y="3861048"/>
            <a:ext cx="2808312" cy="10081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295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1645412"/>
            <a:ext cx="2872324" cy="52284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090949" y="836712"/>
            <a:ext cx="6074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distribuci na povodňové orgány zajišťuje HZS podle MP MŽP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k dispozici na internetu a rozšiřují je média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131840" y="2455392"/>
            <a:ext cx="572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vydávání a rozesílání výstrah, které zdánlivě neinformují </a:t>
            </a:r>
          </a:p>
          <a:p>
            <a:r>
              <a:rPr lang="cs-CZ" dirty="0"/>
              <a:t>	</a:t>
            </a:r>
            <a:r>
              <a:rPr lang="cs-CZ" dirty="0" smtClean="0"/>
              <a:t>o novém nebezpečí.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145958" y="210179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Problémy:</a:t>
            </a:r>
            <a:endParaRPr lang="cs-CZ" u="sng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145958" y="3059585"/>
            <a:ext cx="491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omezené možnosti </a:t>
            </a:r>
            <a:r>
              <a:rPr lang="cs-CZ" dirty="0" smtClean="0"/>
              <a:t>pro </a:t>
            </a:r>
            <a:r>
              <a:rPr lang="cs-CZ" dirty="0" smtClean="0"/>
              <a:t>automatické zpracování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chybějící lokální informace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179856" y="4431410"/>
            <a:ext cx="596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přechod na formát CAP – umožní zpracování výstrah podle jejich obsahu – lepší zacílení na uživatele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změna některých pravidel vydávání výstrah  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193974" y="4077812"/>
            <a:ext cx="206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Plánovaná opatření: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42782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2471126"/>
            <a:ext cx="2872324" cy="44027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069771" y="781721"/>
            <a:ext cx="5734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distribuce zajišťuje mailem ČHMÚ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k dispozici na internetu a rozšiřují je </a:t>
            </a:r>
            <a:r>
              <a:rPr lang="cs-CZ" dirty="0" smtClean="0"/>
              <a:t>média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obsahují lokální informaci, vydávají se několikrát denně</a:t>
            </a:r>
            <a:endParaRPr lang="cs-CZ" dirty="0"/>
          </a:p>
        </p:txBody>
      </p:sp>
      <p:sp>
        <p:nvSpPr>
          <p:cNvPr id="48" name="Obdélník 47"/>
          <p:cNvSpPr/>
          <p:nvPr/>
        </p:nvSpPr>
        <p:spPr>
          <a:xfrm>
            <a:off x="15902" y="781721"/>
            <a:ext cx="2872324" cy="84778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9" name="Skupina 48"/>
          <p:cNvGrpSpPr/>
          <p:nvPr/>
        </p:nvGrpSpPr>
        <p:grpSpPr>
          <a:xfrm>
            <a:off x="3145058" y="2641958"/>
            <a:ext cx="5141475" cy="4105728"/>
            <a:chOff x="467544" y="2276872"/>
            <a:chExt cx="5141475" cy="4105728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276872"/>
              <a:ext cx="5141475" cy="41057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reflection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Ovál 52"/>
            <p:cNvSpPr/>
            <p:nvPr/>
          </p:nvSpPr>
          <p:spPr>
            <a:xfrm>
              <a:off x="2011516" y="3403604"/>
              <a:ext cx="180020" cy="1800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3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54" name="Ovál 53"/>
            <p:cNvSpPr/>
            <p:nvPr/>
          </p:nvSpPr>
          <p:spPr>
            <a:xfrm>
              <a:off x="4355976" y="4356358"/>
              <a:ext cx="180020" cy="1800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55" name="Ovál 54"/>
            <p:cNvSpPr/>
            <p:nvPr/>
          </p:nvSpPr>
          <p:spPr>
            <a:xfrm>
              <a:off x="2936073" y="5477028"/>
              <a:ext cx="180020" cy="1800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4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1" name="Ovál 60"/>
            <p:cNvSpPr/>
            <p:nvPr/>
          </p:nvSpPr>
          <p:spPr>
            <a:xfrm>
              <a:off x="3275856" y="5671447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2" name="Ovál 61"/>
            <p:cNvSpPr/>
            <p:nvPr/>
          </p:nvSpPr>
          <p:spPr>
            <a:xfrm>
              <a:off x="3026083" y="3403604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3" name="Ovál 62"/>
            <p:cNvSpPr/>
            <p:nvPr/>
          </p:nvSpPr>
          <p:spPr>
            <a:xfrm>
              <a:off x="2555776" y="3861048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4" name="Ovál 63"/>
            <p:cNvSpPr/>
            <p:nvPr/>
          </p:nvSpPr>
          <p:spPr>
            <a:xfrm>
              <a:off x="3779912" y="4024703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3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5" name="Ovál 64"/>
            <p:cNvSpPr/>
            <p:nvPr/>
          </p:nvSpPr>
          <p:spPr>
            <a:xfrm>
              <a:off x="2267744" y="2636912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6" name="Ovál 65"/>
            <p:cNvSpPr/>
            <p:nvPr/>
          </p:nvSpPr>
          <p:spPr>
            <a:xfrm>
              <a:off x="2210491" y="4797152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</a:rPr>
                <a:t>1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7" name="Ovál 66"/>
            <p:cNvSpPr/>
            <p:nvPr/>
          </p:nvSpPr>
          <p:spPr>
            <a:xfrm>
              <a:off x="2083776" y="4008338"/>
              <a:ext cx="180020" cy="1800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</a:rPr>
                <a:t>4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8" name="Ovál 67"/>
            <p:cNvSpPr/>
            <p:nvPr/>
          </p:nvSpPr>
          <p:spPr>
            <a:xfrm>
              <a:off x="1259632" y="4098348"/>
              <a:ext cx="180020" cy="1800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</a:rPr>
                <a:t>4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69" name="Ovál 68"/>
            <p:cNvSpPr/>
            <p:nvPr/>
          </p:nvSpPr>
          <p:spPr>
            <a:xfrm>
              <a:off x="3598276" y="5157192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0" name="Ovál 69"/>
            <p:cNvSpPr/>
            <p:nvPr/>
          </p:nvSpPr>
          <p:spPr>
            <a:xfrm>
              <a:off x="3840686" y="4855560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1" name="Ovál 70"/>
            <p:cNvSpPr/>
            <p:nvPr/>
          </p:nvSpPr>
          <p:spPr>
            <a:xfrm>
              <a:off x="3689902" y="4274530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2" name="Ovál 71"/>
            <p:cNvSpPr/>
            <p:nvPr/>
          </p:nvSpPr>
          <p:spPr>
            <a:xfrm>
              <a:off x="3320169" y="4878979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</a:rPr>
                <a:t>7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3" name="Ovál 72"/>
            <p:cNvSpPr/>
            <p:nvPr/>
          </p:nvSpPr>
          <p:spPr>
            <a:xfrm>
              <a:off x="1713089" y="4691905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>
                  <a:solidFill>
                    <a:schemeClr val="bg1"/>
                  </a:solidFill>
                </a:rPr>
                <a:t>1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4" name="Ovál 73"/>
            <p:cNvSpPr/>
            <p:nvPr/>
          </p:nvSpPr>
          <p:spPr>
            <a:xfrm>
              <a:off x="3095836" y="4114713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dirty="0" smtClean="0">
                  <a:solidFill>
                    <a:schemeClr val="bg1"/>
                  </a:solidFill>
                </a:rPr>
                <a:t>3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5" name="Ovál 74"/>
            <p:cNvSpPr/>
            <p:nvPr/>
          </p:nvSpPr>
          <p:spPr>
            <a:xfrm>
              <a:off x="3140149" y="4870797"/>
              <a:ext cx="180020" cy="180020"/>
            </a:xfrm>
            <a:prstGeom prst="ellipse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5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6" name="Ovál 75"/>
            <p:cNvSpPr/>
            <p:nvPr/>
          </p:nvSpPr>
          <p:spPr>
            <a:xfrm>
              <a:off x="971600" y="2348880"/>
              <a:ext cx="180020" cy="180020"/>
            </a:xfrm>
            <a:prstGeom prst="ellipse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3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77" name="Ovál 76"/>
            <p:cNvSpPr/>
            <p:nvPr/>
          </p:nvSpPr>
          <p:spPr>
            <a:xfrm>
              <a:off x="4139952" y="5164527"/>
              <a:ext cx="148777" cy="15632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400" dirty="0" smtClean="0">
                  <a:solidFill>
                    <a:schemeClr val="bg1"/>
                  </a:solidFill>
                </a:rPr>
                <a:t>1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78" name="Ovál 77"/>
            <p:cNvSpPr/>
            <p:nvPr/>
          </p:nvSpPr>
          <p:spPr>
            <a:xfrm>
              <a:off x="1185243" y="4722659"/>
              <a:ext cx="148777" cy="15632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400" dirty="0" smtClean="0">
                  <a:solidFill>
                    <a:schemeClr val="bg1"/>
                  </a:solidFill>
                </a:rPr>
                <a:t>1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79" name="Ovál 78"/>
            <p:cNvSpPr/>
            <p:nvPr/>
          </p:nvSpPr>
          <p:spPr>
            <a:xfrm>
              <a:off x="4139951" y="4380058"/>
              <a:ext cx="148777" cy="15632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400" dirty="0" smtClean="0">
                  <a:solidFill>
                    <a:schemeClr val="bg1"/>
                  </a:solidFill>
                </a:rPr>
                <a:t>2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80" name="Ovál 79"/>
            <p:cNvSpPr/>
            <p:nvPr/>
          </p:nvSpPr>
          <p:spPr>
            <a:xfrm>
              <a:off x="2934734" y="5657048"/>
              <a:ext cx="148777" cy="15632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400" dirty="0" smtClean="0">
                  <a:solidFill>
                    <a:schemeClr val="bg1"/>
                  </a:solidFill>
                </a:rPr>
                <a:t>1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81" name="Ovál 80"/>
            <p:cNvSpPr/>
            <p:nvPr/>
          </p:nvSpPr>
          <p:spPr>
            <a:xfrm>
              <a:off x="1638700" y="3789867"/>
              <a:ext cx="148777" cy="15632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400" dirty="0" smtClean="0">
                  <a:solidFill>
                    <a:schemeClr val="bg1"/>
                  </a:solidFill>
                </a:rPr>
                <a:t>1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6275790" y="2652837"/>
            <a:ext cx="2778092" cy="1186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2" name="Skupina 81"/>
          <p:cNvGrpSpPr/>
          <p:nvPr/>
        </p:nvGrpSpPr>
        <p:grpSpPr>
          <a:xfrm>
            <a:off x="6440598" y="2795775"/>
            <a:ext cx="2613284" cy="943290"/>
            <a:chOff x="5868144" y="2372150"/>
            <a:chExt cx="2613284" cy="943290"/>
          </a:xfrm>
        </p:grpSpPr>
        <p:sp>
          <p:nvSpPr>
            <p:cNvPr id="83" name="Ovál 82"/>
            <p:cNvSpPr/>
            <p:nvPr/>
          </p:nvSpPr>
          <p:spPr>
            <a:xfrm>
              <a:off x="5868144" y="2778166"/>
              <a:ext cx="180020" cy="16365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2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84" name="Obdélník 83"/>
            <p:cNvSpPr/>
            <p:nvPr/>
          </p:nvSpPr>
          <p:spPr>
            <a:xfrm>
              <a:off x="6156176" y="2647295"/>
              <a:ext cx="2325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počet příjemců na ORP</a:t>
              </a:r>
              <a:endParaRPr lang="cs-CZ" dirty="0"/>
            </a:p>
          </p:txBody>
        </p:sp>
        <p:sp>
          <p:nvSpPr>
            <p:cNvPr id="85" name="Ovál 84"/>
            <p:cNvSpPr/>
            <p:nvPr/>
          </p:nvSpPr>
          <p:spPr>
            <a:xfrm>
              <a:off x="5883765" y="3052614"/>
              <a:ext cx="148777" cy="15632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400" dirty="0" smtClean="0">
                  <a:solidFill>
                    <a:schemeClr val="bg1"/>
                  </a:solidFill>
                </a:rPr>
                <a:t>1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  <p:sp>
          <p:nvSpPr>
            <p:cNvPr id="86" name="Obdélník 85"/>
            <p:cNvSpPr/>
            <p:nvPr/>
          </p:nvSpPr>
          <p:spPr>
            <a:xfrm>
              <a:off x="6169564" y="2946108"/>
              <a:ext cx="22368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počet příjemců na OÚ</a:t>
              </a:r>
              <a:endParaRPr lang="cs-CZ" dirty="0"/>
            </a:p>
          </p:txBody>
        </p:sp>
        <p:sp>
          <p:nvSpPr>
            <p:cNvPr id="87" name="Ovál 86"/>
            <p:cNvSpPr/>
            <p:nvPr/>
          </p:nvSpPr>
          <p:spPr>
            <a:xfrm>
              <a:off x="5868144" y="2479922"/>
              <a:ext cx="180020" cy="180020"/>
            </a:xfrm>
            <a:prstGeom prst="ellipse">
              <a:avLst/>
            </a:prstGeom>
            <a:solidFill>
              <a:srgbClr val="C0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1600" dirty="0" smtClean="0">
                  <a:solidFill>
                    <a:schemeClr val="bg1"/>
                  </a:solidFill>
                </a:rPr>
                <a:t>5</a:t>
              </a:r>
              <a:endParaRPr lang="cs-CZ" dirty="0">
                <a:solidFill>
                  <a:schemeClr val="bg1"/>
                </a:solidFill>
              </a:endParaRPr>
            </a:p>
          </p:txBody>
        </p:sp>
        <p:sp>
          <p:nvSpPr>
            <p:cNvPr id="88" name="Obdélník 87"/>
            <p:cNvSpPr/>
            <p:nvPr/>
          </p:nvSpPr>
          <p:spPr>
            <a:xfrm>
              <a:off x="6162843" y="2372150"/>
              <a:ext cx="2201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počet příjemců na KÚ</a:t>
              </a:r>
              <a:endParaRPr lang="cs-CZ" dirty="0"/>
            </a:p>
          </p:txBody>
        </p:sp>
      </p:grpSp>
      <p:sp>
        <p:nvSpPr>
          <p:cNvPr id="89" name="TextovéPole 88"/>
          <p:cNvSpPr txBox="1"/>
          <p:nvPr/>
        </p:nvSpPr>
        <p:spPr>
          <a:xfrm>
            <a:off x="3145058" y="173639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Problémy:</a:t>
            </a:r>
            <a:endParaRPr lang="cs-CZ" u="sng" dirty="0"/>
          </a:p>
        </p:txBody>
      </p:sp>
      <p:sp>
        <p:nvSpPr>
          <p:cNvPr id="3" name="Obdélník 2"/>
          <p:cNvSpPr/>
          <p:nvPr/>
        </p:nvSpPr>
        <p:spPr>
          <a:xfrm>
            <a:off x="3145058" y="2064813"/>
            <a:ext cx="5059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ení kontrola doručení, seznam příjemců je malý</a:t>
            </a:r>
            <a:endParaRPr lang="cs-CZ" dirty="0"/>
          </a:p>
        </p:txBody>
      </p:sp>
      <p:sp>
        <p:nvSpPr>
          <p:cNvPr id="90" name="TextovéPole 89"/>
          <p:cNvSpPr txBox="1"/>
          <p:nvPr/>
        </p:nvSpPr>
        <p:spPr>
          <a:xfrm>
            <a:off x="3180060" y="6175102"/>
            <a:ext cx="5115162" cy="615553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HRIZ se odesílá na 60 mailových adres samosprávy - </a:t>
            </a:r>
            <a:r>
              <a:rPr lang="cs-CZ" sz="1600" i="1" dirty="0" smtClean="0"/>
              <a:t>většina zadána do seznamu v roce 2009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0112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3283618"/>
            <a:ext cx="2872324" cy="359028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069771" y="781721"/>
            <a:ext cx="6074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k dispozici na </a:t>
            </a:r>
            <a:r>
              <a:rPr lang="cs-CZ" dirty="0" smtClean="0"/>
              <a:t>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aktualizují se po </a:t>
            </a:r>
            <a:r>
              <a:rPr lang="cs-CZ" dirty="0" smtClean="0"/>
              <a:t>30 </a:t>
            </a:r>
            <a:r>
              <a:rPr lang="cs-CZ" dirty="0" smtClean="0"/>
              <a:t>minutách nebo po </a:t>
            </a:r>
            <a:r>
              <a:rPr lang="cs-CZ" dirty="0" smtClean="0"/>
              <a:t>hodině, při dosažení 1.SPA by se měly data aktualizovat po 10 minutách</a:t>
            </a:r>
            <a:endParaRPr lang="cs-CZ" dirty="0"/>
          </a:p>
        </p:txBody>
      </p:sp>
      <p:sp>
        <p:nvSpPr>
          <p:cNvPr id="48" name="Obdélník 47"/>
          <p:cNvSpPr/>
          <p:nvPr/>
        </p:nvSpPr>
        <p:spPr>
          <a:xfrm>
            <a:off x="15902" y="781721"/>
            <a:ext cx="2872324" cy="165242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TextovéPole 90"/>
          <p:cNvSpPr txBox="1"/>
          <p:nvPr/>
        </p:nvSpPr>
        <p:spPr>
          <a:xfrm>
            <a:off x="3222171" y="2110979"/>
            <a:ext cx="581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internetové stránky mohou být během povodně nedostupné nebo se v nich data aktualizují se zpožděním</a:t>
            </a:r>
          </a:p>
        </p:txBody>
      </p:sp>
      <p:sp>
        <p:nvSpPr>
          <p:cNvPr id="92" name="TextovéPole 91"/>
          <p:cNvSpPr txBox="1"/>
          <p:nvPr/>
        </p:nvSpPr>
        <p:spPr>
          <a:xfrm>
            <a:off x="3145058" y="173639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Problémy:</a:t>
            </a:r>
            <a:endParaRPr lang="cs-CZ" u="sng" dirty="0"/>
          </a:p>
        </p:txBody>
      </p:sp>
      <p:sp>
        <p:nvSpPr>
          <p:cNvPr id="93" name="TextovéPole 92"/>
          <p:cNvSpPr txBox="1"/>
          <p:nvPr/>
        </p:nvSpPr>
        <p:spPr>
          <a:xfrm>
            <a:off x="3082104" y="3030967"/>
            <a:ext cx="581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potřeba mít v </a:t>
            </a:r>
            <a:r>
              <a:rPr lang="cs-CZ" dirty="0" smtClean="0"/>
              <a:t>záložkách internetového prohlížeče </a:t>
            </a:r>
            <a:r>
              <a:rPr lang="cs-CZ" dirty="0" smtClean="0"/>
              <a:t>přímé cesty ke všem třem nezávislým webovým stránkám s aktuálními daty </a:t>
            </a:r>
            <a:r>
              <a:rPr lang="cs-CZ" dirty="0" smtClean="0"/>
              <a:t>o </a:t>
            </a:r>
            <a:r>
              <a:rPr lang="cs-CZ" dirty="0" smtClean="0"/>
              <a:t>vodních stavech a srážkách:</a:t>
            </a:r>
          </a:p>
        </p:txBody>
      </p:sp>
      <p:sp>
        <p:nvSpPr>
          <p:cNvPr id="94" name="TextovéPole 93"/>
          <p:cNvSpPr txBox="1"/>
          <p:nvPr/>
        </p:nvSpPr>
        <p:spPr>
          <a:xfrm>
            <a:off x="3145058" y="4075046"/>
            <a:ext cx="3493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hlinkClick r:id="rId7" action="ppaction://hlinkfile"/>
              </a:rPr>
              <a:t>hydro.chmi.cz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www.pvl.cz/portal/SaP/PC/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www.hladiny.cz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89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4077384"/>
            <a:ext cx="2872324" cy="27965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069771" y="781721"/>
            <a:ext cx="545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k dispozici </a:t>
            </a:r>
            <a:r>
              <a:rPr lang="cs-CZ" dirty="0" smtClean="0"/>
              <a:t>pouze na stránkách hydro.chmi.cz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aktualizují jednou denně, při povodni až 4 krát denně</a:t>
            </a:r>
            <a:endParaRPr lang="cs-CZ" dirty="0"/>
          </a:p>
        </p:txBody>
      </p:sp>
      <p:sp>
        <p:nvSpPr>
          <p:cNvPr id="48" name="Obdélník 47"/>
          <p:cNvSpPr/>
          <p:nvPr/>
        </p:nvSpPr>
        <p:spPr>
          <a:xfrm>
            <a:off x="15902" y="781721"/>
            <a:ext cx="2872324" cy="249224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TextovéPole 90"/>
          <p:cNvSpPr txBox="1"/>
          <p:nvPr/>
        </p:nvSpPr>
        <p:spPr>
          <a:xfrm>
            <a:off x="3222171" y="2110979"/>
            <a:ext cx="581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 výpadku stránek HPPS jsou jinde nedostupné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nebezpečí chybné interpretace</a:t>
            </a:r>
          </a:p>
        </p:txBody>
      </p:sp>
      <p:sp>
        <p:nvSpPr>
          <p:cNvPr id="92" name="TextovéPole 91"/>
          <p:cNvSpPr txBox="1"/>
          <p:nvPr/>
        </p:nvSpPr>
        <p:spPr>
          <a:xfrm>
            <a:off x="3145058" y="173639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smtClean="0"/>
              <a:t>Problémy:</a:t>
            </a:r>
            <a:endParaRPr lang="cs-CZ" u="sng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07" y="2868314"/>
            <a:ext cx="3824640" cy="38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4572000" y="4365104"/>
            <a:ext cx="504056" cy="37794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4551270" y="5544282"/>
            <a:ext cx="504056" cy="37794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5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31.5.2013 18:00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179512" y="1556792"/>
            <a:ext cx="8436344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31.5. </a:t>
            </a:r>
            <a:r>
              <a:rPr lang="cs-CZ" dirty="0" smtClean="0"/>
              <a:t>19:00 regionální informační zpráva HPPS ČHMÚ České Budějovice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dirty="0" smtClean="0"/>
              <a:t>-</a:t>
            </a:r>
            <a:r>
              <a:rPr lang="cs-CZ" dirty="0" smtClean="0"/>
              <a:t> </a:t>
            </a:r>
            <a:r>
              <a:rPr lang="cs-CZ" sz="1400" i="1" dirty="0" smtClean="0"/>
              <a:t>vzestup hladin v noci ze soboty na neděli, 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překročení 1.SPA na četných místech, 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riziko dosažení 2.SPA 20 – 40%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nejohroženější oblast Novohradské hory, Šumava, Brdy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upozornění</a:t>
            </a:r>
            <a:r>
              <a:rPr lang="cs-CZ" sz="1100" i="1" dirty="0" smtClean="0"/>
              <a:t> </a:t>
            </a:r>
            <a:r>
              <a:rPr lang="cs-CZ" sz="1400" i="1" dirty="0"/>
              <a:t>na velký </a:t>
            </a:r>
            <a:r>
              <a:rPr lang="cs-CZ" sz="1400" i="1" dirty="0" smtClean="0"/>
              <a:t>rozptyl možných </a:t>
            </a:r>
            <a:r>
              <a:rPr lang="cs-CZ" sz="1400" i="1" dirty="0"/>
              <a:t>variant předpovědí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79512" y="558646"/>
            <a:ext cx="8436344" cy="86177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dirty="0"/>
              <a:t>31.5. </a:t>
            </a:r>
            <a:r>
              <a:rPr lang="cs-CZ" dirty="0" smtClean="0"/>
              <a:t>21:12 vydaná povodňová </a:t>
            </a:r>
            <a:r>
              <a:rPr lang="cs-CZ" dirty="0"/>
              <a:t>výstraha </a:t>
            </a:r>
            <a:r>
              <a:rPr lang="cs-CZ" dirty="0" smtClean="0"/>
              <a:t>č.44 pro </a:t>
            </a:r>
            <a:r>
              <a:rPr lang="cs-CZ" dirty="0"/>
              <a:t>Jihočeský kraj – </a:t>
            </a:r>
            <a:r>
              <a:rPr lang="cs-CZ" dirty="0" smtClean="0"/>
              <a:t>nízké nebezpečí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i="1" dirty="0" smtClean="0"/>
              <a:t>překročení pouze 1.SPA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platná do odvolání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1423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4908546"/>
            <a:ext cx="2872324" cy="19812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5902" y="781721"/>
            <a:ext cx="2872324" cy="328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59832" y="836712"/>
            <a:ext cx="58326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 odesílají se přímo z měřícího přístroje </a:t>
            </a:r>
            <a:r>
              <a:rPr lang="cs-CZ" altLang="cs-CZ" dirty="0">
                <a:latin typeface="+mj-lt"/>
                <a:cs typeface="Arial" charset="0"/>
              </a:rPr>
              <a:t>bezprostředně </a:t>
            </a:r>
            <a:r>
              <a:rPr lang="cs-CZ" altLang="cs-CZ" dirty="0" smtClean="0">
                <a:latin typeface="+mj-lt"/>
                <a:cs typeface="Arial" charset="0"/>
              </a:rPr>
              <a:t>při dosažení 1. 2. a 3. SPA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+mj-lt"/>
              <a:cs typeface="Arial" charset="0"/>
            </a:endParaRPr>
          </a:p>
          <a:p>
            <a:pPr eaLnBrk="1" hangingPunct="1"/>
            <a:r>
              <a:rPr lang="cs-CZ" altLang="cs-CZ" u="sng" dirty="0" smtClean="0">
                <a:latin typeface="+mj-lt"/>
                <a:cs typeface="Arial" charset="0"/>
              </a:rPr>
              <a:t>Problémy: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možnost </a:t>
            </a:r>
            <a:r>
              <a:rPr lang="cs-CZ" altLang="cs-CZ" dirty="0">
                <a:latin typeface="+mj-lt"/>
                <a:cs typeface="Arial" charset="0"/>
              </a:rPr>
              <a:t>chybné interpretace </a:t>
            </a:r>
            <a:r>
              <a:rPr lang="cs-CZ" altLang="cs-CZ" dirty="0" smtClean="0">
                <a:latin typeface="+mj-lt"/>
                <a:cs typeface="Arial" charset="0"/>
              </a:rPr>
              <a:t>(napři při ledové bariéře)</a:t>
            </a:r>
            <a:endParaRPr lang="cs-CZ" altLang="cs-CZ" dirty="0">
              <a:latin typeface="+mj-lt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absence </a:t>
            </a:r>
            <a:r>
              <a:rPr lang="cs-CZ" altLang="cs-CZ" dirty="0">
                <a:latin typeface="+mj-lt"/>
                <a:cs typeface="Arial" charset="0"/>
              </a:rPr>
              <a:t>kontroly správnosti </a:t>
            </a:r>
            <a:r>
              <a:rPr lang="cs-CZ" altLang="cs-CZ" dirty="0" smtClean="0">
                <a:latin typeface="+mj-lt"/>
                <a:cs typeface="Arial" charset="0"/>
              </a:rPr>
              <a:t>měření – informace bez záruky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omezený počet možných příjemců</a:t>
            </a:r>
            <a:endParaRPr lang="cs-CZ" altLang="cs-CZ" dirty="0">
              <a:latin typeface="+mj-lt"/>
              <a:cs typeface="Arial" charset="0"/>
            </a:endParaRPr>
          </a:p>
        </p:txBody>
      </p:sp>
      <p:pic>
        <p:nvPicPr>
          <p:cNvPr id="44" name="Obrázek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27508"/>
            <a:ext cx="4392488" cy="3124449"/>
          </a:xfrm>
          <a:prstGeom prst="rect">
            <a:avLst/>
          </a:prstGeom>
        </p:spPr>
      </p:pic>
      <p:sp>
        <p:nvSpPr>
          <p:cNvPr id="49" name="TextovéPole 48"/>
          <p:cNvSpPr txBox="1"/>
          <p:nvPr/>
        </p:nvSpPr>
        <p:spPr>
          <a:xfrm>
            <a:off x="3383868" y="3179820"/>
            <a:ext cx="5184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Přehled odeslaných varovných SMS při povodní v červnu 2013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381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4908546"/>
            <a:ext cx="2872324" cy="19812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5902" y="781721"/>
            <a:ext cx="2872324" cy="328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59832" y="836712"/>
            <a:ext cx="58326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 odesílají se přímo z měřícího přístroje </a:t>
            </a:r>
            <a:r>
              <a:rPr lang="cs-CZ" altLang="cs-CZ" dirty="0">
                <a:latin typeface="+mj-lt"/>
                <a:cs typeface="Arial" charset="0"/>
              </a:rPr>
              <a:t>bezprostředně </a:t>
            </a:r>
            <a:r>
              <a:rPr lang="cs-CZ" altLang="cs-CZ" dirty="0" smtClean="0">
                <a:latin typeface="+mj-lt"/>
                <a:cs typeface="Arial" charset="0"/>
              </a:rPr>
              <a:t>při dosažení 1. 2. a 3. SPA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+mj-lt"/>
              <a:cs typeface="Arial" charset="0"/>
            </a:endParaRPr>
          </a:p>
          <a:p>
            <a:pPr eaLnBrk="1" hangingPunct="1"/>
            <a:r>
              <a:rPr lang="cs-CZ" altLang="cs-CZ" u="sng" dirty="0" smtClean="0">
                <a:latin typeface="+mj-lt"/>
                <a:cs typeface="Arial" charset="0"/>
              </a:rPr>
              <a:t>Problémy: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možnost </a:t>
            </a:r>
            <a:r>
              <a:rPr lang="cs-CZ" altLang="cs-CZ" dirty="0">
                <a:latin typeface="+mj-lt"/>
                <a:cs typeface="Arial" charset="0"/>
              </a:rPr>
              <a:t>chybné interpretace </a:t>
            </a:r>
            <a:r>
              <a:rPr lang="cs-CZ" altLang="cs-CZ" dirty="0" smtClean="0">
                <a:latin typeface="+mj-lt"/>
                <a:cs typeface="Arial" charset="0"/>
              </a:rPr>
              <a:t>(napři při ledové bariéře)</a:t>
            </a:r>
            <a:endParaRPr lang="cs-CZ" altLang="cs-CZ" dirty="0">
              <a:latin typeface="+mj-lt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absence </a:t>
            </a:r>
            <a:r>
              <a:rPr lang="cs-CZ" altLang="cs-CZ" dirty="0">
                <a:latin typeface="+mj-lt"/>
                <a:cs typeface="Arial" charset="0"/>
              </a:rPr>
              <a:t>kontroly správnosti </a:t>
            </a:r>
            <a:r>
              <a:rPr lang="cs-CZ" altLang="cs-CZ" dirty="0" smtClean="0">
                <a:latin typeface="+mj-lt"/>
                <a:cs typeface="Arial" charset="0"/>
              </a:rPr>
              <a:t>měření – informace bez záruky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omezený počet možných příjemců</a:t>
            </a:r>
            <a:endParaRPr lang="cs-CZ" altLang="cs-CZ" dirty="0">
              <a:latin typeface="+mj-lt"/>
              <a:cs typeface="Arial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3097456" y="3916751"/>
            <a:ext cx="1192301" cy="2152346"/>
            <a:chOff x="107504" y="397062"/>
            <a:chExt cx="3312368" cy="5149723"/>
          </a:xfrm>
        </p:grpSpPr>
        <p:sp>
          <p:nvSpPr>
            <p:cNvPr id="40" name="Obdélník 39"/>
            <p:cNvSpPr/>
            <p:nvPr/>
          </p:nvSpPr>
          <p:spPr>
            <a:xfrm>
              <a:off x="2051720" y="1340768"/>
              <a:ext cx="1008112" cy="352839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Rovnoramenný trojúhelník 41"/>
            <p:cNvSpPr/>
            <p:nvPr/>
          </p:nvSpPr>
          <p:spPr>
            <a:xfrm>
              <a:off x="1691680" y="764704"/>
              <a:ext cx="1728192" cy="57606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" name="Přímá spojnice 49"/>
            <p:cNvCxnSpPr/>
            <p:nvPr/>
          </p:nvCxnSpPr>
          <p:spPr>
            <a:xfrm>
              <a:off x="2051720" y="3674850"/>
              <a:ext cx="1008112" cy="0"/>
            </a:xfrm>
            <a:prstGeom prst="line">
              <a:avLst/>
            </a:prstGeom>
            <a:ln w="47625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bdélník 52"/>
            <p:cNvSpPr/>
            <p:nvPr/>
          </p:nvSpPr>
          <p:spPr>
            <a:xfrm>
              <a:off x="2051720" y="2564904"/>
              <a:ext cx="1008112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2622040" y="2636912"/>
              <a:ext cx="72008" cy="10034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/>
            <p:cNvSpPr/>
            <p:nvPr/>
          </p:nvSpPr>
          <p:spPr>
            <a:xfrm>
              <a:off x="120770" y="3864634"/>
              <a:ext cx="2950234" cy="1682151"/>
            </a:xfrm>
            <a:custGeom>
              <a:avLst/>
              <a:gdLst>
                <a:gd name="connsiteX0" fmla="*/ 25879 w 2950234"/>
                <a:gd name="connsiteY0" fmla="*/ 1682151 h 1682151"/>
                <a:gd name="connsiteX1" fmla="*/ 2950234 w 2950234"/>
                <a:gd name="connsiteY1" fmla="*/ 1664898 h 1682151"/>
                <a:gd name="connsiteX2" fmla="*/ 2950234 w 2950234"/>
                <a:gd name="connsiteY2" fmla="*/ 0 h 1682151"/>
                <a:gd name="connsiteX3" fmla="*/ 1915064 w 2950234"/>
                <a:gd name="connsiteY3" fmla="*/ 0 h 1682151"/>
                <a:gd name="connsiteX4" fmla="*/ 629728 w 2950234"/>
                <a:gd name="connsiteY4" fmla="*/ 1216324 h 1682151"/>
                <a:gd name="connsiteX5" fmla="*/ 0 w 2950234"/>
                <a:gd name="connsiteY5" fmla="*/ 1311215 h 1682151"/>
                <a:gd name="connsiteX6" fmla="*/ 25879 w 2950234"/>
                <a:gd name="connsiteY6" fmla="*/ 1682151 h 16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234" h="1682151">
                  <a:moveTo>
                    <a:pt x="25879" y="1682151"/>
                  </a:moveTo>
                  <a:lnTo>
                    <a:pt x="2950234" y="1664898"/>
                  </a:lnTo>
                  <a:lnTo>
                    <a:pt x="2950234" y="0"/>
                  </a:lnTo>
                  <a:lnTo>
                    <a:pt x="1915064" y="0"/>
                  </a:lnTo>
                  <a:lnTo>
                    <a:pt x="629728" y="1216324"/>
                  </a:lnTo>
                  <a:lnTo>
                    <a:pt x="0" y="1311215"/>
                  </a:lnTo>
                  <a:lnTo>
                    <a:pt x="25879" y="1682151"/>
                  </a:lnTo>
                  <a:close/>
                </a:path>
              </a:pathLst>
            </a:custGeom>
            <a:pattFill prst="pct30">
              <a:fgClr>
                <a:schemeClr val="accent6">
                  <a:lumMod val="5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107504" y="4333326"/>
              <a:ext cx="1409259" cy="1071668"/>
            </a:xfrm>
            <a:custGeom>
              <a:avLst/>
              <a:gdLst>
                <a:gd name="connsiteX0" fmla="*/ 11579 w 1409259"/>
                <a:gd name="connsiteY0" fmla="*/ 50484 h 1071668"/>
                <a:gd name="connsiteX1" fmla="*/ 253119 w 1409259"/>
                <a:gd name="connsiteY1" fmla="*/ 119495 h 1071668"/>
                <a:gd name="connsiteX2" fmla="*/ 503285 w 1409259"/>
                <a:gd name="connsiteY2" fmla="*/ 50484 h 1071668"/>
                <a:gd name="connsiteX3" fmla="*/ 762077 w 1409259"/>
                <a:gd name="connsiteY3" fmla="*/ 110869 h 1071668"/>
                <a:gd name="connsiteX4" fmla="*/ 994991 w 1409259"/>
                <a:gd name="connsiteY4" fmla="*/ 41858 h 1071668"/>
                <a:gd name="connsiteX5" fmla="*/ 1227904 w 1409259"/>
                <a:gd name="connsiteY5" fmla="*/ 93616 h 1071668"/>
                <a:gd name="connsiteX6" fmla="*/ 1365927 w 1409259"/>
                <a:gd name="connsiteY6" fmla="*/ 50484 h 1071668"/>
                <a:gd name="connsiteX7" fmla="*/ 1409059 w 1409259"/>
                <a:gd name="connsiteY7" fmla="*/ 93616 h 1071668"/>
                <a:gd name="connsiteX8" fmla="*/ 1374553 w 1409259"/>
                <a:gd name="connsiteY8" fmla="*/ 266144 h 1071668"/>
                <a:gd name="connsiteX9" fmla="*/ 1227904 w 1409259"/>
                <a:gd name="connsiteY9" fmla="*/ 542190 h 1071668"/>
                <a:gd name="connsiteX10" fmla="*/ 744825 w 1409259"/>
                <a:gd name="connsiteY10" fmla="*/ 869994 h 1071668"/>
                <a:gd name="connsiteX11" fmla="*/ 727572 w 1409259"/>
                <a:gd name="connsiteY11" fmla="*/ 861367 h 1071668"/>
                <a:gd name="connsiteX12" fmla="*/ 391142 w 1409259"/>
                <a:gd name="connsiteY12" fmla="*/ 982137 h 1071668"/>
                <a:gd name="connsiteX13" fmla="*/ 46085 w 1409259"/>
                <a:gd name="connsiteY13" fmla="*/ 1025269 h 1071668"/>
                <a:gd name="connsiteX14" fmla="*/ 37459 w 1409259"/>
                <a:gd name="connsiteY14" fmla="*/ 990763 h 1071668"/>
                <a:gd name="connsiteX15" fmla="*/ 11579 w 1409259"/>
                <a:gd name="connsiteY15" fmla="*/ 50484 h 107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9259" h="1071668">
                  <a:moveTo>
                    <a:pt x="11579" y="50484"/>
                  </a:moveTo>
                  <a:cubicBezTo>
                    <a:pt x="47522" y="-94727"/>
                    <a:pt x="171168" y="119495"/>
                    <a:pt x="253119" y="119495"/>
                  </a:cubicBezTo>
                  <a:cubicBezTo>
                    <a:pt x="335070" y="119495"/>
                    <a:pt x="418459" y="51922"/>
                    <a:pt x="503285" y="50484"/>
                  </a:cubicBezTo>
                  <a:cubicBezTo>
                    <a:pt x="588111" y="49046"/>
                    <a:pt x="680126" y="112307"/>
                    <a:pt x="762077" y="110869"/>
                  </a:cubicBezTo>
                  <a:cubicBezTo>
                    <a:pt x="844028" y="109431"/>
                    <a:pt x="917353" y="44733"/>
                    <a:pt x="994991" y="41858"/>
                  </a:cubicBezTo>
                  <a:cubicBezTo>
                    <a:pt x="1072629" y="38983"/>
                    <a:pt x="1166081" y="92178"/>
                    <a:pt x="1227904" y="93616"/>
                  </a:cubicBezTo>
                  <a:cubicBezTo>
                    <a:pt x="1289727" y="95054"/>
                    <a:pt x="1335735" y="50484"/>
                    <a:pt x="1365927" y="50484"/>
                  </a:cubicBezTo>
                  <a:cubicBezTo>
                    <a:pt x="1396119" y="50484"/>
                    <a:pt x="1407621" y="57673"/>
                    <a:pt x="1409059" y="93616"/>
                  </a:cubicBezTo>
                  <a:cubicBezTo>
                    <a:pt x="1410497" y="129559"/>
                    <a:pt x="1404745" y="191382"/>
                    <a:pt x="1374553" y="266144"/>
                  </a:cubicBezTo>
                  <a:cubicBezTo>
                    <a:pt x="1344361" y="340906"/>
                    <a:pt x="1332859" y="441548"/>
                    <a:pt x="1227904" y="542190"/>
                  </a:cubicBezTo>
                  <a:cubicBezTo>
                    <a:pt x="1122949" y="642832"/>
                    <a:pt x="828214" y="816798"/>
                    <a:pt x="744825" y="869994"/>
                  </a:cubicBezTo>
                  <a:cubicBezTo>
                    <a:pt x="661436" y="923190"/>
                    <a:pt x="786519" y="842676"/>
                    <a:pt x="727572" y="861367"/>
                  </a:cubicBezTo>
                  <a:cubicBezTo>
                    <a:pt x="668625" y="880058"/>
                    <a:pt x="504723" y="954820"/>
                    <a:pt x="391142" y="982137"/>
                  </a:cubicBezTo>
                  <a:cubicBezTo>
                    <a:pt x="277561" y="1009454"/>
                    <a:pt x="105032" y="1023831"/>
                    <a:pt x="46085" y="1025269"/>
                  </a:cubicBezTo>
                  <a:cubicBezTo>
                    <a:pt x="-12862" y="1026707"/>
                    <a:pt x="40335" y="1148914"/>
                    <a:pt x="37459" y="990763"/>
                  </a:cubicBezTo>
                  <a:cubicBezTo>
                    <a:pt x="34584" y="832612"/>
                    <a:pt x="-24364" y="195695"/>
                    <a:pt x="11579" y="5048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2" name="Skupina 61"/>
            <p:cNvGrpSpPr/>
            <p:nvPr/>
          </p:nvGrpSpPr>
          <p:grpSpPr>
            <a:xfrm>
              <a:off x="1489295" y="3861303"/>
              <a:ext cx="638269" cy="603222"/>
              <a:chOff x="1489295" y="3861303"/>
              <a:chExt cx="638269" cy="603222"/>
            </a:xfrm>
          </p:grpSpPr>
          <p:sp>
            <p:nvSpPr>
              <p:cNvPr id="84" name="Volný tvar 83"/>
              <p:cNvSpPr/>
              <p:nvPr/>
            </p:nvSpPr>
            <p:spPr>
              <a:xfrm>
                <a:off x="1489295" y="3861303"/>
                <a:ext cx="638269" cy="597529"/>
              </a:xfrm>
              <a:custGeom>
                <a:avLst/>
                <a:gdLst>
                  <a:gd name="connsiteX0" fmla="*/ 561315 w 638269"/>
                  <a:gd name="connsiteY0" fmla="*/ 0 h 597529"/>
                  <a:gd name="connsiteX1" fmla="*/ 0 w 638269"/>
                  <a:gd name="connsiteY1" fmla="*/ 516047 h 597529"/>
                  <a:gd name="connsiteX2" fmla="*/ 63374 w 638269"/>
                  <a:gd name="connsiteY2" fmla="*/ 597529 h 597529"/>
                  <a:gd name="connsiteX3" fmla="*/ 638269 w 638269"/>
                  <a:gd name="connsiteY3" fmla="*/ 90535 h 597529"/>
                  <a:gd name="connsiteX4" fmla="*/ 561315 w 638269"/>
                  <a:gd name="connsiteY4" fmla="*/ 0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69" h="597529">
                    <a:moveTo>
                      <a:pt x="561315" y="0"/>
                    </a:moveTo>
                    <a:lnTo>
                      <a:pt x="0" y="516047"/>
                    </a:lnTo>
                    <a:lnTo>
                      <a:pt x="63374" y="597529"/>
                    </a:lnTo>
                    <a:lnTo>
                      <a:pt x="638269" y="90535"/>
                    </a:lnTo>
                    <a:lnTo>
                      <a:pt x="5613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Obdélník 84"/>
              <p:cNvSpPr/>
              <p:nvPr/>
            </p:nvSpPr>
            <p:spPr>
              <a:xfrm rot="3090659">
                <a:off x="1964268" y="3936993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Obdélník 85"/>
              <p:cNvSpPr/>
              <p:nvPr/>
            </p:nvSpPr>
            <p:spPr>
              <a:xfrm rot="3090659">
                <a:off x="1867683" y="402601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Obdélník 86"/>
              <p:cNvSpPr/>
              <p:nvPr/>
            </p:nvSpPr>
            <p:spPr>
              <a:xfrm rot="3090659">
                <a:off x="1775625" y="4101456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Obdélník 87"/>
              <p:cNvSpPr/>
              <p:nvPr/>
            </p:nvSpPr>
            <p:spPr>
              <a:xfrm rot="3090659">
                <a:off x="1679040" y="419500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bdélník 88"/>
              <p:cNvSpPr/>
              <p:nvPr/>
            </p:nvSpPr>
            <p:spPr>
              <a:xfrm rot="3090659">
                <a:off x="1577928" y="4284027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" name="Obdélník 89"/>
              <p:cNvSpPr/>
              <p:nvPr/>
            </p:nvSpPr>
            <p:spPr>
              <a:xfrm rot="3090659">
                <a:off x="1472289" y="4373049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 rot="18749396">
              <a:off x="1795264" y="3161880"/>
              <a:ext cx="638269" cy="603222"/>
              <a:chOff x="1489295" y="3861303"/>
              <a:chExt cx="638269" cy="603222"/>
            </a:xfrm>
          </p:grpSpPr>
          <p:sp>
            <p:nvSpPr>
              <p:cNvPr id="77" name="Volný tvar 76"/>
              <p:cNvSpPr/>
              <p:nvPr/>
            </p:nvSpPr>
            <p:spPr>
              <a:xfrm>
                <a:off x="1489295" y="3861303"/>
                <a:ext cx="638269" cy="597529"/>
              </a:xfrm>
              <a:custGeom>
                <a:avLst/>
                <a:gdLst>
                  <a:gd name="connsiteX0" fmla="*/ 561315 w 638269"/>
                  <a:gd name="connsiteY0" fmla="*/ 0 h 597529"/>
                  <a:gd name="connsiteX1" fmla="*/ 0 w 638269"/>
                  <a:gd name="connsiteY1" fmla="*/ 516047 h 597529"/>
                  <a:gd name="connsiteX2" fmla="*/ 63374 w 638269"/>
                  <a:gd name="connsiteY2" fmla="*/ 597529 h 597529"/>
                  <a:gd name="connsiteX3" fmla="*/ 638269 w 638269"/>
                  <a:gd name="connsiteY3" fmla="*/ 90535 h 597529"/>
                  <a:gd name="connsiteX4" fmla="*/ 561315 w 638269"/>
                  <a:gd name="connsiteY4" fmla="*/ 0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69" h="597529">
                    <a:moveTo>
                      <a:pt x="561315" y="0"/>
                    </a:moveTo>
                    <a:lnTo>
                      <a:pt x="0" y="516047"/>
                    </a:lnTo>
                    <a:lnTo>
                      <a:pt x="63374" y="597529"/>
                    </a:lnTo>
                    <a:lnTo>
                      <a:pt x="638269" y="90535"/>
                    </a:lnTo>
                    <a:lnTo>
                      <a:pt x="5613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bdélník 77"/>
              <p:cNvSpPr/>
              <p:nvPr/>
            </p:nvSpPr>
            <p:spPr>
              <a:xfrm rot="3090659">
                <a:off x="1964268" y="3936993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Obdélník 78"/>
              <p:cNvSpPr/>
              <p:nvPr/>
            </p:nvSpPr>
            <p:spPr>
              <a:xfrm rot="3090659">
                <a:off x="1867683" y="402601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bdélník 79"/>
              <p:cNvSpPr/>
              <p:nvPr/>
            </p:nvSpPr>
            <p:spPr>
              <a:xfrm rot="3090659">
                <a:off x="1775625" y="4101456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Obdélník 80"/>
              <p:cNvSpPr/>
              <p:nvPr/>
            </p:nvSpPr>
            <p:spPr>
              <a:xfrm rot="3090659">
                <a:off x="1679040" y="419500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bdélník 81"/>
              <p:cNvSpPr/>
              <p:nvPr/>
            </p:nvSpPr>
            <p:spPr>
              <a:xfrm rot="3090659">
                <a:off x="1577928" y="4284027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bdélník 82"/>
              <p:cNvSpPr/>
              <p:nvPr/>
            </p:nvSpPr>
            <p:spPr>
              <a:xfrm rot="3090659">
                <a:off x="1472289" y="4373049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4" name="Skupina 63"/>
            <p:cNvGrpSpPr/>
            <p:nvPr/>
          </p:nvGrpSpPr>
          <p:grpSpPr>
            <a:xfrm>
              <a:off x="2915816" y="397062"/>
              <a:ext cx="288032" cy="581587"/>
              <a:chOff x="2915816" y="471149"/>
              <a:chExt cx="288032" cy="581587"/>
            </a:xfrm>
          </p:grpSpPr>
          <p:cxnSp>
            <p:nvCxnSpPr>
              <p:cNvPr id="72" name="Přímá spojnice 71"/>
              <p:cNvCxnSpPr/>
              <p:nvPr/>
            </p:nvCxnSpPr>
            <p:spPr>
              <a:xfrm flipV="1">
                <a:off x="2915816" y="76470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/>
              <p:nvPr/>
            </p:nvCxnSpPr>
            <p:spPr>
              <a:xfrm flipV="1">
                <a:off x="2915816" y="471149"/>
                <a:ext cx="288032" cy="2935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>
                <a:off x="2915816" y="617926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/>
              <p:cNvCxnSpPr/>
              <p:nvPr/>
            </p:nvCxnSpPr>
            <p:spPr>
              <a:xfrm>
                <a:off x="2987824" y="548680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římá spojnice 75"/>
              <p:cNvCxnSpPr/>
              <p:nvPr/>
            </p:nvCxnSpPr>
            <p:spPr>
              <a:xfrm>
                <a:off x="3059832" y="476672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2" descr="http://www.clker.com/cliparts/3/f/8/f/1292738281457462827battery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68" y="1392238"/>
              <a:ext cx="597564" cy="43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Přímá spojnice 65"/>
            <p:cNvCxnSpPr/>
            <p:nvPr/>
          </p:nvCxnSpPr>
          <p:spPr>
            <a:xfrm>
              <a:off x="2055293" y="1826830"/>
              <a:ext cx="860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Volný tvar 66"/>
            <p:cNvSpPr/>
            <p:nvPr/>
          </p:nvSpPr>
          <p:spPr>
            <a:xfrm>
              <a:off x="2351314" y="1472540"/>
              <a:ext cx="273133" cy="237507"/>
            </a:xfrm>
            <a:custGeom>
              <a:avLst/>
              <a:gdLst>
                <a:gd name="connsiteX0" fmla="*/ 273133 w 273133"/>
                <a:gd name="connsiteY0" fmla="*/ 0 h 237507"/>
                <a:gd name="connsiteX1" fmla="*/ 166255 w 273133"/>
                <a:gd name="connsiteY1" fmla="*/ 11876 h 237507"/>
                <a:gd name="connsiteX2" fmla="*/ 83128 w 273133"/>
                <a:gd name="connsiteY2" fmla="*/ 106878 h 237507"/>
                <a:gd name="connsiteX3" fmla="*/ 71252 w 273133"/>
                <a:gd name="connsiteY3" fmla="*/ 142504 h 237507"/>
                <a:gd name="connsiteX4" fmla="*/ 35626 w 273133"/>
                <a:gd name="connsiteY4" fmla="*/ 166255 h 237507"/>
                <a:gd name="connsiteX5" fmla="*/ 11876 w 273133"/>
                <a:gd name="connsiteY5" fmla="*/ 201881 h 237507"/>
                <a:gd name="connsiteX6" fmla="*/ 0 w 273133"/>
                <a:gd name="connsiteY6" fmla="*/ 237507 h 23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133" h="237507">
                  <a:moveTo>
                    <a:pt x="273133" y="0"/>
                  </a:moveTo>
                  <a:cubicBezTo>
                    <a:pt x="237507" y="3959"/>
                    <a:pt x="201030" y="3182"/>
                    <a:pt x="166255" y="11876"/>
                  </a:cubicBezTo>
                  <a:cubicBezTo>
                    <a:pt x="130988" y="20693"/>
                    <a:pt x="90326" y="85284"/>
                    <a:pt x="83128" y="106878"/>
                  </a:cubicBezTo>
                  <a:cubicBezTo>
                    <a:pt x="79169" y="118753"/>
                    <a:pt x="79072" y="132729"/>
                    <a:pt x="71252" y="142504"/>
                  </a:cubicBezTo>
                  <a:cubicBezTo>
                    <a:pt x="62336" y="153649"/>
                    <a:pt x="47501" y="158338"/>
                    <a:pt x="35626" y="166255"/>
                  </a:cubicBezTo>
                  <a:cubicBezTo>
                    <a:pt x="27709" y="178130"/>
                    <a:pt x="18259" y="189116"/>
                    <a:pt x="11876" y="201881"/>
                  </a:cubicBezTo>
                  <a:cubicBezTo>
                    <a:pt x="6278" y="213077"/>
                    <a:pt x="0" y="237507"/>
                    <a:pt x="0" y="2375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2327564" y="1373574"/>
              <a:ext cx="546265" cy="300847"/>
            </a:xfrm>
            <a:custGeom>
              <a:avLst/>
              <a:gdLst>
                <a:gd name="connsiteX0" fmla="*/ 546265 w 546265"/>
                <a:gd name="connsiteY0" fmla="*/ 39590 h 300847"/>
                <a:gd name="connsiteX1" fmla="*/ 486888 w 546265"/>
                <a:gd name="connsiteY1" fmla="*/ 3964 h 300847"/>
                <a:gd name="connsiteX2" fmla="*/ 296883 w 546265"/>
                <a:gd name="connsiteY2" fmla="*/ 27714 h 300847"/>
                <a:gd name="connsiteX3" fmla="*/ 213755 w 546265"/>
                <a:gd name="connsiteY3" fmla="*/ 75216 h 300847"/>
                <a:gd name="connsiteX4" fmla="*/ 142504 w 546265"/>
                <a:gd name="connsiteY4" fmla="*/ 110842 h 300847"/>
                <a:gd name="connsiteX5" fmla="*/ 83127 w 546265"/>
                <a:gd name="connsiteY5" fmla="*/ 170218 h 300847"/>
                <a:gd name="connsiteX6" fmla="*/ 59376 w 546265"/>
                <a:gd name="connsiteY6" fmla="*/ 205844 h 300847"/>
                <a:gd name="connsiteX7" fmla="*/ 0 w 546265"/>
                <a:gd name="connsiteY7" fmla="*/ 277096 h 300847"/>
                <a:gd name="connsiteX8" fmla="*/ 35626 w 546265"/>
                <a:gd name="connsiteY8" fmla="*/ 300847 h 3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65" h="300847">
                  <a:moveTo>
                    <a:pt x="546265" y="39590"/>
                  </a:moveTo>
                  <a:cubicBezTo>
                    <a:pt x="526473" y="27715"/>
                    <a:pt x="509828" y="6513"/>
                    <a:pt x="486888" y="3964"/>
                  </a:cubicBezTo>
                  <a:cubicBezTo>
                    <a:pt x="390624" y="-6732"/>
                    <a:pt x="364350" y="5226"/>
                    <a:pt x="296883" y="27714"/>
                  </a:cubicBezTo>
                  <a:cubicBezTo>
                    <a:pt x="210091" y="85576"/>
                    <a:pt x="319217" y="14952"/>
                    <a:pt x="213755" y="75216"/>
                  </a:cubicBezTo>
                  <a:cubicBezTo>
                    <a:pt x="149297" y="112049"/>
                    <a:pt x="207824" y="89068"/>
                    <a:pt x="142504" y="110842"/>
                  </a:cubicBezTo>
                  <a:cubicBezTo>
                    <a:pt x="79168" y="205845"/>
                    <a:pt x="162297" y="91050"/>
                    <a:pt x="83127" y="170218"/>
                  </a:cubicBezTo>
                  <a:cubicBezTo>
                    <a:pt x="73035" y="180310"/>
                    <a:pt x="68513" y="194880"/>
                    <a:pt x="59376" y="205844"/>
                  </a:cubicBezTo>
                  <a:cubicBezTo>
                    <a:pt x="-16815" y="297272"/>
                    <a:pt x="58962" y="188650"/>
                    <a:pt x="0" y="277096"/>
                  </a:cubicBezTo>
                  <a:lnTo>
                    <a:pt x="35626" y="300847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/>
            <p:cNvSpPr/>
            <p:nvPr/>
          </p:nvSpPr>
          <p:spPr>
            <a:xfrm>
              <a:off x="2079043" y="1529200"/>
              <a:ext cx="28803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ál 69"/>
            <p:cNvSpPr/>
            <p:nvPr/>
          </p:nvSpPr>
          <p:spPr>
            <a:xfrm>
              <a:off x="2215120" y="1590837"/>
              <a:ext cx="80118" cy="956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/>
            <p:cNvSpPr/>
            <p:nvPr/>
          </p:nvSpPr>
          <p:spPr>
            <a:xfrm>
              <a:off x="2711895" y="1517612"/>
              <a:ext cx="80118" cy="956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9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72676"/>
              </p:ext>
            </p:extLst>
          </p:nvPr>
        </p:nvGraphicFramePr>
        <p:xfrm>
          <a:off x="4572000" y="3382755"/>
          <a:ext cx="1512168" cy="294030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HZS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Krajský úřad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ORP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4908546"/>
            <a:ext cx="2872324" cy="19812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5902" y="781721"/>
            <a:ext cx="2872324" cy="32850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59832" y="836712"/>
            <a:ext cx="583264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 odesílají se přímo z měřícího přístroje </a:t>
            </a:r>
            <a:r>
              <a:rPr lang="cs-CZ" altLang="cs-CZ" dirty="0">
                <a:latin typeface="+mj-lt"/>
                <a:cs typeface="Arial" charset="0"/>
              </a:rPr>
              <a:t>bezprostředně </a:t>
            </a:r>
            <a:r>
              <a:rPr lang="cs-CZ" altLang="cs-CZ" dirty="0" smtClean="0">
                <a:latin typeface="+mj-lt"/>
                <a:cs typeface="Arial" charset="0"/>
              </a:rPr>
              <a:t>při dosažení 1. 2. a 3. SPA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cs-CZ" altLang="cs-CZ" dirty="0">
              <a:latin typeface="+mj-lt"/>
              <a:cs typeface="Arial" charset="0"/>
            </a:endParaRPr>
          </a:p>
          <a:p>
            <a:pPr eaLnBrk="1" hangingPunct="1"/>
            <a:r>
              <a:rPr lang="cs-CZ" altLang="cs-CZ" u="sng" dirty="0" smtClean="0">
                <a:latin typeface="+mj-lt"/>
                <a:cs typeface="Arial" charset="0"/>
              </a:rPr>
              <a:t>Problémy: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možnost </a:t>
            </a:r>
            <a:r>
              <a:rPr lang="cs-CZ" altLang="cs-CZ" dirty="0">
                <a:latin typeface="+mj-lt"/>
                <a:cs typeface="Arial" charset="0"/>
              </a:rPr>
              <a:t>chybné interpretace </a:t>
            </a:r>
            <a:r>
              <a:rPr lang="cs-CZ" altLang="cs-CZ" dirty="0" smtClean="0">
                <a:latin typeface="+mj-lt"/>
                <a:cs typeface="Arial" charset="0"/>
              </a:rPr>
              <a:t>(napři při ledové bariéře)</a:t>
            </a:r>
            <a:endParaRPr lang="cs-CZ" altLang="cs-CZ" dirty="0">
              <a:latin typeface="+mj-lt"/>
              <a:cs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absence </a:t>
            </a:r>
            <a:r>
              <a:rPr lang="cs-CZ" altLang="cs-CZ" dirty="0">
                <a:latin typeface="+mj-lt"/>
                <a:cs typeface="Arial" charset="0"/>
              </a:rPr>
              <a:t>kontroly správnosti </a:t>
            </a:r>
            <a:r>
              <a:rPr lang="cs-CZ" altLang="cs-CZ" dirty="0" smtClean="0">
                <a:latin typeface="+mj-lt"/>
                <a:cs typeface="Arial" charset="0"/>
              </a:rPr>
              <a:t>měření – informace bez záruky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omezený počet možných příjemců</a:t>
            </a:r>
            <a:endParaRPr lang="cs-CZ" altLang="cs-CZ" dirty="0">
              <a:latin typeface="+mj-lt"/>
              <a:cs typeface="Arial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>
            <a:off x="3097456" y="3916751"/>
            <a:ext cx="1192301" cy="2152346"/>
            <a:chOff x="107504" y="397062"/>
            <a:chExt cx="3312368" cy="5149723"/>
          </a:xfrm>
        </p:grpSpPr>
        <p:sp>
          <p:nvSpPr>
            <p:cNvPr id="40" name="Obdélník 39"/>
            <p:cNvSpPr/>
            <p:nvPr/>
          </p:nvSpPr>
          <p:spPr>
            <a:xfrm>
              <a:off x="2051720" y="1340768"/>
              <a:ext cx="1008112" cy="352839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Rovnoramenný trojúhelník 41"/>
            <p:cNvSpPr/>
            <p:nvPr/>
          </p:nvSpPr>
          <p:spPr>
            <a:xfrm>
              <a:off x="1691680" y="764704"/>
              <a:ext cx="1728192" cy="57606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" name="Přímá spojnice 49"/>
            <p:cNvCxnSpPr/>
            <p:nvPr/>
          </p:nvCxnSpPr>
          <p:spPr>
            <a:xfrm>
              <a:off x="2051720" y="3674850"/>
              <a:ext cx="1008112" cy="0"/>
            </a:xfrm>
            <a:prstGeom prst="line">
              <a:avLst/>
            </a:prstGeom>
            <a:ln w="47625" cmpd="thickThin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bdélník 52"/>
            <p:cNvSpPr/>
            <p:nvPr/>
          </p:nvSpPr>
          <p:spPr>
            <a:xfrm>
              <a:off x="2051720" y="2564904"/>
              <a:ext cx="1008112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/>
            <p:cNvSpPr/>
            <p:nvPr/>
          </p:nvSpPr>
          <p:spPr>
            <a:xfrm>
              <a:off x="2622040" y="2636912"/>
              <a:ext cx="72008" cy="10034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/>
            <p:cNvSpPr/>
            <p:nvPr/>
          </p:nvSpPr>
          <p:spPr>
            <a:xfrm>
              <a:off x="120770" y="3864634"/>
              <a:ext cx="2950234" cy="1682151"/>
            </a:xfrm>
            <a:custGeom>
              <a:avLst/>
              <a:gdLst>
                <a:gd name="connsiteX0" fmla="*/ 25879 w 2950234"/>
                <a:gd name="connsiteY0" fmla="*/ 1682151 h 1682151"/>
                <a:gd name="connsiteX1" fmla="*/ 2950234 w 2950234"/>
                <a:gd name="connsiteY1" fmla="*/ 1664898 h 1682151"/>
                <a:gd name="connsiteX2" fmla="*/ 2950234 w 2950234"/>
                <a:gd name="connsiteY2" fmla="*/ 0 h 1682151"/>
                <a:gd name="connsiteX3" fmla="*/ 1915064 w 2950234"/>
                <a:gd name="connsiteY3" fmla="*/ 0 h 1682151"/>
                <a:gd name="connsiteX4" fmla="*/ 629728 w 2950234"/>
                <a:gd name="connsiteY4" fmla="*/ 1216324 h 1682151"/>
                <a:gd name="connsiteX5" fmla="*/ 0 w 2950234"/>
                <a:gd name="connsiteY5" fmla="*/ 1311215 h 1682151"/>
                <a:gd name="connsiteX6" fmla="*/ 25879 w 2950234"/>
                <a:gd name="connsiteY6" fmla="*/ 1682151 h 168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234" h="1682151">
                  <a:moveTo>
                    <a:pt x="25879" y="1682151"/>
                  </a:moveTo>
                  <a:lnTo>
                    <a:pt x="2950234" y="1664898"/>
                  </a:lnTo>
                  <a:lnTo>
                    <a:pt x="2950234" y="0"/>
                  </a:lnTo>
                  <a:lnTo>
                    <a:pt x="1915064" y="0"/>
                  </a:lnTo>
                  <a:lnTo>
                    <a:pt x="629728" y="1216324"/>
                  </a:lnTo>
                  <a:lnTo>
                    <a:pt x="0" y="1311215"/>
                  </a:lnTo>
                  <a:lnTo>
                    <a:pt x="25879" y="1682151"/>
                  </a:lnTo>
                  <a:close/>
                </a:path>
              </a:pathLst>
            </a:custGeom>
            <a:pattFill prst="pct30">
              <a:fgClr>
                <a:schemeClr val="accent6">
                  <a:lumMod val="5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107504" y="4333326"/>
              <a:ext cx="1409259" cy="1071668"/>
            </a:xfrm>
            <a:custGeom>
              <a:avLst/>
              <a:gdLst>
                <a:gd name="connsiteX0" fmla="*/ 11579 w 1409259"/>
                <a:gd name="connsiteY0" fmla="*/ 50484 h 1071668"/>
                <a:gd name="connsiteX1" fmla="*/ 253119 w 1409259"/>
                <a:gd name="connsiteY1" fmla="*/ 119495 h 1071668"/>
                <a:gd name="connsiteX2" fmla="*/ 503285 w 1409259"/>
                <a:gd name="connsiteY2" fmla="*/ 50484 h 1071668"/>
                <a:gd name="connsiteX3" fmla="*/ 762077 w 1409259"/>
                <a:gd name="connsiteY3" fmla="*/ 110869 h 1071668"/>
                <a:gd name="connsiteX4" fmla="*/ 994991 w 1409259"/>
                <a:gd name="connsiteY4" fmla="*/ 41858 h 1071668"/>
                <a:gd name="connsiteX5" fmla="*/ 1227904 w 1409259"/>
                <a:gd name="connsiteY5" fmla="*/ 93616 h 1071668"/>
                <a:gd name="connsiteX6" fmla="*/ 1365927 w 1409259"/>
                <a:gd name="connsiteY6" fmla="*/ 50484 h 1071668"/>
                <a:gd name="connsiteX7" fmla="*/ 1409059 w 1409259"/>
                <a:gd name="connsiteY7" fmla="*/ 93616 h 1071668"/>
                <a:gd name="connsiteX8" fmla="*/ 1374553 w 1409259"/>
                <a:gd name="connsiteY8" fmla="*/ 266144 h 1071668"/>
                <a:gd name="connsiteX9" fmla="*/ 1227904 w 1409259"/>
                <a:gd name="connsiteY9" fmla="*/ 542190 h 1071668"/>
                <a:gd name="connsiteX10" fmla="*/ 744825 w 1409259"/>
                <a:gd name="connsiteY10" fmla="*/ 869994 h 1071668"/>
                <a:gd name="connsiteX11" fmla="*/ 727572 w 1409259"/>
                <a:gd name="connsiteY11" fmla="*/ 861367 h 1071668"/>
                <a:gd name="connsiteX12" fmla="*/ 391142 w 1409259"/>
                <a:gd name="connsiteY12" fmla="*/ 982137 h 1071668"/>
                <a:gd name="connsiteX13" fmla="*/ 46085 w 1409259"/>
                <a:gd name="connsiteY13" fmla="*/ 1025269 h 1071668"/>
                <a:gd name="connsiteX14" fmla="*/ 37459 w 1409259"/>
                <a:gd name="connsiteY14" fmla="*/ 990763 h 1071668"/>
                <a:gd name="connsiteX15" fmla="*/ 11579 w 1409259"/>
                <a:gd name="connsiteY15" fmla="*/ 50484 h 107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9259" h="1071668">
                  <a:moveTo>
                    <a:pt x="11579" y="50484"/>
                  </a:moveTo>
                  <a:cubicBezTo>
                    <a:pt x="47522" y="-94727"/>
                    <a:pt x="171168" y="119495"/>
                    <a:pt x="253119" y="119495"/>
                  </a:cubicBezTo>
                  <a:cubicBezTo>
                    <a:pt x="335070" y="119495"/>
                    <a:pt x="418459" y="51922"/>
                    <a:pt x="503285" y="50484"/>
                  </a:cubicBezTo>
                  <a:cubicBezTo>
                    <a:pt x="588111" y="49046"/>
                    <a:pt x="680126" y="112307"/>
                    <a:pt x="762077" y="110869"/>
                  </a:cubicBezTo>
                  <a:cubicBezTo>
                    <a:pt x="844028" y="109431"/>
                    <a:pt x="917353" y="44733"/>
                    <a:pt x="994991" y="41858"/>
                  </a:cubicBezTo>
                  <a:cubicBezTo>
                    <a:pt x="1072629" y="38983"/>
                    <a:pt x="1166081" y="92178"/>
                    <a:pt x="1227904" y="93616"/>
                  </a:cubicBezTo>
                  <a:cubicBezTo>
                    <a:pt x="1289727" y="95054"/>
                    <a:pt x="1335735" y="50484"/>
                    <a:pt x="1365927" y="50484"/>
                  </a:cubicBezTo>
                  <a:cubicBezTo>
                    <a:pt x="1396119" y="50484"/>
                    <a:pt x="1407621" y="57673"/>
                    <a:pt x="1409059" y="93616"/>
                  </a:cubicBezTo>
                  <a:cubicBezTo>
                    <a:pt x="1410497" y="129559"/>
                    <a:pt x="1404745" y="191382"/>
                    <a:pt x="1374553" y="266144"/>
                  </a:cubicBezTo>
                  <a:cubicBezTo>
                    <a:pt x="1344361" y="340906"/>
                    <a:pt x="1332859" y="441548"/>
                    <a:pt x="1227904" y="542190"/>
                  </a:cubicBezTo>
                  <a:cubicBezTo>
                    <a:pt x="1122949" y="642832"/>
                    <a:pt x="828214" y="816798"/>
                    <a:pt x="744825" y="869994"/>
                  </a:cubicBezTo>
                  <a:cubicBezTo>
                    <a:pt x="661436" y="923190"/>
                    <a:pt x="786519" y="842676"/>
                    <a:pt x="727572" y="861367"/>
                  </a:cubicBezTo>
                  <a:cubicBezTo>
                    <a:pt x="668625" y="880058"/>
                    <a:pt x="504723" y="954820"/>
                    <a:pt x="391142" y="982137"/>
                  </a:cubicBezTo>
                  <a:cubicBezTo>
                    <a:pt x="277561" y="1009454"/>
                    <a:pt x="105032" y="1023831"/>
                    <a:pt x="46085" y="1025269"/>
                  </a:cubicBezTo>
                  <a:cubicBezTo>
                    <a:pt x="-12862" y="1026707"/>
                    <a:pt x="40335" y="1148914"/>
                    <a:pt x="37459" y="990763"/>
                  </a:cubicBezTo>
                  <a:cubicBezTo>
                    <a:pt x="34584" y="832612"/>
                    <a:pt x="-24364" y="195695"/>
                    <a:pt x="11579" y="5048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2" name="Skupina 61"/>
            <p:cNvGrpSpPr/>
            <p:nvPr/>
          </p:nvGrpSpPr>
          <p:grpSpPr>
            <a:xfrm>
              <a:off x="1489295" y="3861303"/>
              <a:ext cx="638269" cy="603222"/>
              <a:chOff x="1489295" y="3861303"/>
              <a:chExt cx="638269" cy="603222"/>
            </a:xfrm>
          </p:grpSpPr>
          <p:sp>
            <p:nvSpPr>
              <p:cNvPr id="84" name="Volný tvar 83"/>
              <p:cNvSpPr/>
              <p:nvPr/>
            </p:nvSpPr>
            <p:spPr>
              <a:xfrm>
                <a:off x="1489295" y="3861303"/>
                <a:ext cx="638269" cy="597529"/>
              </a:xfrm>
              <a:custGeom>
                <a:avLst/>
                <a:gdLst>
                  <a:gd name="connsiteX0" fmla="*/ 561315 w 638269"/>
                  <a:gd name="connsiteY0" fmla="*/ 0 h 597529"/>
                  <a:gd name="connsiteX1" fmla="*/ 0 w 638269"/>
                  <a:gd name="connsiteY1" fmla="*/ 516047 h 597529"/>
                  <a:gd name="connsiteX2" fmla="*/ 63374 w 638269"/>
                  <a:gd name="connsiteY2" fmla="*/ 597529 h 597529"/>
                  <a:gd name="connsiteX3" fmla="*/ 638269 w 638269"/>
                  <a:gd name="connsiteY3" fmla="*/ 90535 h 597529"/>
                  <a:gd name="connsiteX4" fmla="*/ 561315 w 638269"/>
                  <a:gd name="connsiteY4" fmla="*/ 0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69" h="597529">
                    <a:moveTo>
                      <a:pt x="561315" y="0"/>
                    </a:moveTo>
                    <a:lnTo>
                      <a:pt x="0" y="516047"/>
                    </a:lnTo>
                    <a:lnTo>
                      <a:pt x="63374" y="597529"/>
                    </a:lnTo>
                    <a:lnTo>
                      <a:pt x="638269" y="90535"/>
                    </a:lnTo>
                    <a:lnTo>
                      <a:pt x="5613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Obdélník 84"/>
              <p:cNvSpPr/>
              <p:nvPr/>
            </p:nvSpPr>
            <p:spPr>
              <a:xfrm rot="3090659">
                <a:off x="1964268" y="3936993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Obdélník 85"/>
              <p:cNvSpPr/>
              <p:nvPr/>
            </p:nvSpPr>
            <p:spPr>
              <a:xfrm rot="3090659">
                <a:off x="1867683" y="402601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Obdélník 86"/>
              <p:cNvSpPr/>
              <p:nvPr/>
            </p:nvSpPr>
            <p:spPr>
              <a:xfrm rot="3090659">
                <a:off x="1775625" y="4101456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Obdélník 87"/>
              <p:cNvSpPr/>
              <p:nvPr/>
            </p:nvSpPr>
            <p:spPr>
              <a:xfrm rot="3090659">
                <a:off x="1679040" y="419500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bdélník 88"/>
              <p:cNvSpPr/>
              <p:nvPr/>
            </p:nvSpPr>
            <p:spPr>
              <a:xfrm rot="3090659">
                <a:off x="1577928" y="4284027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" name="Obdélník 89"/>
              <p:cNvSpPr/>
              <p:nvPr/>
            </p:nvSpPr>
            <p:spPr>
              <a:xfrm rot="3090659">
                <a:off x="1472289" y="4373049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3" name="Skupina 62"/>
            <p:cNvGrpSpPr/>
            <p:nvPr/>
          </p:nvGrpSpPr>
          <p:grpSpPr>
            <a:xfrm rot="18749396">
              <a:off x="1795264" y="3161880"/>
              <a:ext cx="638269" cy="603222"/>
              <a:chOff x="1489295" y="3861303"/>
              <a:chExt cx="638269" cy="603222"/>
            </a:xfrm>
          </p:grpSpPr>
          <p:sp>
            <p:nvSpPr>
              <p:cNvPr id="77" name="Volný tvar 76"/>
              <p:cNvSpPr/>
              <p:nvPr/>
            </p:nvSpPr>
            <p:spPr>
              <a:xfrm>
                <a:off x="1489295" y="3861303"/>
                <a:ext cx="638269" cy="597529"/>
              </a:xfrm>
              <a:custGeom>
                <a:avLst/>
                <a:gdLst>
                  <a:gd name="connsiteX0" fmla="*/ 561315 w 638269"/>
                  <a:gd name="connsiteY0" fmla="*/ 0 h 597529"/>
                  <a:gd name="connsiteX1" fmla="*/ 0 w 638269"/>
                  <a:gd name="connsiteY1" fmla="*/ 516047 h 597529"/>
                  <a:gd name="connsiteX2" fmla="*/ 63374 w 638269"/>
                  <a:gd name="connsiteY2" fmla="*/ 597529 h 597529"/>
                  <a:gd name="connsiteX3" fmla="*/ 638269 w 638269"/>
                  <a:gd name="connsiteY3" fmla="*/ 90535 h 597529"/>
                  <a:gd name="connsiteX4" fmla="*/ 561315 w 638269"/>
                  <a:gd name="connsiteY4" fmla="*/ 0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69" h="597529">
                    <a:moveTo>
                      <a:pt x="561315" y="0"/>
                    </a:moveTo>
                    <a:lnTo>
                      <a:pt x="0" y="516047"/>
                    </a:lnTo>
                    <a:lnTo>
                      <a:pt x="63374" y="597529"/>
                    </a:lnTo>
                    <a:lnTo>
                      <a:pt x="638269" y="90535"/>
                    </a:lnTo>
                    <a:lnTo>
                      <a:pt x="56131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bdélník 77"/>
              <p:cNvSpPr/>
              <p:nvPr/>
            </p:nvSpPr>
            <p:spPr>
              <a:xfrm rot="3090659">
                <a:off x="1964268" y="3936993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Obdélník 78"/>
              <p:cNvSpPr/>
              <p:nvPr/>
            </p:nvSpPr>
            <p:spPr>
              <a:xfrm rot="3090659">
                <a:off x="1867683" y="402601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bdélník 79"/>
              <p:cNvSpPr/>
              <p:nvPr/>
            </p:nvSpPr>
            <p:spPr>
              <a:xfrm rot="3090659">
                <a:off x="1775625" y="4101456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1" name="Obdélník 80"/>
              <p:cNvSpPr/>
              <p:nvPr/>
            </p:nvSpPr>
            <p:spPr>
              <a:xfrm rot="3090659">
                <a:off x="1679040" y="4195005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bdélník 81"/>
              <p:cNvSpPr/>
              <p:nvPr/>
            </p:nvSpPr>
            <p:spPr>
              <a:xfrm rot="3090659">
                <a:off x="1577928" y="4284027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bdélník 82"/>
              <p:cNvSpPr/>
              <p:nvPr/>
            </p:nvSpPr>
            <p:spPr>
              <a:xfrm rot="3090659">
                <a:off x="1472289" y="4373049"/>
                <a:ext cx="118913" cy="640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4" name="Skupina 63"/>
            <p:cNvGrpSpPr/>
            <p:nvPr/>
          </p:nvGrpSpPr>
          <p:grpSpPr>
            <a:xfrm>
              <a:off x="2915816" y="397062"/>
              <a:ext cx="288032" cy="581587"/>
              <a:chOff x="2915816" y="471149"/>
              <a:chExt cx="288032" cy="581587"/>
            </a:xfrm>
          </p:grpSpPr>
          <p:cxnSp>
            <p:nvCxnSpPr>
              <p:cNvPr id="72" name="Přímá spojnice 71"/>
              <p:cNvCxnSpPr/>
              <p:nvPr/>
            </p:nvCxnSpPr>
            <p:spPr>
              <a:xfrm flipV="1">
                <a:off x="2915816" y="764704"/>
                <a:ext cx="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Přímá spojnice 72"/>
              <p:cNvCxnSpPr/>
              <p:nvPr/>
            </p:nvCxnSpPr>
            <p:spPr>
              <a:xfrm flipV="1">
                <a:off x="2915816" y="471149"/>
                <a:ext cx="288032" cy="2935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/>
              <p:cNvCxnSpPr/>
              <p:nvPr/>
            </p:nvCxnSpPr>
            <p:spPr>
              <a:xfrm>
                <a:off x="2915816" y="617926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Přímá spojnice 74"/>
              <p:cNvCxnSpPr/>
              <p:nvPr/>
            </p:nvCxnSpPr>
            <p:spPr>
              <a:xfrm>
                <a:off x="2987824" y="548680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Přímá spojnice 75"/>
              <p:cNvCxnSpPr/>
              <p:nvPr/>
            </p:nvCxnSpPr>
            <p:spPr>
              <a:xfrm>
                <a:off x="3059832" y="476672"/>
                <a:ext cx="144016" cy="146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2" descr="http://www.clker.com/cliparts/3/f/8/f/1292738281457462827battery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68" y="1392238"/>
              <a:ext cx="597564" cy="43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6" name="Přímá spojnice 65"/>
            <p:cNvCxnSpPr/>
            <p:nvPr/>
          </p:nvCxnSpPr>
          <p:spPr>
            <a:xfrm>
              <a:off x="2055293" y="1826830"/>
              <a:ext cx="860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Volný tvar 66"/>
            <p:cNvSpPr/>
            <p:nvPr/>
          </p:nvSpPr>
          <p:spPr>
            <a:xfrm>
              <a:off x="2351314" y="1472540"/>
              <a:ext cx="273133" cy="237507"/>
            </a:xfrm>
            <a:custGeom>
              <a:avLst/>
              <a:gdLst>
                <a:gd name="connsiteX0" fmla="*/ 273133 w 273133"/>
                <a:gd name="connsiteY0" fmla="*/ 0 h 237507"/>
                <a:gd name="connsiteX1" fmla="*/ 166255 w 273133"/>
                <a:gd name="connsiteY1" fmla="*/ 11876 h 237507"/>
                <a:gd name="connsiteX2" fmla="*/ 83128 w 273133"/>
                <a:gd name="connsiteY2" fmla="*/ 106878 h 237507"/>
                <a:gd name="connsiteX3" fmla="*/ 71252 w 273133"/>
                <a:gd name="connsiteY3" fmla="*/ 142504 h 237507"/>
                <a:gd name="connsiteX4" fmla="*/ 35626 w 273133"/>
                <a:gd name="connsiteY4" fmla="*/ 166255 h 237507"/>
                <a:gd name="connsiteX5" fmla="*/ 11876 w 273133"/>
                <a:gd name="connsiteY5" fmla="*/ 201881 h 237507"/>
                <a:gd name="connsiteX6" fmla="*/ 0 w 273133"/>
                <a:gd name="connsiteY6" fmla="*/ 237507 h 23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133" h="237507">
                  <a:moveTo>
                    <a:pt x="273133" y="0"/>
                  </a:moveTo>
                  <a:cubicBezTo>
                    <a:pt x="237507" y="3959"/>
                    <a:pt x="201030" y="3182"/>
                    <a:pt x="166255" y="11876"/>
                  </a:cubicBezTo>
                  <a:cubicBezTo>
                    <a:pt x="130988" y="20693"/>
                    <a:pt x="90326" y="85284"/>
                    <a:pt x="83128" y="106878"/>
                  </a:cubicBezTo>
                  <a:cubicBezTo>
                    <a:pt x="79169" y="118753"/>
                    <a:pt x="79072" y="132729"/>
                    <a:pt x="71252" y="142504"/>
                  </a:cubicBezTo>
                  <a:cubicBezTo>
                    <a:pt x="62336" y="153649"/>
                    <a:pt x="47501" y="158338"/>
                    <a:pt x="35626" y="166255"/>
                  </a:cubicBezTo>
                  <a:cubicBezTo>
                    <a:pt x="27709" y="178130"/>
                    <a:pt x="18259" y="189116"/>
                    <a:pt x="11876" y="201881"/>
                  </a:cubicBezTo>
                  <a:cubicBezTo>
                    <a:pt x="6278" y="213077"/>
                    <a:pt x="0" y="237507"/>
                    <a:pt x="0" y="23750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2327564" y="1373574"/>
              <a:ext cx="546265" cy="300847"/>
            </a:xfrm>
            <a:custGeom>
              <a:avLst/>
              <a:gdLst>
                <a:gd name="connsiteX0" fmla="*/ 546265 w 546265"/>
                <a:gd name="connsiteY0" fmla="*/ 39590 h 300847"/>
                <a:gd name="connsiteX1" fmla="*/ 486888 w 546265"/>
                <a:gd name="connsiteY1" fmla="*/ 3964 h 300847"/>
                <a:gd name="connsiteX2" fmla="*/ 296883 w 546265"/>
                <a:gd name="connsiteY2" fmla="*/ 27714 h 300847"/>
                <a:gd name="connsiteX3" fmla="*/ 213755 w 546265"/>
                <a:gd name="connsiteY3" fmla="*/ 75216 h 300847"/>
                <a:gd name="connsiteX4" fmla="*/ 142504 w 546265"/>
                <a:gd name="connsiteY4" fmla="*/ 110842 h 300847"/>
                <a:gd name="connsiteX5" fmla="*/ 83127 w 546265"/>
                <a:gd name="connsiteY5" fmla="*/ 170218 h 300847"/>
                <a:gd name="connsiteX6" fmla="*/ 59376 w 546265"/>
                <a:gd name="connsiteY6" fmla="*/ 205844 h 300847"/>
                <a:gd name="connsiteX7" fmla="*/ 0 w 546265"/>
                <a:gd name="connsiteY7" fmla="*/ 277096 h 300847"/>
                <a:gd name="connsiteX8" fmla="*/ 35626 w 546265"/>
                <a:gd name="connsiteY8" fmla="*/ 300847 h 30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65" h="300847">
                  <a:moveTo>
                    <a:pt x="546265" y="39590"/>
                  </a:moveTo>
                  <a:cubicBezTo>
                    <a:pt x="526473" y="27715"/>
                    <a:pt x="509828" y="6513"/>
                    <a:pt x="486888" y="3964"/>
                  </a:cubicBezTo>
                  <a:cubicBezTo>
                    <a:pt x="390624" y="-6732"/>
                    <a:pt x="364350" y="5226"/>
                    <a:pt x="296883" y="27714"/>
                  </a:cubicBezTo>
                  <a:cubicBezTo>
                    <a:pt x="210091" y="85576"/>
                    <a:pt x="319217" y="14952"/>
                    <a:pt x="213755" y="75216"/>
                  </a:cubicBezTo>
                  <a:cubicBezTo>
                    <a:pt x="149297" y="112049"/>
                    <a:pt x="207824" y="89068"/>
                    <a:pt x="142504" y="110842"/>
                  </a:cubicBezTo>
                  <a:cubicBezTo>
                    <a:pt x="79168" y="205845"/>
                    <a:pt x="162297" y="91050"/>
                    <a:pt x="83127" y="170218"/>
                  </a:cubicBezTo>
                  <a:cubicBezTo>
                    <a:pt x="73035" y="180310"/>
                    <a:pt x="68513" y="194880"/>
                    <a:pt x="59376" y="205844"/>
                  </a:cubicBezTo>
                  <a:cubicBezTo>
                    <a:pt x="-16815" y="297272"/>
                    <a:pt x="58962" y="188650"/>
                    <a:pt x="0" y="277096"/>
                  </a:cubicBezTo>
                  <a:lnTo>
                    <a:pt x="35626" y="300847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/>
            <p:cNvSpPr/>
            <p:nvPr/>
          </p:nvSpPr>
          <p:spPr>
            <a:xfrm>
              <a:off x="2079043" y="1529200"/>
              <a:ext cx="288032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ál 69"/>
            <p:cNvSpPr/>
            <p:nvPr/>
          </p:nvSpPr>
          <p:spPr>
            <a:xfrm>
              <a:off x="2215120" y="1590837"/>
              <a:ext cx="80118" cy="956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vál 70"/>
            <p:cNvSpPr/>
            <p:nvPr/>
          </p:nvSpPr>
          <p:spPr>
            <a:xfrm>
              <a:off x="2711895" y="1517612"/>
              <a:ext cx="80118" cy="956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9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79123"/>
              </p:ext>
            </p:extLst>
          </p:nvPr>
        </p:nvGraphicFramePr>
        <p:xfrm>
          <a:off x="4572000" y="3382755"/>
          <a:ext cx="1512168" cy="2940300"/>
        </p:xfrm>
        <a:graphic>
          <a:graphicData uri="http://schemas.openxmlformats.org/drawingml/2006/table">
            <a:tbl>
              <a:tblPr/>
              <a:tblGrid>
                <a:gridCol w="1512168"/>
              </a:tblGrid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ČHMÚ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Povodí Vltavy </a:t>
                      </a:r>
                      <a:r>
                        <a:rPr kumimoji="0" lang="cs-CZ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s.p</a:t>
                      </a: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HZS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Krajský úřad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ORP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SMS FORWARDER</a:t>
                      </a: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8000" marR="10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14732"/>
              </p:ext>
            </p:extLst>
          </p:nvPr>
        </p:nvGraphicFramePr>
        <p:xfrm>
          <a:off x="7452320" y="2690411"/>
          <a:ext cx="1355861" cy="3724380"/>
        </p:xfrm>
        <a:graphic>
          <a:graphicData uri="http://schemas.openxmlformats.org/drawingml/2006/table">
            <a:tbl>
              <a:tblPr/>
              <a:tblGrid>
                <a:gridCol w="1355861"/>
              </a:tblGrid>
              <a:tr h="152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Krajský úřad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Krajský úřad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ORP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ORP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ORP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ORP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ORP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  <a:endParaRPr kumimoji="0" lang="cs-CZ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OÚ</a:t>
                      </a:r>
                    </a:p>
                  </a:txBody>
                  <a:tcPr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66" y="4949445"/>
            <a:ext cx="741917" cy="143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TextovéPole 94"/>
          <p:cNvSpPr txBox="1"/>
          <p:nvPr/>
        </p:nvSpPr>
        <p:spPr>
          <a:xfrm>
            <a:off x="6543880" y="5521242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000" dirty="0" smtClean="0"/>
              <a:t>SMS</a:t>
            </a:r>
          </a:p>
          <a:p>
            <a:pPr algn="ctr"/>
            <a:r>
              <a:rPr lang="cs-CZ" sz="1000" dirty="0" err="1" smtClean="0"/>
              <a:t>Forwarder</a:t>
            </a:r>
            <a:endParaRPr lang="cs-CZ" sz="1000" dirty="0"/>
          </a:p>
        </p:txBody>
      </p:sp>
      <p:sp>
        <p:nvSpPr>
          <p:cNvPr id="96" name="Šipka doprava 95"/>
          <p:cNvSpPr/>
          <p:nvPr/>
        </p:nvSpPr>
        <p:spPr>
          <a:xfrm>
            <a:off x="5976156" y="5921353"/>
            <a:ext cx="561610" cy="17418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2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5902" y="5757109"/>
            <a:ext cx="2872324" cy="115654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5902" y="781721"/>
            <a:ext cx="2872324" cy="411092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59832" y="836712"/>
            <a:ext cx="5832648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Hydrologické předpovědní pracoviště ČHMÚ v Českých Budějovicích provádí všechny aktivity k zajištění předpovědní povodňové služby.</a:t>
            </a:r>
          </a:p>
          <a:p>
            <a:pPr marL="285750" indent="-28575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Je-li patrné i malé riziko překročení stavu ohrožení přechází pracoviště do prodlouženého nebo nepřetržitého režimu.</a:t>
            </a:r>
          </a:p>
          <a:p>
            <a:pPr marL="285750" indent="-28575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Telefonní kontakt na předpovědní pracoviště není primárně určen veřejnosti, ale je k dispozici povodňovým </a:t>
            </a:r>
            <a:r>
              <a:rPr lang="cs-CZ" altLang="cs-CZ" dirty="0" smtClean="0">
                <a:latin typeface="+mj-lt"/>
                <a:cs typeface="Arial" charset="0"/>
              </a:rPr>
              <a:t>orgánům.</a:t>
            </a:r>
            <a:endParaRPr lang="cs-CZ" altLang="cs-CZ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88640"/>
            <a:ext cx="479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Komunikační kanály produktů HPPS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9375" y="1040162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Výstrahy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507" y="343105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Grafy hydrologických</a:t>
            </a:r>
          </a:p>
          <a:p>
            <a:r>
              <a:rPr lang="cs-CZ" b="1" dirty="0" smtClean="0"/>
              <a:t>předpovědí</a:t>
            </a:r>
            <a:endParaRPr lang="cs-CZ" b="1" dirty="0"/>
          </a:p>
        </p:txBody>
      </p:sp>
      <p:pic>
        <p:nvPicPr>
          <p:cNvPr id="9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6" y="1049095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7838" y="2533840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Data a o srážkách a</a:t>
            </a:r>
          </a:p>
          <a:p>
            <a:r>
              <a:rPr lang="cs-CZ" b="1" dirty="0" smtClean="0"/>
              <a:t>vodních stavech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20011" y="1741648"/>
            <a:ext cx="12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Informační </a:t>
            </a:r>
          </a:p>
          <a:p>
            <a:r>
              <a:rPr lang="cs-CZ" b="1" dirty="0" smtClean="0"/>
              <a:t>zprávy</a:t>
            </a:r>
            <a:endParaRPr lang="cs-CZ" b="1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43954" y="3609313"/>
            <a:ext cx="355545" cy="259586"/>
            <a:chOff x="4067944" y="2996952"/>
            <a:chExt cx="2304256" cy="1584678"/>
          </a:xfrm>
        </p:grpSpPr>
        <p:cxnSp>
          <p:nvCxnSpPr>
            <p:cNvPr id="30" name="Přímá spojnice 29"/>
            <p:cNvCxnSpPr/>
            <p:nvPr/>
          </p:nvCxnSpPr>
          <p:spPr>
            <a:xfrm>
              <a:off x="4139952" y="3337360"/>
              <a:ext cx="216024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4139952" y="3748390"/>
              <a:ext cx="2160240" cy="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olný tvar 31"/>
            <p:cNvSpPr/>
            <p:nvPr/>
          </p:nvSpPr>
          <p:spPr>
            <a:xfrm>
              <a:off x="4132053" y="3795623"/>
              <a:ext cx="1362973" cy="776377"/>
            </a:xfrm>
            <a:custGeom>
              <a:avLst/>
              <a:gdLst>
                <a:gd name="connsiteX0" fmla="*/ 8626 w 1362973"/>
                <a:gd name="connsiteY0" fmla="*/ 759124 h 776377"/>
                <a:gd name="connsiteX1" fmla="*/ 0 w 1362973"/>
                <a:gd name="connsiteY1" fmla="*/ 207034 h 776377"/>
                <a:gd name="connsiteX2" fmla="*/ 146649 w 1362973"/>
                <a:gd name="connsiteY2" fmla="*/ 120769 h 776377"/>
                <a:gd name="connsiteX3" fmla="*/ 258792 w 1362973"/>
                <a:gd name="connsiteY3" fmla="*/ 60385 h 776377"/>
                <a:gd name="connsiteX4" fmla="*/ 370936 w 1362973"/>
                <a:gd name="connsiteY4" fmla="*/ 25879 h 776377"/>
                <a:gd name="connsiteX5" fmla="*/ 457200 w 1362973"/>
                <a:gd name="connsiteY5" fmla="*/ 0 h 776377"/>
                <a:gd name="connsiteX6" fmla="*/ 534838 w 1362973"/>
                <a:gd name="connsiteY6" fmla="*/ 0 h 776377"/>
                <a:gd name="connsiteX7" fmla="*/ 638355 w 1362973"/>
                <a:gd name="connsiteY7" fmla="*/ 17252 h 776377"/>
                <a:gd name="connsiteX8" fmla="*/ 767751 w 1362973"/>
                <a:gd name="connsiteY8" fmla="*/ 77637 h 776377"/>
                <a:gd name="connsiteX9" fmla="*/ 931653 w 1362973"/>
                <a:gd name="connsiteY9" fmla="*/ 138022 h 776377"/>
                <a:gd name="connsiteX10" fmla="*/ 1095555 w 1362973"/>
                <a:gd name="connsiteY10" fmla="*/ 129396 h 776377"/>
                <a:gd name="connsiteX11" fmla="*/ 1207698 w 1362973"/>
                <a:gd name="connsiteY11" fmla="*/ 103517 h 776377"/>
                <a:gd name="connsiteX12" fmla="*/ 1362973 w 1362973"/>
                <a:gd name="connsiteY12" fmla="*/ 69011 h 776377"/>
                <a:gd name="connsiteX13" fmla="*/ 1362973 w 1362973"/>
                <a:gd name="connsiteY13" fmla="*/ 776377 h 776377"/>
                <a:gd name="connsiteX14" fmla="*/ 8626 w 1362973"/>
                <a:gd name="connsiteY14" fmla="*/ 759124 h 77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2973" h="776377">
                  <a:moveTo>
                    <a:pt x="8626" y="759124"/>
                  </a:moveTo>
                  <a:lnTo>
                    <a:pt x="0" y="207034"/>
                  </a:lnTo>
                  <a:lnTo>
                    <a:pt x="146649" y="120769"/>
                  </a:lnTo>
                  <a:lnTo>
                    <a:pt x="258792" y="60385"/>
                  </a:lnTo>
                  <a:lnTo>
                    <a:pt x="370936" y="25879"/>
                  </a:lnTo>
                  <a:lnTo>
                    <a:pt x="457200" y="0"/>
                  </a:lnTo>
                  <a:lnTo>
                    <a:pt x="534838" y="0"/>
                  </a:lnTo>
                  <a:lnTo>
                    <a:pt x="638355" y="17252"/>
                  </a:lnTo>
                  <a:lnTo>
                    <a:pt x="767751" y="77637"/>
                  </a:lnTo>
                  <a:lnTo>
                    <a:pt x="931653" y="138022"/>
                  </a:lnTo>
                  <a:lnTo>
                    <a:pt x="1095555" y="129396"/>
                  </a:lnTo>
                  <a:lnTo>
                    <a:pt x="1207698" y="103517"/>
                  </a:lnTo>
                  <a:lnTo>
                    <a:pt x="1362973" y="69011"/>
                  </a:lnTo>
                  <a:lnTo>
                    <a:pt x="1362973" y="776377"/>
                  </a:lnTo>
                  <a:lnTo>
                    <a:pt x="8626" y="75912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4132053" y="2996952"/>
              <a:ext cx="7899" cy="158417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4067944" y="4581630"/>
              <a:ext cx="2304256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Volný tvar 34"/>
            <p:cNvSpPr/>
            <p:nvPr/>
          </p:nvSpPr>
          <p:spPr>
            <a:xfrm>
              <a:off x="4132053" y="3794644"/>
              <a:ext cx="1293962" cy="199386"/>
            </a:xfrm>
            <a:custGeom>
              <a:avLst/>
              <a:gdLst>
                <a:gd name="connsiteX0" fmla="*/ 0 w 1293962"/>
                <a:gd name="connsiteY0" fmla="*/ 199386 h 199386"/>
                <a:gd name="connsiteX1" fmla="*/ 483079 w 1293962"/>
                <a:gd name="connsiteY1" fmla="*/ 979 h 199386"/>
                <a:gd name="connsiteX2" fmla="*/ 931653 w 1293962"/>
                <a:gd name="connsiteY2" fmla="*/ 121748 h 199386"/>
                <a:gd name="connsiteX3" fmla="*/ 1293962 w 1293962"/>
                <a:gd name="connsiteY3" fmla="*/ 87243 h 19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3962" h="199386">
                  <a:moveTo>
                    <a:pt x="0" y="199386"/>
                  </a:moveTo>
                  <a:cubicBezTo>
                    <a:pt x="163902" y="106652"/>
                    <a:pt x="327804" y="13919"/>
                    <a:pt x="483079" y="979"/>
                  </a:cubicBezTo>
                  <a:cubicBezTo>
                    <a:pt x="638354" y="-11961"/>
                    <a:pt x="796506" y="107371"/>
                    <a:pt x="931653" y="121748"/>
                  </a:cubicBezTo>
                  <a:cubicBezTo>
                    <a:pt x="1066800" y="136125"/>
                    <a:pt x="1180381" y="111684"/>
                    <a:pt x="1293962" y="87243"/>
                  </a:cubicBezTo>
                </a:path>
              </a:pathLst>
            </a:cu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5426015" y="3170044"/>
              <a:ext cx="658153" cy="711516"/>
            </a:xfrm>
            <a:custGeom>
              <a:avLst/>
              <a:gdLst>
                <a:gd name="connsiteX0" fmla="*/ 0 w 733245"/>
                <a:gd name="connsiteY0" fmla="*/ 1414732 h 1423032"/>
                <a:gd name="connsiteX1" fmla="*/ 77638 w 733245"/>
                <a:gd name="connsiteY1" fmla="*/ 1414732 h 1423032"/>
                <a:gd name="connsiteX2" fmla="*/ 207034 w 733245"/>
                <a:gd name="connsiteY2" fmla="*/ 1328468 h 1423032"/>
                <a:gd name="connsiteX3" fmla="*/ 388189 w 733245"/>
                <a:gd name="connsiteY3" fmla="*/ 681487 h 1423032"/>
                <a:gd name="connsiteX4" fmla="*/ 534838 w 733245"/>
                <a:gd name="connsiteY4" fmla="*/ 189781 h 1423032"/>
                <a:gd name="connsiteX5" fmla="*/ 733245 w 733245"/>
                <a:gd name="connsiteY5" fmla="*/ 0 h 14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245" h="1423032">
                  <a:moveTo>
                    <a:pt x="0" y="1414732"/>
                  </a:moveTo>
                  <a:cubicBezTo>
                    <a:pt x="21566" y="1421920"/>
                    <a:pt x="43132" y="1429109"/>
                    <a:pt x="77638" y="1414732"/>
                  </a:cubicBezTo>
                  <a:cubicBezTo>
                    <a:pt x="112144" y="1400355"/>
                    <a:pt x="155276" y="1450676"/>
                    <a:pt x="207034" y="1328468"/>
                  </a:cubicBezTo>
                  <a:cubicBezTo>
                    <a:pt x="258793" y="1206260"/>
                    <a:pt x="333555" y="871268"/>
                    <a:pt x="388189" y="681487"/>
                  </a:cubicBezTo>
                  <a:cubicBezTo>
                    <a:pt x="442823" y="491706"/>
                    <a:pt x="477329" y="303362"/>
                    <a:pt x="534838" y="189781"/>
                  </a:cubicBezTo>
                  <a:cubicBezTo>
                    <a:pt x="592347" y="76200"/>
                    <a:pt x="662796" y="38100"/>
                    <a:pt x="733245" y="0"/>
                  </a:cubicBezTo>
                </a:path>
              </a:pathLst>
            </a:cu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726634" y="4307661"/>
            <a:ext cx="144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Varovné SMS</a:t>
            </a:r>
            <a:endParaRPr lang="cs-CZ" b="1" dirty="0"/>
          </a:p>
        </p:txBody>
      </p:sp>
      <p:pic>
        <p:nvPicPr>
          <p:cNvPr id="38" name="Picture 2" descr="word Trying to edit a document in PDF format versus Word for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5" y="1871913"/>
            <a:ext cx="504361" cy="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S73f9gEpwiOAU372YVtfXREHyyLb2muaeW7ZBk8Tf3T9H7rTD9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0" y="2660634"/>
            <a:ext cx="365449" cy="3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ze-zivota.cz/wp-content/uploads/2012/03/s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5" y="4330372"/>
            <a:ext cx="437874" cy="4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vzduchotechnika-prodej.cz/deploy/img/fck/Image/telef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0" y="5157193"/>
            <a:ext cx="366307" cy="3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685507" y="4992924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Přímý telefon</a:t>
            </a:r>
          </a:p>
          <a:p>
            <a:r>
              <a:rPr lang="cs-CZ" b="1" dirty="0" smtClean="0"/>
              <a:t>RPP ČHMÚ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82109" y="59252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Média</a:t>
            </a:r>
            <a:endParaRPr lang="cs-CZ" b="1" dirty="0"/>
          </a:p>
        </p:txBody>
      </p:sp>
      <p:pic>
        <p:nvPicPr>
          <p:cNvPr id="4108" name="Picture 12" descr="t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0" y="5896516"/>
            <a:ext cx="497540" cy="3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Přímá spojnice 40"/>
          <p:cNvCxnSpPr/>
          <p:nvPr/>
        </p:nvCxnSpPr>
        <p:spPr>
          <a:xfrm>
            <a:off x="0" y="836712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0" y="1629510"/>
            <a:ext cx="2872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/>
          <p:cNvCxnSpPr/>
          <p:nvPr/>
        </p:nvCxnSpPr>
        <p:spPr>
          <a:xfrm>
            <a:off x="0" y="2455392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-19260" y="3273963"/>
            <a:ext cx="2891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>
            <a:off x="-19260" y="4066761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-19260" y="4892643"/>
            <a:ext cx="2877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/>
          <p:cNvCxnSpPr/>
          <p:nvPr/>
        </p:nvCxnSpPr>
        <p:spPr>
          <a:xfrm>
            <a:off x="0" y="5733256"/>
            <a:ext cx="2843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0" y="6526054"/>
            <a:ext cx="2858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 flipH="1">
            <a:off x="2843808" y="836712"/>
            <a:ext cx="28516" cy="6021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0" y="6541695"/>
            <a:ext cx="2872324" cy="31630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5902" y="781720"/>
            <a:ext cx="2872324" cy="49515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59832" y="836712"/>
            <a:ext cx="58326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j-lt"/>
                <a:cs typeface="Arial" charset="0"/>
              </a:rPr>
              <a:t>Český rozhlas při povodni velmi rychle reagoval na vydané výstrahy a to včetně informačních zpráv celostátních i regionálních</a:t>
            </a:r>
          </a:p>
        </p:txBody>
      </p:sp>
    </p:spTree>
    <p:extLst>
      <p:ext uri="{BB962C8B-B14F-4D97-AF65-F5344CB8AC3E}">
        <p14:creationId xmlns:p14="http://schemas.microsoft.com/office/powerpoint/2010/main" val="24586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1.6.2013 8:00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179512" y="1628800"/>
            <a:ext cx="8436344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1.6. 9:00 regionální informační zpráva HPPS ČHMÚ České Budějovice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dirty="0" smtClean="0"/>
              <a:t>- </a:t>
            </a:r>
            <a:r>
              <a:rPr lang="cs-CZ" sz="1400" i="1" dirty="0" smtClean="0"/>
              <a:t>výrazné vzestupy hladin v noci ze soboty na neděli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překročení 1.SPA a 2.SPA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pravděpodobnost dosažení </a:t>
            </a:r>
            <a:r>
              <a:rPr lang="cs-CZ" sz="1400" i="1" dirty="0"/>
              <a:t>3.SPA - stavu </a:t>
            </a:r>
            <a:r>
              <a:rPr lang="cs-CZ" sz="1400" i="1" dirty="0" smtClean="0"/>
              <a:t>ohrožení </a:t>
            </a:r>
            <a:r>
              <a:rPr lang="cs-CZ" sz="1400" i="1" dirty="0"/>
              <a:t>je 20%, </a:t>
            </a:r>
            <a:endParaRPr lang="cs-CZ" sz="1400" i="1" dirty="0" smtClean="0"/>
          </a:p>
          <a:p>
            <a:r>
              <a:rPr lang="cs-CZ" sz="1400" i="1" dirty="0"/>
              <a:t>	- nejohroženější oblast Novohradské hory, Šumava, </a:t>
            </a:r>
            <a:r>
              <a:rPr lang="cs-CZ" sz="1400" i="1" dirty="0" smtClean="0"/>
              <a:t>Brdy</a:t>
            </a:r>
            <a:endParaRPr lang="cs-CZ" sz="1400" i="1" dirty="0"/>
          </a:p>
        </p:txBody>
      </p:sp>
      <p:sp>
        <p:nvSpPr>
          <p:cNvPr id="6" name="Obdélník 5"/>
          <p:cNvSpPr/>
          <p:nvPr/>
        </p:nvSpPr>
        <p:spPr>
          <a:xfrm>
            <a:off x="179512" y="558646"/>
            <a:ext cx="843634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1.6. 10:44 vydaná povodňová </a:t>
            </a:r>
            <a:r>
              <a:rPr lang="cs-CZ" dirty="0"/>
              <a:t>výstraha </a:t>
            </a:r>
            <a:r>
              <a:rPr lang="cs-CZ" dirty="0" smtClean="0"/>
              <a:t>č.46 pro </a:t>
            </a:r>
            <a:r>
              <a:rPr lang="cs-CZ" dirty="0"/>
              <a:t>Jihočeský kraj – </a:t>
            </a:r>
            <a:r>
              <a:rPr lang="cs-CZ" dirty="0" smtClean="0"/>
              <a:t>vysoké nebezpečí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i="1" dirty="0" smtClean="0"/>
              <a:t>překročení pouze 1. a 2. SPA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platná do odvolání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8144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1.6.2013 18:00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179512" y="1628800"/>
            <a:ext cx="8436344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1.6. 19:00 regionální informační zpráva HPPS ČHMÚ České Budějovice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dirty="0" smtClean="0"/>
              <a:t>- </a:t>
            </a:r>
            <a:r>
              <a:rPr lang="cs-CZ" sz="1400" i="1" dirty="0" smtClean="0"/>
              <a:t>výrazné vzestupy hladin v noci ze soboty na neděli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překročení 1.SPA a 2.SPA na četných místech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v povodí Blanice a Malše největší riziko překročení 3.SPA, překročení 3.SPA nebude výrazné 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v povodí Lužnice mírný vzestup 2. později 3. SPA až v neděli</a:t>
            </a:r>
          </a:p>
        </p:txBody>
      </p:sp>
    </p:spTree>
    <p:extLst>
      <p:ext uri="{BB962C8B-B14F-4D97-AF65-F5344CB8AC3E}">
        <p14:creationId xmlns:p14="http://schemas.microsoft.com/office/powerpoint/2010/main" val="14070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00:00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179512" y="1628800"/>
            <a:ext cx="843634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2.6. 00:00 regionální informační zpráva HPPS ČHMÚ České Budějovice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dirty="0" smtClean="0"/>
              <a:t>- </a:t>
            </a:r>
            <a:r>
              <a:rPr lang="cs-CZ" sz="1400" i="1" dirty="0" smtClean="0"/>
              <a:t>do rána další zhoršování situace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- 3.SPA s vysokou pravděpodobností  v povodí Blanice, Malše, Vltavě pod Lipnem, na dolním úseku 	Lužnice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558646"/>
            <a:ext cx="8436344" cy="861774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2.6. 01:06 vydaná povodňová </a:t>
            </a:r>
            <a:r>
              <a:rPr lang="cs-CZ" dirty="0"/>
              <a:t>výstraha </a:t>
            </a:r>
            <a:r>
              <a:rPr lang="cs-CZ" dirty="0" smtClean="0"/>
              <a:t>č.47 pro </a:t>
            </a:r>
            <a:r>
              <a:rPr lang="cs-CZ" dirty="0"/>
              <a:t>Jihočeský kraj – </a:t>
            </a:r>
            <a:r>
              <a:rPr lang="cs-CZ" dirty="0" smtClean="0"/>
              <a:t>extrémní nebezpečí</a:t>
            </a:r>
            <a:endParaRPr lang="cs-CZ" dirty="0"/>
          </a:p>
          <a:p>
            <a:r>
              <a:rPr lang="cs-CZ" dirty="0"/>
              <a:t>	</a:t>
            </a:r>
            <a:r>
              <a:rPr lang="cs-CZ" sz="1400" i="1" dirty="0" smtClean="0"/>
              <a:t>četné dosažení  3. SPA</a:t>
            </a:r>
          </a:p>
          <a:p>
            <a:r>
              <a:rPr lang="cs-CZ" sz="1400" i="1" dirty="0"/>
              <a:t>	</a:t>
            </a:r>
            <a:r>
              <a:rPr lang="cs-CZ" sz="1400" i="1" dirty="0" smtClean="0"/>
              <a:t>platná do odvolání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7159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02:00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546127"/>
            <a:ext cx="559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66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89040"/>
            <a:ext cx="23598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Lužnice v Bechyni</a:t>
            </a:r>
          </a:p>
          <a:p>
            <a:r>
              <a:rPr lang="cs-CZ" sz="1400" i="1" dirty="0" smtClean="0"/>
              <a:t>hydrologická předpověď a </a:t>
            </a:r>
          </a:p>
          <a:p>
            <a:r>
              <a:rPr lang="cs-CZ" sz="1400" i="1" dirty="0" smtClean="0"/>
              <a:t>operativní pozorovaný průtok </a:t>
            </a:r>
            <a:endParaRPr lang="cs-CZ" sz="14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6692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2.6.2013 04:00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546127"/>
            <a:ext cx="548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mimořádná aktualizace výpočtu hydrologické předpovědi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9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1940</Words>
  <Application>Microsoft Office PowerPoint</Application>
  <PresentationFormat>Předvádění na obrazovce (4:3)</PresentationFormat>
  <Paragraphs>486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tvlasak</dc:creator>
  <cp:lastModifiedBy>tvlasak</cp:lastModifiedBy>
  <cp:revision>70</cp:revision>
  <dcterms:created xsi:type="dcterms:W3CDTF">2014-01-22T14:06:49Z</dcterms:created>
  <dcterms:modified xsi:type="dcterms:W3CDTF">2014-01-29T14:21:47Z</dcterms:modified>
</cp:coreProperties>
</file>