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6"/>
  </p:handoutMasterIdLst>
  <p:sldIdLst>
    <p:sldId id="256" r:id="rId2"/>
    <p:sldId id="257" r:id="rId3"/>
    <p:sldId id="258" r:id="rId4"/>
    <p:sldId id="313" r:id="rId5"/>
    <p:sldId id="265" r:id="rId6"/>
    <p:sldId id="315" r:id="rId7"/>
    <p:sldId id="267" r:id="rId8"/>
    <p:sldId id="270" r:id="rId9"/>
    <p:sldId id="319" r:id="rId10"/>
    <p:sldId id="322" r:id="rId11"/>
    <p:sldId id="321" r:id="rId12"/>
    <p:sldId id="272" r:id="rId13"/>
    <p:sldId id="318" r:id="rId14"/>
    <p:sldId id="273" r:id="rId15"/>
    <p:sldId id="275" r:id="rId16"/>
    <p:sldId id="316" r:id="rId17"/>
    <p:sldId id="317" r:id="rId18"/>
    <p:sldId id="281" r:id="rId19"/>
    <p:sldId id="286" r:id="rId20"/>
    <p:sldId id="274" r:id="rId21"/>
    <p:sldId id="283" r:id="rId22"/>
    <p:sldId id="284" r:id="rId23"/>
    <p:sldId id="285" r:id="rId24"/>
    <p:sldId id="287" r:id="rId25"/>
    <p:sldId id="288" r:id="rId26"/>
    <p:sldId id="279" r:id="rId27"/>
    <p:sldId id="324" r:id="rId28"/>
    <p:sldId id="291" r:id="rId29"/>
    <p:sldId id="295" r:id="rId30"/>
    <p:sldId id="280" r:id="rId31"/>
    <p:sldId id="289" r:id="rId32"/>
    <p:sldId id="297" r:id="rId33"/>
    <p:sldId id="298" r:id="rId34"/>
    <p:sldId id="299" r:id="rId35"/>
    <p:sldId id="325" r:id="rId36"/>
    <p:sldId id="290" r:id="rId37"/>
    <p:sldId id="301" r:id="rId38"/>
    <p:sldId id="300" r:id="rId39"/>
    <p:sldId id="320" r:id="rId40"/>
    <p:sldId id="303" r:id="rId41"/>
    <p:sldId id="302" r:id="rId42"/>
    <p:sldId id="304" r:id="rId43"/>
    <p:sldId id="305" r:id="rId44"/>
    <p:sldId id="306" r:id="rId45"/>
    <p:sldId id="323" r:id="rId46"/>
    <p:sldId id="326" r:id="rId47"/>
    <p:sldId id="308" r:id="rId48"/>
    <p:sldId id="307" r:id="rId49"/>
    <p:sldId id="309" r:id="rId50"/>
    <p:sldId id="292" r:id="rId51"/>
    <p:sldId id="310" r:id="rId52"/>
    <p:sldId id="278" r:id="rId53"/>
    <p:sldId id="312" r:id="rId54"/>
    <p:sldId id="311" r:id="rId55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76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4734FF03-7854-43F3-94A4-B6C2F20BC00A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75C47485-0FD4-42BC-944C-5B9E817DB4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596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582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669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44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5726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906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01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266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542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720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999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78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67D80-D28B-46AB-9D1A-37649B62C8E5}" type="datetimeFigureOut">
              <a:rPr lang="cs-CZ" smtClean="0"/>
              <a:t>10.10.2023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0DCC0-631C-4E67-9611-4086F9BF3A1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89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wxcharts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hyperlink" Target="http://www.meted.ucar.edu/hydro/precip_est/part1_measurement/tipping_bucket_gauge.htm" TargetMode="Externa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08401" y="684010"/>
            <a:ext cx="11360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Hydrological analysis of historical floods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864012" y="2305342"/>
            <a:ext cx="5911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LECTURE CONTENT:</a:t>
            </a:r>
          </a:p>
          <a:p>
            <a:r>
              <a:rPr lang="cs-CZ" sz="2400" i="1" dirty="0" smtClean="0"/>
              <a:t>1)  </a:t>
            </a:r>
            <a:r>
              <a:rPr lang="en-US" sz="2400" i="1" dirty="0" smtClean="0"/>
              <a:t>Data availability and reliability</a:t>
            </a:r>
          </a:p>
          <a:p>
            <a:r>
              <a:rPr lang="cs-CZ" sz="2400" i="1" dirty="0" smtClean="0"/>
              <a:t>2)  </a:t>
            </a:r>
            <a:r>
              <a:rPr lang="en-US" sz="2400" i="1" dirty="0" smtClean="0"/>
              <a:t>Applications of</a:t>
            </a:r>
            <a:r>
              <a:rPr lang="cs-CZ" sz="2400" i="1" dirty="0" smtClean="0"/>
              <a:t> </a:t>
            </a:r>
            <a:r>
              <a:rPr lang="en-US" sz="2400" i="1" dirty="0" smtClean="0"/>
              <a:t>long-term</a:t>
            </a:r>
            <a:r>
              <a:rPr lang="cs-CZ" sz="2400" i="1" dirty="0" smtClean="0"/>
              <a:t> </a:t>
            </a:r>
            <a:r>
              <a:rPr lang="en-US" sz="2400" i="1" dirty="0" smtClean="0"/>
              <a:t>data</a:t>
            </a:r>
            <a:r>
              <a:rPr lang="cs-CZ" sz="2400" i="1" dirty="0" smtClean="0"/>
              <a:t> </a:t>
            </a:r>
            <a:r>
              <a:rPr lang="en-US" sz="2400" i="1" dirty="0" smtClean="0"/>
              <a:t>series</a:t>
            </a:r>
            <a:r>
              <a:rPr lang="cs-CZ" sz="2400" i="1" dirty="0" smtClean="0"/>
              <a:t> </a:t>
            </a:r>
            <a:r>
              <a:rPr lang="en-US" sz="2400" i="1" dirty="0" smtClean="0"/>
              <a:t>in science and water management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8994" y="5588668"/>
            <a:ext cx="3563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Tomáš Vlasák</a:t>
            </a:r>
          </a:p>
          <a:p>
            <a:r>
              <a:rPr lang="en-US" dirty="0" smtClean="0"/>
              <a:t>Czech </a:t>
            </a:r>
            <a:r>
              <a:rPr lang="cs-CZ" dirty="0" smtClean="0"/>
              <a:t>H</a:t>
            </a:r>
            <a:r>
              <a:rPr lang="en-US" dirty="0" smtClean="0"/>
              <a:t>ydrometeorological Institute</a:t>
            </a:r>
          </a:p>
          <a:p>
            <a:r>
              <a:rPr lang="en-US" dirty="0" smtClean="0"/>
              <a:t>Forecasting office České Budějovice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2820" y="1848984"/>
            <a:ext cx="5253423" cy="44308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341" y="1848984"/>
            <a:ext cx="3570670" cy="20817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340" y="3956678"/>
            <a:ext cx="3570671" cy="232319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35320" y="992950"/>
            <a:ext cx="3272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Measurement Errors</a:t>
            </a:r>
            <a:endParaRPr lang="en-US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5320" y="1762391"/>
            <a:ext cx="2356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i="1" dirty="0" smtClean="0">
                <a:latin typeface="Arial Unicode MS"/>
              </a:rPr>
              <a:t>River stage may be affected by other influences than flow. </a:t>
            </a:r>
            <a:endParaRPr lang="en-US" altLang="cs-CZ" sz="48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43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35320" y="992950"/>
            <a:ext cx="473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Discharge </a:t>
            </a:r>
            <a:r>
              <a:rPr lang="cs-CZ" sz="2800" b="1" dirty="0" smtClean="0"/>
              <a:t>direct </a:t>
            </a:r>
            <a:r>
              <a:rPr lang="en-US" sz="2800" b="1" dirty="0" smtClean="0"/>
              <a:t>measurement</a:t>
            </a:r>
            <a:endParaRPr lang="en-US" sz="2800" b="1" dirty="0"/>
          </a:p>
        </p:txBody>
      </p:sp>
      <p:grpSp>
        <p:nvGrpSpPr>
          <p:cNvPr id="42" name="Skupina 41"/>
          <p:cNvGrpSpPr/>
          <p:nvPr/>
        </p:nvGrpSpPr>
        <p:grpSpPr>
          <a:xfrm>
            <a:off x="1290106" y="5336977"/>
            <a:ext cx="10116260" cy="1031347"/>
            <a:chOff x="1695860" y="5336977"/>
            <a:chExt cx="8445255" cy="103134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695860" y="5863499"/>
              <a:ext cx="8445255" cy="504825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 flipH="1">
              <a:off x="1695860" y="5863499"/>
              <a:ext cx="8435945" cy="504825"/>
            </a:xfrm>
            <a:prstGeom prst="rect">
              <a:avLst/>
            </a:prstGeom>
            <a:gradFill rotWithShape="1">
              <a:gsLst>
                <a:gs pos="0">
                  <a:srgbClr val="7030A0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8824628" y="5646012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5862708" y="5646012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2963765" y="5646012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>
              <a:off x="1695860" y="5646012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 flipH="1">
              <a:off x="8403854" y="5336977"/>
              <a:ext cx="84154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Trebuchet MS" panose="020B0603020202020204" pitchFamily="34" charset="0"/>
                </a:rPr>
                <a:t>2000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 flipH="1">
              <a:off x="5449812" y="5341767"/>
              <a:ext cx="72327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 smtClean="0">
                  <a:latin typeface="Trebuchet MS" panose="020B0603020202020204" pitchFamily="34" charset="0"/>
                </a:rPr>
                <a:t>1950</a:t>
              </a:r>
              <a:endParaRPr lang="cs-CZ" altLang="cs-CZ" sz="1800" b="1" dirty="0">
                <a:latin typeface="Trebuchet MS" panose="020B0603020202020204" pitchFamily="34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 flipH="1">
              <a:off x="2542991" y="5358674"/>
              <a:ext cx="72327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 smtClean="0">
                  <a:latin typeface="Trebuchet MS" panose="020B0603020202020204" pitchFamily="34" charset="0"/>
                </a:rPr>
                <a:t>1900</a:t>
              </a:r>
              <a:endParaRPr lang="cs-CZ" altLang="cs-CZ" sz="1800" b="1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15" y="3664010"/>
            <a:ext cx="2383263" cy="156762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9467" y="3670801"/>
            <a:ext cx="2379740" cy="15540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118" y="3678986"/>
            <a:ext cx="2071485" cy="15540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983" y="3670801"/>
            <a:ext cx="2257491" cy="15846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45" name="Skupina 44"/>
          <p:cNvGrpSpPr/>
          <p:nvPr/>
        </p:nvGrpSpPr>
        <p:grpSpPr>
          <a:xfrm>
            <a:off x="1356852" y="1991032"/>
            <a:ext cx="9896167" cy="892189"/>
            <a:chOff x="1356852" y="1991032"/>
            <a:chExt cx="9896167" cy="1482678"/>
          </a:xfrm>
        </p:grpSpPr>
        <p:cxnSp>
          <p:nvCxnSpPr>
            <p:cNvPr id="34" name="Přímá spojnice se šipkou 33"/>
            <p:cNvCxnSpPr/>
            <p:nvPr/>
          </p:nvCxnSpPr>
          <p:spPr>
            <a:xfrm flipV="1">
              <a:off x="1356852" y="1991032"/>
              <a:ext cx="0" cy="14826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/>
            <p:cNvCxnSpPr/>
            <p:nvPr/>
          </p:nvCxnSpPr>
          <p:spPr>
            <a:xfrm>
              <a:off x="1356852" y="3473710"/>
              <a:ext cx="98961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Volný tvar 40"/>
            <p:cNvSpPr/>
            <p:nvPr/>
          </p:nvSpPr>
          <p:spPr>
            <a:xfrm>
              <a:off x="1460977" y="2073621"/>
              <a:ext cx="9424220" cy="1378975"/>
            </a:xfrm>
            <a:custGeom>
              <a:avLst/>
              <a:gdLst>
                <a:gd name="connsiteX0" fmla="*/ 0 w 9424220"/>
                <a:gd name="connsiteY0" fmla="*/ 1378975 h 1378975"/>
                <a:gd name="connsiteX1" fmla="*/ 523568 w 9424220"/>
                <a:gd name="connsiteY1" fmla="*/ 1378975 h 1378975"/>
                <a:gd name="connsiteX2" fmla="*/ 1246239 w 9424220"/>
                <a:gd name="connsiteY2" fmla="*/ 1364226 h 1378975"/>
                <a:gd name="connsiteX3" fmla="*/ 1710813 w 9424220"/>
                <a:gd name="connsiteY3" fmla="*/ 1327355 h 1378975"/>
                <a:gd name="connsiteX4" fmla="*/ 3075039 w 9424220"/>
                <a:gd name="connsiteY4" fmla="*/ 1246239 h 1378975"/>
                <a:gd name="connsiteX5" fmla="*/ 5272549 w 9424220"/>
                <a:gd name="connsiteY5" fmla="*/ 1150375 h 1378975"/>
                <a:gd name="connsiteX6" fmla="*/ 6555658 w 9424220"/>
                <a:gd name="connsiteY6" fmla="*/ 966020 h 1378975"/>
                <a:gd name="connsiteX7" fmla="*/ 7624916 w 9424220"/>
                <a:gd name="connsiteY7" fmla="*/ 449826 h 1378975"/>
                <a:gd name="connsiteX8" fmla="*/ 8259097 w 9424220"/>
                <a:gd name="connsiteY8" fmla="*/ 154859 h 1378975"/>
                <a:gd name="connsiteX9" fmla="*/ 9424220 w 9424220"/>
                <a:gd name="connsiteY9" fmla="*/ 0 h 137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24220" h="1378975">
                  <a:moveTo>
                    <a:pt x="0" y="1378975"/>
                  </a:moveTo>
                  <a:lnTo>
                    <a:pt x="523568" y="1378975"/>
                  </a:lnTo>
                  <a:lnTo>
                    <a:pt x="1246239" y="1364226"/>
                  </a:lnTo>
                  <a:cubicBezTo>
                    <a:pt x="1444113" y="1355623"/>
                    <a:pt x="1710813" y="1327355"/>
                    <a:pt x="1710813" y="1327355"/>
                  </a:cubicBezTo>
                  <a:lnTo>
                    <a:pt x="3075039" y="1246239"/>
                  </a:lnTo>
                  <a:cubicBezTo>
                    <a:pt x="3668662" y="1216742"/>
                    <a:pt x="4692446" y="1197078"/>
                    <a:pt x="5272549" y="1150375"/>
                  </a:cubicBezTo>
                  <a:cubicBezTo>
                    <a:pt x="5852652" y="1103672"/>
                    <a:pt x="6163597" y="1082778"/>
                    <a:pt x="6555658" y="966020"/>
                  </a:cubicBezTo>
                  <a:cubicBezTo>
                    <a:pt x="6947719" y="849262"/>
                    <a:pt x="7341010" y="585019"/>
                    <a:pt x="7624916" y="449826"/>
                  </a:cubicBezTo>
                  <a:cubicBezTo>
                    <a:pt x="7908822" y="314633"/>
                    <a:pt x="7959213" y="229830"/>
                    <a:pt x="8259097" y="154859"/>
                  </a:cubicBezTo>
                  <a:cubicBezTo>
                    <a:pt x="8558981" y="79888"/>
                    <a:pt x="8991600" y="39944"/>
                    <a:pt x="942422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6" name="TextovéPole 45"/>
          <p:cNvSpPr txBox="1"/>
          <p:nvPr/>
        </p:nvSpPr>
        <p:spPr>
          <a:xfrm>
            <a:off x="9363716" y="2196148"/>
            <a:ext cx="193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Frequency of measurement</a:t>
            </a:r>
            <a:endParaRPr lang="en-US" i="1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411894" y="3241908"/>
            <a:ext cx="515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Development of measuring techniques</a:t>
            </a:r>
            <a:endParaRPr lang="en-US" i="1" dirty="0"/>
          </a:p>
        </p:txBody>
      </p:sp>
      <p:pic>
        <p:nvPicPr>
          <p:cNvPr id="48" name="Obrázek 4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853" y="3672193"/>
            <a:ext cx="2010880" cy="156762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7706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30744" y="6048543"/>
            <a:ext cx="4266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Rating curves of </a:t>
            </a:r>
            <a:r>
              <a:rPr lang="en-US" sz="2000" b="1" dirty="0" smtClean="0"/>
              <a:t>Bechyně</a:t>
            </a:r>
            <a:r>
              <a:rPr lang="en-US" sz="2000" dirty="0" smtClean="0"/>
              <a:t> water gauging station with rock bed channel</a:t>
            </a:r>
            <a:endParaRPr lang="en-US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12319" y="6017764"/>
            <a:ext cx="4407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Rating curves of </a:t>
            </a:r>
            <a:r>
              <a:rPr lang="cs-CZ" sz="2000" b="1" dirty="0" smtClean="0"/>
              <a:t>Ostrovec</a:t>
            </a:r>
            <a:r>
              <a:rPr lang="en-US" sz="2000" dirty="0" smtClean="0"/>
              <a:t> water gauging station with gravel bed channel</a:t>
            </a:r>
            <a:endParaRPr lang="en-US" sz="2000" dirty="0"/>
          </a:p>
        </p:txBody>
      </p:sp>
      <p:sp>
        <p:nvSpPr>
          <p:cNvPr id="7" name="Obdélník 6"/>
          <p:cNvSpPr/>
          <p:nvPr/>
        </p:nvSpPr>
        <p:spPr>
          <a:xfrm>
            <a:off x="703365" y="1296617"/>
            <a:ext cx="908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i="1" dirty="0" smtClean="0">
                <a:latin typeface="Arial Unicode MS"/>
              </a:rPr>
              <a:t>A stable riverbed means much more certainty in the flow estimate</a:t>
            </a:r>
            <a:endParaRPr lang="en-US" altLang="cs-CZ" sz="4800" i="1" dirty="0">
              <a:latin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65" y="1987283"/>
            <a:ext cx="5036015" cy="377701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318" y="1987283"/>
            <a:ext cx="5055353" cy="37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</a:t>
            </a:r>
            <a:r>
              <a:rPr lang="en-US" sz="4400" b="1" i="1" dirty="0" smtClean="0">
                <a:solidFill>
                  <a:srgbClr val="002060"/>
                </a:solidFill>
              </a:rPr>
              <a:t>stage</a:t>
            </a:r>
            <a:r>
              <a:rPr lang="en-US" sz="4400" i="1" dirty="0" smtClean="0">
                <a:solidFill>
                  <a:srgbClr val="002060"/>
                </a:solidFill>
              </a:rPr>
              <a:t>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3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335" y="1874817"/>
            <a:ext cx="4392613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303" y="1874816"/>
            <a:ext cx="44005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0744" y="6048543"/>
            <a:ext cx="4266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Rating curves of </a:t>
            </a:r>
            <a:r>
              <a:rPr lang="en-US" sz="2000" b="1" dirty="0" smtClean="0"/>
              <a:t>Bechyně</a:t>
            </a:r>
            <a:r>
              <a:rPr lang="en-US" sz="2000" dirty="0" smtClean="0"/>
              <a:t> water gauging station with rock bed channel</a:t>
            </a:r>
            <a:endParaRPr lang="en-US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12319" y="6017764"/>
            <a:ext cx="4407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Rating curves of </a:t>
            </a:r>
            <a:r>
              <a:rPr lang="cs-CZ" sz="2000" b="1" dirty="0" smtClean="0"/>
              <a:t>Ostrovec</a:t>
            </a:r>
            <a:r>
              <a:rPr lang="en-US" sz="2000" dirty="0" smtClean="0"/>
              <a:t> water gauging station with gravel bed channel</a:t>
            </a:r>
            <a:endParaRPr lang="en-US" sz="2000" dirty="0"/>
          </a:p>
        </p:txBody>
      </p:sp>
      <p:sp>
        <p:nvSpPr>
          <p:cNvPr id="8" name="Obdélník 7"/>
          <p:cNvSpPr/>
          <p:nvPr/>
        </p:nvSpPr>
        <p:spPr>
          <a:xfrm>
            <a:off x="703365" y="1296617"/>
            <a:ext cx="908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i="1" dirty="0" smtClean="0">
                <a:latin typeface="Arial Unicode MS"/>
              </a:rPr>
              <a:t>A stable riverbed means much more certainty in the flow estimate</a:t>
            </a:r>
            <a:endParaRPr lang="en-US" altLang="cs-CZ" sz="48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" y="1696720"/>
            <a:ext cx="9768941" cy="504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ublinový popisek ve tvaru obláčku 4"/>
          <p:cNvSpPr/>
          <p:nvPr/>
        </p:nvSpPr>
        <p:spPr>
          <a:xfrm>
            <a:off x="1178560" y="1529338"/>
            <a:ext cx="3251200" cy="2164080"/>
          </a:xfrm>
          <a:prstGeom prst="cloudCallout">
            <a:avLst>
              <a:gd name="adj1" fmla="val 72967"/>
              <a:gd name="adj2" fmla="val 615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altLang="cs-CZ" sz="1400" dirty="0" smtClean="0">
              <a:solidFill>
                <a:schemeClr val="tx1"/>
              </a:solidFill>
              <a:latin typeface="Arial Unicode MS"/>
            </a:endParaRPr>
          </a:p>
          <a:p>
            <a:pPr algn="ctr"/>
            <a:endParaRPr lang="cs-CZ" altLang="cs-CZ" sz="1400" b="1" dirty="0" smtClean="0">
              <a:solidFill>
                <a:schemeClr val="tx1"/>
              </a:solidFill>
              <a:latin typeface="Arial Unicode MS"/>
            </a:endParaRPr>
          </a:p>
          <a:p>
            <a:pPr algn="ctr"/>
            <a:r>
              <a:rPr lang="en-US" altLang="cs-CZ" sz="1400" b="1" dirty="0" smtClean="0">
                <a:solidFill>
                  <a:schemeClr val="tx1"/>
                </a:solidFill>
                <a:latin typeface="Arial Unicode MS"/>
              </a:rPr>
              <a:t>Scientist approach: </a:t>
            </a:r>
            <a:r>
              <a:rPr lang="cs-CZ" altLang="cs-CZ" sz="1400" dirty="0" smtClean="0">
                <a:solidFill>
                  <a:schemeClr val="tx1"/>
                </a:solidFill>
                <a:latin typeface="Arial Unicode MS"/>
              </a:rPr>
              <a:t>Blue</a:t>
            </a:r>
            <a:r>
              <a:rPr lang="en-US" altLang="cs-CZ" sz="1400" dirty="0" smtClean="0">
                <a:solidFill>
                  <a:schemeClr val="tx1"/>
                </a:solidFill>
                <a:latin typeface="Arial Unicode MS"/>
              </a:rPr>
              <a:t> sum line indicate</a:t>
            </a:r>
            <a:r>
              <a:rPr lang="cs-CZ" altLang="cs-CZ" sz="1400" dirty="0" smtClean="0">
                <a:solidFill>
                  <a:schemeClr val="tx1"/>
                </a:solidFill>
                <a:latin typeface="Arial Unicode MS"/>
              </a:rPr>
              <a:t>s</a:t>
            </a:r>
            <a:r>
              <a:rPr lang="en-US" altLang="cs-CZ" sz="1400" dirty="0" smtClean="0">
                <a:solidFill>
                  <a:schemeClr val="tx1"/>
                </a:solidFill>
                <a:latin typeface="Arial Unicode MS"/>
              </a:rPr>
              <a:t> a change in the rainfall-runoff relationship, probably due to a change in land</a:t>
            </a:r>
            <a:r>
              <a:rPr lang="cs-CZ" altLang="cs-CZ" sz="1400" dirty="0" smtClean="0">
                <a:solidFill>
                  <a:schemeClr val="tx1"/>
                </a:solidFill>
                <a:latin typeface="Arial Unicode MS"/>
              </a:rPr>
              <a:t>-</a:t>
            </a:r>
            <a:r>
              <a:rPr lang="en-US" altLang="cs-CZ" sz="1400" dirty="0" smtClean="0">
                <a:solidFill>
                  <a:schemeClr val="tx1"/>
                </a:solidFill>
                <a:latin typeface="Arial Unicode MS"/>
              </a:rPr>
              <a:t>use</a:t>
            </a:r>
            <a:r>
              <a:rPr lang="en-US" altLang="cs-CZ" sz="1100" dirty="0" smtClean="0">
                <a:solidFill>
                  <a:schemeClr val="tx1"/>
                </a:solidFill>
              </a:rPr>
              <a:t> </a:t>
            </a:r>
            <a:endParaRPr lang="en-US" altLang="cs-CZ" sz="3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1400" dirty="0"/>
          </a:p>
        </p:txBody>
      </p:sp>
      <p:sp>
        <p:nvSpPr>
          <p:cNvPr id="7" name="Bublinový popisek ve tvaru obláčku 6"/>
          <p:cNvSpPr/>
          <p:nvPr/>
        </p:nvSpPr>
        <p:spPr>
          <a:xfrm>
            <a:off x="7696301" y="3622298"/>
            <a:ext cx="3251200" cy="2514342"/>
          </a:xfrm>
          <a:prstGeom prst="cloudCallout">
            <a:avLst>
              <a:gd name="adj1" fmla="val -105471"/>
              <a:gd name="adj2" fmla="val -445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cs-CZ" sz="1400" dirty="0" smtClean="0">
              <a:solidFill>
                <a:schemeClr val="tx1"/>
              </a:solidFill>
              <a:latin typeface="Arial Unicode MS"/>
            </a:endParaRPr>
          </a:p>
          <a:p>
            <a:pPr algn="ctr"/>
            <a:endParaRPr lang="en-US" altLang="cs-CZ" sz="1400" b="1" dirty="0" smtClean="0">
              <a:solidFill>
                <a:schemeClr val="tx1"/>
              </a:solidFill>
              <a:latin typeface="Arial Unicode M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cs-CZ" sz="1400" dirty="0" smtClean="0">
              <a:solidFill>
                <a:schemeClr val="tx1"/>
              </a:solidFill>
              <a:latin typeface="Arial Unicode M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cs-CZ" sz="1400" dirty="0" smtClean="0">
              <a:solidFill>
                <a:schemeClr val="tx1"/>
              </a:solidFill>
              <a:latin typeface="Arial Unicode M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1400" b="1" dirty="0" smtClean="0">
                <a:solidFill>
                  <a:schemeClr val="tx1"/>
                </a:solidFill>
                <a:latin typeface="Arial Unicode MS"/>
              </a:rPr>
              <a:t>Hydrologist -  technician:</a:t>
            </a:r>
            <a:r>
              <a:rPr lang="en-US" altLang="cs-CZ" sz="1400" dirty="0" smtClean="0">
                <a:solidFill>
                  <a:schemeClr val="tx1"/>
                </a:solidFill>
                <a:latin typeface="Arial Unicode MS"/>
              </a:rPr>
              <a:t> The rating curve was updated only once in too</a:t>
            </a:r>
            <a:r>
              <a:rPr lang="cs-CZ" altLang="cs-CZ" sz="1400" dirty="0" smtClean="0">
                <a:solidFill>
                  <a:schemeClr val="tx1"/>
                </a:solidFill>
                <a:latin typeface="Arial Unicode MS"/>
              </a:rPr>
              <a:t> long</a:t>
            </a:r>
            <a:r>
              <a:rPr lang="en-US" altLang="cs-CZ" sz="1400" dirty="0" smtClean="0">
                <a:solidFill>
                  <a:schemeClr val="tx1"/>
                </a:solidFill>
                <a:latin typeface="Arial Unicode MS"/>
              </a:rPr>
              <a:t> period</a:t>
            </a:r>
            <a:r>
              <a:rPr lang="cs-CZ" altLang="cs-CZ" sz="1400" dirty="0" smtClean="0">
                <a:solidFill>
                  <a:schemeClr val="tx1"/>
                </a:solidFill>
                <a:latin typeface="Arial Unicode MS"/>
              </a:rPr>
              <a:t>. </a:t>
            </a:r>
            <a:r>
              <a:rPr lang="en-US" altLang="cs-CZ" sz="1400" dirty="0" smtClean="0">
                <a:solidFill>
                  <a:schemeClr val="tx1"/>
                </a:solidFill>
                <a:latin typeface="Arial Unicode MS"/>
              </a:rPr>
              <a:t>It is highly probable, that observed flow was biased</a:t>
            </a:r>
            <a:r>
              <a:rPr lang="cs-CZ" altLang="cs-CZ" sz="1400" dirty="0" smtClean="0">
                <a:solidFill>
                  <a:schemeClr val="tx1"/>
                </a:solidFill>
                <a:latin typeface="Arial Unicode MS"/>
              </a:rPr>
              <a:t>.</a:t>
            </a:r>
            <a:endParaRPr lang="en-US" altLang="cs-CZ" sz="1100" dirty="0" smtClean="0">
              <a:solidFill>
                <a:schemeClr val="tx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cs-CZ" sz="3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1400" dirty="0"/>
          </a:p>
        </p:txBody>
      </p:sp>
      <p:sp>
        <p:nvSpPr>
          <p:cNvPr id="6" name="Obdélník 5"/>
          <p:cNvSpPr/>
          <p:nvPr/>
        </p:nvSpPr>
        <p:spPr>
          <a:xfrm>
            <a:off x="605031" y="1082753"/>
            <a:ext cx="10213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000" dirty="0" smtClean="0">
                <a:latin typeface="Arial Unicode MS"/>
              </a:rPr>
              <a:t>If you are not aware of possible measurement errors, you may make a wrong conclusion</a:t>
            </a:r>
            <a:r>
              <a:rPr lang="en-US" altLang="cs-CZ" sz="600" dirty="0" smtClean="0"/>
              <a:t> </a:t>
            </a:r>
            <a:endParaRPr lang="en-US" altLang="cs-CZ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35320" y="992950"/>
            <a:ext cx="9887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Homogeneity of data</a:t>
            </a:r>
            <a:r>
              <a:rPr lang="cs-CZ" sz="2800" b="1" dirty="0" smtClean="0"/>
              <a:t> </a:t>
            </a:r>
            <a:r>
              <a:rPr lang="cs-CZ" sz="2800" dirty="0" smtClean="0"/>
              <a:t>– </a:t>
            </a:r>
            <a:r>
              <a:rPr lang="en-US" sz="2800" dirty="0" smtClean="0"/>
              <a:t>influence</a:t>
            </a:r>
            <a:r>
              <a:rPr lang="cs-CZ" sz="2800" dirty="0" smtClean="0"/>
              <a:t> </a:t>
            </a:r>
            <a:r>
              <a:rPr lang="en-US" sz="2800" dirty="0" smtClean="0"/>
              <a:t>of water management structures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" y="1516170"/>
            <a:ext cx="8536399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593" y="1516170"/>
            <a:ext cx="2760230" cy="26222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593" y="4216330"/>
            <a:ext cx="2805972" cy="21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35320" y="992950"/>
            <a:ext cx="7924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Homogeneity of data</a:t>
            </a:r>
            <a:r>
              <a:rPr lang="cs-CZ" sz="2800" b="1" dirty="0"/>
              <a:t> </a:t>
            </a:r>
            <a:r>
              <a:rPr lang="cs-CZ" sz="2800" dirty="0"/>
              <a:t>– </a:t>
            </a:r>
            <a:r>
              <a:rPr lang="en-US" sz="2800" dirty="0"/>
              <a:t>influence</a:t>
            </a:r>
            <a:r>
              <a:rPr lang="cs-CZ" sz="2800" dirty="0"/>
              <a:t> </a:t>
            </a:r>
            <a:r>
              <a:rPr lang="en-US" sz="2800" dirty="0"/>
              <a:t>of </a:t>
            </a:r>
            <a:r>
              <a:rPr lang="en-US" sz="2800" dirty="0" smtClean="0"/>
              <a:t>land-use changes</a:t>
            </a:r>
            <a:endParaRPr lang="en-US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86" y="1581461"/>
            <a:ext cx="5607357" cy="44370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20" y="1581461"/>
            <a:ext cx="5927811" cy="44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52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20" y="1581461"/>
            <a:ext cx="5905798" cy="443709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86" y="1581461"/>
            <a:ext cx="5607357" cy="44370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86" y="1581461"/>
            <a:ext cx="5607433" cy="443709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35320" y="992950"/>
            <a:ext cx="7924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Homogeneity of data</a:t>
            </a:r>
            <a:r>
              <a:rPr lang="cs-CZ" sz="2800" b="1" dirty="0"/>
              <a:t> </a:t>
            </a:r>
            <a:r>
              <a:rPr lang="cs-CZ" sz="2800" dirty="0"/>
              <a:t>– </a:t>
            </a:r>
            <a:r>
              <a:rPr lang="en-US" sz="2800" dirty="0"/>
              <a:t>influence</a:t>
            </a:r>
            <a:r>
              <a:rPr lang="cs-CZ" sz="2800" dirty="0"/>
              <a:t> </a:t>
            </a:r>
            <a:r>
              <a:rPr lang="en-US" sz="2800" dirty="0"/>
              <a:t>of </a:t>
            </a:r>
            <a:r>
              <a:rPr lang="en-US" sz="2800" dirty="0" smtClean="0"/>
              <a:t>land-use changes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0474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1046" y="256628"/>
            <a:ext cx="2122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solidFill>
                  <a:srgbClr val="002060"/>
                </a:solidFill>
              </a:rPr>
              <a:t>Discussion</a:t>
            </a:r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235720" y="6168924"/>
            <a:ext cx="20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2"/>
              </a:rPr>
              <a:t>www.wxcharts.com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54" y="3910149"/>
            <a:ext cx="7120346" cy="274529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7" y="1012368"/>
            <a:ext cx="7500933" cy="26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rak 3"/>
          <p:cNvSpPr/>
          <p:nvPr/>
        </p:nvSpPr>
        <p:spPr>
          <a:xfrm>
            <a:off x="7826542" y="1377615"/>
            <a:ext cx="4120816" cy="417495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cs-CZ" sz="4800" i="1" dirty="0" smtClean="0">
                <a:solidFill>
                  <a:schemeClr val="tx1"/>
                </a:solidFill>
                <a:latin typeface="Arial Unicode MS"/>
              </a:rPr>
              <a:t>?</a:t>
            </a:r>
          </a:p>
          <a:p>
            <a:pPr algn="ctr"/>
            <a:r>
              <a:rPr lang="en-US" altLang="cs-CZ" sz="2400" i="1" dirty="0" smtClean="0">
                <a:solidFill>
                  <a:schemeClr val="tx1"/>
                </a:solidFill>
                <a:latin typeface="Arial Unicode MS"/>
              </a:rPr>
              <a:t>Why is there a more apparent pattern in the Nile's average monthly flows than in the Otava river ?</a:t>
            </a:r>
            <a:endParaRPr lang="en-US" altLang="cs-CZ" sz="1000" i="1" dirty="0" smtClean="0">
              <a:solidFill>
                <a:schemeClr val="tx1"/>
              </a:solidFill>
            </a:endParaRP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82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imnigraficke stanic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246" y="901247"/>
            <a:ext cx="8245342" cy="63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34065" y="1496516"/>
            <a:ext cx="5101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ČHMÚ operates more than 500 water gauging stations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154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52" y="2424257"/>
            <a:ext cx="518477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127" y="2424257"/>
            <a:ext cx="2849562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30107" y="1967347"/>
            <a:ext cx="395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EXEPTIONS:   </a:t>
            </a:r>
            <a:r>
              <a:rPr lang="en-US" dirty="0" smtClean="0"/>
              <a:t>“</a:t>
            </a:r>
            <a:r>
              <a:rPr lang="cs-CZ" dirty="0" smtClean="0"/>
              <a:t>H</a:t>
            </a:r>
            <a:r>
              <a:rPr lang="en-US" dirty="0" err="1" smtClean="0"/>
              <a:t>ydrological</a:t>
            </a:r>
            <a:r>
              <a:rPr lang="en-US" dirty="0" smtClean="0"/>
              <a:t> </a:t>
            </a:r>
            <a:r>
              <a:rPr lang="en-US" dirty="0" err="1" smtClean="0"/>
              <a:t>laborator</a:t>
            </a:r>
            <a:r>
              <a:rPr lang="cs-CZ" dirty="0" err="1" smtClean="0"/>
              <a:t>ies</a:t>
            </a:r>
            <a:r>
              <a:rPr lang="en-US" dirty="0" smtClean="0"/>
              <a:t>”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935" y="2424257"/>
            <a:ext cx="2681720" cy="391495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0107" y="6296982"/>
            <a:ext cx="5423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River channel model in </a:t>
            </a:r>
            <a:r>
              <a:rPr lang="en-US" sz="1600" b="1" i="1" dirty="0" smtClean="0"/>
              <a:t>T. G. Masaryk Water Research Institute</a:t>
            </a:r>
          </a:p>
          <a:p>
            <a:endParaRPr lang="cs-CZ" sz="16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004589" y="6293911"/>
            <a:ext cx="1236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Infiltrometer</a:t>
            </a:r>
            <a:endParaRPr lang="cs-CZ" sz="1600" i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59926" y="206051"/>
            <a:ext cx="10119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Quantitative hydrology is depended on observation in the </a:t>
            </a:r>
            <a:r>
              <a:rPr lang="en-US" sz="3200" dirty="0">
                <a:solidFill>
                  <a:srgbClr val="002060"/>
                </a:solidFill>
              </a:rPr>
              <a:t>landscape</a:t>
            </a:r>
            <a:r>
              <a:rPr lang="cs-CZ" sz="3200" dirty="0" smtClean="0">
                <a:solidFill>
                  <a:srgbClr val="002060"/>
                </a:solidFill>
              </a:rPr>
              <a:t> (in </a:t>
            </a:r>
            <a:r>
              <a:rPr lang="cs-CZ" sz="3200" dirty="0" err="1" smtClean="0">
                <a:solidFill>
                  <a:srgbClr val="002060"/>
                </a:solidFill>
              </a:rPr>
              <a:t>situ</a:t>
            </a:r>
            <a:r>
              <a:rPr lang="cs-CZ" sz="3200" dirty="0" smtClean="0">
                <a:solidFill>
                  <a:srgbClr val="002060"/>
                </a:solidFill>
              </a:rPr>
              <a:t>)</a:t>
            </a:r>
            <a:r>
              <a:rPr lang="en-US" sz="3200" dirty="0" smtClean="0">
                <a:solidFill>
                  <a:srgbClr val="002060"/>
                </a:solidFill>
              </a:rPr>
              <a:t> more then other natural sciences. 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96319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Rainfall</a:t>
            </a:r>
            <a:r>
              <a:rPr lang="cs-CZ" sz="4400" i="1" dirty="0" smtClean="0">
                <a:solidFill>
                  <a:srgbClr val="002060"/>
                </a:solidFill>
              </a:rPr>
              <a:t> and air </a:t>
            </a:r>
            <a:r>
              <a:rPr lang="en-US" sz="4400" i="1" dirty="0" smtClean="0">
                <a:solidFill>
                  <a:srgbClr val="002060"/>
                </a:solidFill>
              </a:rPr>
              <a:t>temperature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 flipH="1">
            <a:off x="1563512" y="3942709"/>
            <a:ext cx="9894179" cy="2778601"/>
            <a:chOff x="1504409" y="2624955"/>
            <a:chExt cx="8436334" cy="2778601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2739843" y="3144067"/>
              <a:ext cx="7200900" cy="504825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2747781" y="3144067"/>
              <a:ext cx="7192962" cy="504825"/>
            </a:xfrm>
            <a:prstGeom prst="rect">
              <a:avLst/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3616143" y="2926580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6987993" y="2926580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8859656" y="2926580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9940743" y="2926580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282768" y="2624955"/>
              <a:ext cx="717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Trebuchet MS" panose="020B0603020202020204" pitchFamily="34" charset="0"/>
                </a:rPr>
                <a:t>2000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6627631" y="2639242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Trebuchet MS" panose="020B0603020202020204" pitchFamily="34" charset="0"/>
                </a:rPr>
                <a:t>1900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8500881" y="2639242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Trebuchet MS" panose="020B0603020202020204" pitchFamily="34" charset="0"/>
                </a:rPr>
                <a:t>1800</a:t>
              </a:r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>
              <a:off x="3682818" y="364730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 flipH="1">
              <a:off x="2946218" y="3934642"/>
              <a:ext cx="735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3682818" y="3647305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 flipH="1">
              <a:off x="2955743" y="4295005"/>
              <a:ext cx="727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1874656" y="4007667"/>
              <a:ext cx="185018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dirty="0" smtClean="0">
                  <a:latin typeface="Trebuchet MS" panose="020B0603020202020204" pitchFamily="34" charset="0"/>
                </a:rPr>
                <a:t>Meteorological radar</a:t>
              </a:r>
              <a:endParaRPr lang="en-US" altLang="cs-CZ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1623831" y="3612380"/>
              <a:ext cx="195919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dirty="0" smtClean="0">
                  <a:latin typeface="Trebuchet MS" panose="020B0603020202020204" pitchFamily="34" charset="0"/>
                </a:rPr>
                <a:t>Automated rain gauge</a:t>
              </a:r>
              <a:endParaRPr lang="en-US" altLang="cs-CZ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4251143" y="5160192"/>
              <a:ext cx="727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>
              <a:off x="4971868" y="3647305"/>
              <a:ext cx="0" cy="151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1504409" y="4443966"/>
              <a:ext cx="336481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dirty="0" smtClean="0">
                  <a:latin typeface="Trebuchet MS" panose="020B0603020202020204" pitchFamily="34" charset="0"/>
                </a:rPr>
                <a:t>1961 – digitization of all meteorological</a:t>
              </a:r>
              <a:r>
                <a:rPr lang="cs-CZ" altLang="cs-CZ" sz="1400" dirty="0" smtClean="0">
                  <a:latin typeface="Trebuchet MS" panose="020B0603020202020204" pitchFamily="34" charset="0"/>
                </a:rPr>
                <a:t> </a:t>
              </a:r>
              <a:r>
                <a:rPr lang="cs-CZ" altLang="cs-CZ" sz="1400" dirty="0" err="1" smtClean="0">
                  <a:latin typeface="Trebuchet MS" panose="020B0603020202020204" pitchFamily="34" charset="0"/>
                </a:rPr>
                <a:t>records</a:t>
              </a:r>
              <a:r>
                <a:rPr lang="cs-CZ" altLang="cs-CZ" sz="1400" dirty="0" smtClean="0">
                  <a:latin typeface="Trebuchet MS" panose="020B0603020202020204" pitchFamily="34" charset="0"/>
                </a:rPr>
                <a:t>. </a:t>
              </a:r>
              <a:endParaRPr lang="en-US" altLang="cs-CZ" sz="1400" i="1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>
              <a:off x="7275331" y="3647305"/>
              <a:ext cx="0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auto">
            <a:xfrm flipH="1">
              <a:off x="6556193" y="4583930"/>
              <a:ext cx="727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3" name="Text Box 34"/>
            <p:cNvSpPr txBox="1">
              <a:spLocks noChangeArrowheads="1"/>
            </p:cNvSpPr>
            <p:nvPr/>
          </p:nvSpPr>
          <p:spPr bwMode="auto">
            <a:xfrm>
              <a:off x="4935897" y="3743904"/>
              <a:ext cx="2348129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cs-CZ" sz="1400" dirty="0" smtClean="0">
                  <a:latin typeface="Trebuchet MS" panose="020B0603020202020204" pitchFamily="34" charset="0"/>
                </a:rPr>
                <a:t>80‘s of 19th century </a:t>
              </a:r>
              <a:r>
                <a:rPr lang="en-US" altLang="cs-CZ" sz="1400" dirty="0" smtClean="0">
                  <a:latin typeface="Arial Unicode MS"/>
                </a:rPr>
                <a:t>sufficient number of stations for spatial analysis</a:t>
              </a:r>
              <a:r>
                <a:rPr lang="en-US" altLang="cs-CZ" sz="800" dirty="0" smtClean="0"/>
                <a:t> </a:t>
              </a:r>
              <a:endParaRPr lang="en-US" altLang="cs-CZ" dirty="0"/>
            </a:p>
          </p:txBody>
        </p:sp>
        <p:sp>
          <p:nvSpPr>
            <p:cNvPr id="24" name="Line 35"/>
            <p:cNvSpPr>
              <a:spLocks noChangeShapeType="1"/>
            </p:cNvSpPr>
            <p:nvPr/>
          </p:nvSpPr>
          <p:spPr bwMode="auto">
            <a:xfrm>
              <a:off x="9075556" y="364730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6627631" y="4664892"/>
              <a:ext cx="248452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dirty="0" smtClean="0">
                  <a:latin typeface="Trebuchet MS" panose="020B0603020202020204" pitchFamily="34" charset="0"/>
                </a:rPr>
                <a:t>1752 – start of daily rainfall totals observation in Klementinum</a:t>
              </a:r>
              <a:endParaRPr lang="en-US" altLang="cs-CZ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Line 37"/>
            <p:cNvSpPr>
              <a:spLocks noChangeShapeType="1"/>
            </p:cNvSpPr>
            <p:nvPr/>
          </p:nvSpPr>
          <p:spPr bwMode="auto">
            <a:xfrm flipH="1">
              <a:off x="8356418" y="5231630"/>
              <a:ext cx="727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235320" y="992950"/>
            <a:ext cx="3365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Length of </a:t>
            </a:r>
            <a:r>
              <a:rPr lang="en-US" sz="2800" dirty="0" smtClean="0"/>
              <a:t>observation</a:t>
            </a:r>
            <a:endParaRPr lang="en-US" sz="2800" dirty="0"/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466" y="2173156"/>
            <a:ext cx="1405483" cy="16316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7742" y="2236874"/>
            <a:ext cx="1245111" cy="165731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Obrázek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579" y="938076"/>
            <a:ext cx="1408960" cy="120980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3555" y="2300285"/>
            <a:ext cx="1393984" cy="164797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1728" y="1794806"/>
            <a:ext cx="1263470" cy="21749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4" name="Obrázek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8573" y="875874"/>
            <a:ext cx="1256625" cy="79041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2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235320" y="992950"/>
            <a:ext cx="9623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Measurement Errors of Rainfall Observation – Manual Raingauge</a:t>
            </a:r>
            <a:endParaRPr lang="en-US" sz="2800" dirty="0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719647" y="1531558"/>
            <a:ext cx="20467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smtClean="0">
                <a:latin typeface="+mn-lt"/>
              </a:rPr>
              <a:t>Random errors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3719647" y="2863266"/>
            <a:ext cx="23382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smtClean="0">
                <a:latin typeface="+mn-lt"/>
              </a:rPr>
              <a:t>Systematic errors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03" y="1571595"/>
            <a:ext cx="3342167" cy="509484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621" y="3453063"/>
            <a:ext cx="4768788" cy="321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51076" y="1959354"/>
            <a:ext cx="24565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the observer's failure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309092" y="3343451"/>
            <a:ext cx="24565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Position and</a:t>
            </a:r>
            <a:r>
              <a:rPr kumimoji="0" lang="en-US" altLang="cs-CZ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Wind</a:t>
            </a:r>
            <a:endParaRPr kumimoji="0" lang="en-US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911283" y="242927"/>
            <a:ext cx="96319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Rainfall</a:t>
            </a:r>
            <a:r>
              <a:rPr lang="cs-CZ" sz="4400" i="1" dirty="0" smtClean="0">
                <a:solidFill>
                  <a:srgbClr val="002060"/>
                </a:solidFill>
              </a:rPr>
              <a:t> and air </a:t>
            </a:r>
            <a:r>
              <a:rPr lang="en-US" sz="4400" i="1" dirty="0" smtClean="0">
                <a:solidFill>
                  <a:srgbClr val="002060"/>
                </a:solidFill>
              </a:rPr>
              <a:t>temperature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235320" y="992950"/>
            <a:ext cx="9623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Measurement Errors of Rainfall Observation – Manual Raingauge</a:t>
            </a:r>
            <a:endParaRPr lang="en-US" sz="28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130" y="3019927"/>
            <a:ext cx="5302362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139" y="1600391"/>
            <a:ext cx="6175375" cy="520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235320" y="1491495"/>
            <a:ext cx="18987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smtClean="0">
                <a:latin typeface="+mn-lt"/>
              </a:rPr>
              <a:t>Effect of wind</a:t>
            </a:r>
            <a:endParaRPr lang="cs-CZ" altLang="cs-CZ" sz="2400" dirty="0" smtClean="0"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5320" y="1873876"/>
            <a:ext cx="4968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dirty="0" smtClean="0"/>
              <a:t>Measured Rainfall total is due to wind 2 – 15 % lower then real total.</a:t>
            </a:r>
          </a:p>
          <a:p>
            <a:pPr>
              <a:spcBef>
                <a:spcPct val="0"/>
              </a:spcBef>
            </a:pPr>
            <a:r>
              <a:rPr lang="en-US" altLang="cs-CZ" dirty="0" smtClean="0"/>
              <a:t>In case of snowfall during strong wind there can be up to 80 % loss.  </a:t>
            </a:r>
            <a:endParaRPr lang="en-US" altLang="cs-CZ" dirty="0"/>
          </a:p>
        </p:txBody>
      </p:sp>
      <p:sp>
        <p:nvSpPr>
          <p:cNvPr id="8" name="Obdélník 7"/>
          <p:cNvSpPr/>
          <p:nvPr/>
        </p:nvSpPr>
        <p:spPr>
          <a:xfrm>
            <a:off x="911283" y="242927"/>
            <a:ext cx="96319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Rainfall</a:t>
            </a:r>
            <a:r>
              <a:rPr lang="cs-CZ" sz="4400" i="1" dirty="0" smtClean="0">
                <a:solidFill>
                  <a:srgbClr val="002060"/>
                </a:solidFill>
              </a:rPr>
              <a:t> and air </a:t>
            </a:r>
            <a:r>
              <a:rPr lang="en-US" sz="4400" i="1" dirty="0" smtClean="0">
                <a:solidFill>
                  <a:srgbClr val="002060"/>
                </a:solidFill>
              </a:rPr>
              <a:t>temperature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790463"/>
              </p:ext>
            </p:extLst>
          </p:nvPr>
        </p:nvGraphicFramePr>
        <p:xfrm>
          <a:off x="736635" y="3316332"/>
          <a:ext cx="9602846" cy="3249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Graf" r:id="rId3" imgW="9077350" imgH="4267200" progId="Excel.Chart.8">
                  <p:embed/>
                </p:oleObj>
              </mc:Choice>
              <mc:Fallback>
                <p:oleObj name="Graf" r:id="rId3" imgW="9077350" imgH="4267200" progId="Excel.Chart.8">
                  <p:embed/>
                  <p:pic>
                    <p:nvPicPr>
                      <p:cNvPr id="1638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35" y="3316332"/>
                        <a:ext cx="9602846" cy="3249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délník 2"/>
          <p:cNvSpPr/>
          <p:nvPr/>
        </p:nvSpPr>
        <p:spPr>
          <a:xfrm>
            <a:off x="5085513" y="1677144"/>
            <a:ext cx="3897443" cy="1753849"/>
          </a:xfrm>
          <a:prstGeom prst="rect">
            <a:avLst/>
          </a:prstGeom>
          <a:noFill/>
          <a:ln w="635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235320" y="992950"/>
            <a:ext cx="10155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Measurement Errors of Rainfall Observation – Automated Raingauge</a:t>
            </a:r>
            <a:endParaRPr lang="en-US" sz="2800" dirty="0"/>
          </a:p>
        </p:txBody>
      </p:sp>
      <p:pic>
        <p:nvPicPr>
          <p:cNvPr id="9" name="Picture 1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234" y="1779584"/>
            <a:ext cx="18732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4213" y="1762391"/>
            <a:ext cx="1830021" cy="157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235320" y="1632102"/>
            <a:ext cx="49688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dirty="0" smtClean="0"/>
              <a:t>Tipping bucket rain gauges underestimate</a:t>
            </a:r>
            <a:r>
              <a:rPr lang="cs-CZ" altLang="cs-CZ" dirty="0" smtClean="0"/>
              <a:t> </a:t>
            </a:r>
            <a:r>
              <a:rPr lang="en-US" altLang="cs-CZ" dirty="0" smtClean="0"/>
              <a:t>real</a:t>
            </a:r>
            <a:r>
              <a:rPr lang="cs-CZ" altLang="cs-CZ" dirty="0" smtClean="0"/>
              <a:t> </a:t>
            </a:r>
            <a:r>
              <a:rPr lang="en-US" altLang="cs-CZ" dirty="0" smtClean="0"/>
              <a:t>rainfall total. </a:t>
            </a:r>
            <a:endParaRPr lang="cs-CZ" altLang="cs-CZ" dirty="0" smtClean="0"/>
          </a:p>
          <a:p>
            <a:pPr>
              <a:spcBef>
                <a:spcPct val="0"/>
              </a:spcBef>
            </a:pPr>
            <a:r>
              <a:rPr lang="en-US" altLang="cs-CZ" dirty="0" smtClean="0"/>
              <a:t>The error</a:t>
            </a:r>
            <a:r>
              <a:rPr lang="cs-CZ" altLang="cs-CZ" dirty="0" smtClean="0"/>
              <a:t>s</a:t>
            </a:r>
            <a:r>
              <a:rPr lang="en-US" altLang="cs-CZ" dirty="0" smtClean="0"/>
              <a:t> </a:t>
            </a:r>
            <a:r>
              <a:rPr lang="cs-CZ" altLang="cs-CZ" dirty="0" smtClean="0"/>
              <a:t>are</a:t>
            </a:r>
            <a:r>
              <a:rPr lang="en-US" altLang="cs-CZ" dirty="0" smtClean="0"/>
              <a:t> usually between 5 to 10 % but can be bigger during heavy rain.</a:t>
            </a:r>
          </a:p>
          <a:p>
            <a:pPr>
              <a:spcBef>
                <a:spcPct val="0"/>
              </a:spcBef>
            </a:pPr>
            <a:endParaRPr lang="en-US" altLang="cs-CZ" dirty="0"/>
          </a:p>
        </p:txBody>
      </p:sp>
      <p:sp>
        <p:nvSpPr>
          <p:cNvPr id="15" name="Obdélník 14"/>
          <p:cNvSpPr/>
          <p:nvPr/>
        </p:nvSpPr>
        <p:spPr>
          <a:xfrm>
            <a:off x="736635" y="6467558"/>
            <a:ext cx="11774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sz="1600" i="1" dirty="0" smtClean="0"/>
              <a:t>Comparison of the accumulated amount of precipitation from manual and automated tipping bucket at one location</a:t>
            </a:r>
            <a:endParaRPr lang="en-US" altLang="cs-CZ" sz="1600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953938" y="3601541"/>
            <a:ext cx="17247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Automated </a:t>
            </a:r>
            <a:r>
              <a:rPr lang="en-US" sz="1200" dirty="0" err="1" smtClean="0"/>
              <a:t>raingauge</a:t>
            </a:r>
            <a:endParaRPr lang="en-US" sz="1200" dirty="0" smtClean="0"/>
          </a:p>
          <a:p>
            <a:r>
              <a:rPr lang="en-US" sz="1200" dirty="0" smtClean="0"/>
              <a:t>Manual </a:t>
            </a:r>
            <a:r>
              <a:rPr lang="en-US" sz="1200" dirty="0" err="1" smtClean="0"/>
              <a:t>raingauge</a:t>
            </a:r>
            <a:endParaRPr lang="en-US" sz="1200" dirty="0"/>
          </a:p>
        </p:txBody>
      </p:sp>
      <p:sp>
        <p:nvSpPr>
          <p:cNvPr id="10" name="Obdélník 9"/>
          <p:cNvSpPr/>
          <p:nvPr/>
        </p:nvSpPr>
        <p:spPr>
          <a:xfrm>
            <a:off x="911283" y="242927"/>
            <a:ext cx="96319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Rainfall</a:t>
            </a:r>
            <a:r>
              <a:rPr lang="cs-CZ" sz="4400" i="1" dirty="0" smtClean="0">
                <a:solidFill>
                  <a:srgbClr val="002060"/>
                </a:solidFill>
              </a:rPr>
              <a:t> and air </a:t>
            </a:r>
            <a:r>
              <a:rPr lang="en-US" sz="4400" i="1" dirty="0" smtClean="0">
                <a:solidFill>
                  <a:srgbClr val="002060"/>
                </a:solidFill>
              </a:rPr>
              <a:t>temperature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305" y="1576130"/>
            <a:ext cx="2125799" cy="2804458"/>
          </a:xfrm>
          <a:prstGeom prst="rect">
            <a:avLst/>
          </a:prstGeom>
          <a:ln w="66675">
            <a:solidFill>
              <a:srgbClr val="000080"/>
            </a:solidFill>
          </a:ln>
        </p:spPr>
      </p:pic>
      <p:cxnSp>
        <p:nvCxnSpPr>
          <p:cNvPr id="6" name="Přímá spojnice se šipkou 5"/>
          <p:cNvCxnSpPr/>
          <p:nvPr/>
        </p:nvCxnSpPr>
        <p:spPr>
          <a:xfrm>
            <a:off x="7034234" y="3430993"/>
            <a:ext cx="909616" cy="1149171"/>
          </a:xfrm>
          <a:prstGeom prst="straightConnector1">
            <a:avLst/>
          </a:prstGeom>
          <a:ln w="6032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stCxn id="5" idx="1"/>
          </p:cNvCxnSpPr>
          <p:nvPr/>
        </p:nvCxnSpPr>
        <p:spPr>
          <a:xfrm flipH="1">
            <a:off x="8982956" y="2978359"/>
            <a:ext cx="827349" cy="850691"/>
          </a:xfrm>
          <a:prstGeom prst="straightConnector1">
            <a:avLst/>
          </a:prstGeom>
          <a:ln w="635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0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klima stanice měřící srážky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482282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klima stanice měřící teplotu vzduchu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481965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646057" y="1474745"/>
            <a:ext cx="588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ČHMÚ operates ~ 1200 rain gauge stations</a:t>
            </a:r>
            <a:endParaRPr lang="en-US" sz="2400" i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646055" y="5241107"/>
            <a:ext cx="5880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ČHMÚ operates ~ 300 meteorological stations with measurement of air temperature</a:t>
            </a:r>
            <a:endParaRPr lang="en-US" sz="2400" i="1" dirty="0"/>
          </a:p>
        </p:txBody>
      </p:sp>
      <p:sp>
        <p:nvSpPr>
          <p:cNvPr id="7" name="Mrak 6"/>
          <p:cNvSpPr/>
          <p:nvPr/>
        </p:nvSpPr>
        <p:spPr>
          <a:xfrm>
            <a:off x="6147114" y="2398787"/>
            <a:ext cx="5192650" cy="246121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cs-CZ" sz="4400" i="1" dirty="0" smtClean="0">
                <a:solidFill>
                  <a:schemeClr val="tx1"/>
                </a:solidFill>
                <a:latin typeface="Arial Unicode MS"/>
              </a:rPr>
              <a:t>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000" i="1" dirty="0" smtClean="0">
                <a:solidFill>
                  <a:schemeClr val="tx1"/>
                </a:solidFill>
                <a:latin typeface="Arial Unicode MS"/>
              </a:rPr>
              <a:t>Why do we have</a:t>
            </a:r>
            <a:r>
              <a:rPr lang="cs-CZ" altLang="cs-CZ" sz="2000" i="1" dirty="0" smtClean="0">
                <a:solidFill>
                  <a:schemeClr val="tx1"/>
                </a:solidFill>
                <a:latin typeface="Arial Unicode MS"/>
              </a:rPr>
              <a:t> </a:t>
            </a:r>
            <a:r>
              <a:rPr lang="en-US" altLang="cs-CZ" sz="2000" i="1" dirty="0" smtClean="0">
                <a:solidFill>
                  <a:schemeClr val="tx1"/>
                </a:solidFill>
                <a:latin typeface="Arial Unicode MS"/>
              </a:rPr>
              <a:t>more stations that measure precipitation than stations that measure air temperature</a:t>
            </a:r>
            <a:r>
              <a:rPr lang="cs-CZ" altLang="cs-CZ" sz="2000" i="1" dirty="0" smtClean="0">
                <a:solidFill>
                  <a:schemeClr val="tx1"/>
                </a:solidFill>
                <a:latin typeface="Arial Unicode MS"/>
              </a:rPr>
              <a:t>?</a:t>
            </a:r>
            <a:r>
              <a:rPr lang="en-US" altLang="cs-CZ" sz="700" i="1" dirty="0" smtClean="0">
                <a:solidFill>
                  <a:schemeClr val="tx1"/>
                </a:solidFill>
              </a:rPr>
              <a:t> </a:t>
            </a:r>
            <a:endParaRPr lang="en-US" altLang="cs-CZ" sz="4400" i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cs-CZ" sz="1600" i="1" dirty="0"/>
          </a:p>
        </p:txBody>
      </p:sp>
      <p:sp>
        <p:nvSpPr>
          <p:cNvPr id="9" name="Obdélník 8"/>
          <p:cNvSpPr/>
          <p:nvPr/>
        </p:nvSpPr>
        <p:spPr>
          <a:xfrm>
            <a:off x="911283" y="242927"/>
            <a:ext cx="96319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Rainfall</a:t>
            </a:r>
            <a:r>
              <a:rPr lang="cs-CZ" sz="4400" i="1" dirty="0" smtClean="0">
                <a:solidFill>
                  <a:srgbClr val="002060"/>
                </a:solidFill>
              </a:rPr>
              <a:t> and air </a:t>
            </a:r>
            <a:r>
              <a:rPr lang="en-US" sz="4400" i="1" dirty="0" smtClean="0">
                <a:solidFill>
                  <a:srgbClr val="002060"/>
                </a:solidFill>
              </a:rPr>
              <a:t>temperature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50008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Weather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15153" y="1012368"/>
            <a:ext cx="1162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The most accurate</a:t>
            </a:r>
            <a:r>
              <a:rPr lang="cs-CZ" sz="2400" i="1" dirty="0" smtClean="0"/>
              <a:t> </a:t>
            </a:r>
            <a:r>
              <a:rPr lang="en-US" sz="2400" i="1" dirty="0" smtClean="0"/>
              <a:t>spatial precipitation estimates</a:t>
            </a:r>
            <a:r>
              <a:rPr lang="cs-CZ" sz="2400" i="1" dirty="0" smtClean="0"/>
              <a:t> are </a:t>
            </a:r>
            <a:r>
              <a:rPr lang="en-US" sz="2400" i="1" dirty="0" smtClean="0"/>
              <a:t>from combination </a:t>
            </a:r>
            <a:r>
              <a:rPr lang="cs-CZ" sz="2400" i="1" dirty="0" smtClean="0"/>
              <a:t>(</a:t>
            </a:r>
            <a:r>
              <a:rPr lang="en-US" sz="2400" i="1" dirty="0" smtClean="0"/>
              <a:t>station</a:t>
            </a:r>
            <a:r>
              <a:rPr lang="cs-CZ" sz="2400" i="1" dirty="0" smtClean="0"/>
              <a:t>s</a:t>
            </a:r>
            <a:r>
              <a:rPr lang="en-US" sz="2400" i="1" dirty="0" smtClean="0"/>
              <a:t> + radar</a:t>
            </a:r>
            <a:r>
              <a:rPr lang="cs-CZ" sz="2400" i="1" dirty="0" smtClean="0"/>
              <a:t>)</a:t>
            </a:r>
            <a:endParaRPr lang="en-US" sz="2400" i="1" dirty="0"/>
          </a:p>
        </p:txBody>
      </p:sp>
      <p:pic>
        <p:nvPicPr>
          <p:cNvPr id="7" name="Picture 6" descr="http://192.168.84.150/rad/sum-merge/join_img_sum.php?radname=http://192.168.84.150/rad/sum-merge/data/2014/20141023/radar_adj/pacz23.radar_adj.20141023.0600.1440.png&amp;oroname=http://192.168.84.150/rad/sum-merge/pacz23.oro_col.png&amp;und1name=http://192.168.84.150/rad/sum-merge/pacz23.nic.gif&amp;ovr1name=http://192.168.84.150/rad/sum-merge/pacz23.nic.gif&amp;catname=http://192.168.84.150/rad/sum-merge/pacz23.nic.gif&amp;aladinname=http://192.168.84.150/rad/sum-merge/pacz23.nic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904" y="1474033"/>
            <a:ext cx="3639614" cy="263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192.168.84.150/rad/sum-merge/join_img_sum.php?radname=http://192.168.84.150/rad/sum-merge/data/2014/20141023/gage/pacz23.gage.20141023.0600.1440.png&amp;oroname=http://192.168.84.150/rad/sum-merge/pacz23.oro_col.png&amp;und1name=http://192.168.84.150/rad/sum-merge/pacz23.nic.gif&amp;ovr1name=http://192.168.84.150/rad/sum-merge/pacz23.nic.gif&amp;catname=http://192.168.84.150/rad/sum-merge/pacz23.nic.gif&amp;aladinname=http://192.168.84.150/rad/sum-merge/pacz23.nic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941" y="1514612"/>
            <a:ext cx="3639614" cy="263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192.168.84.150/rad/sum-merge/join_img_sum.php?radname=http://192.168.84.150/rad/sum-merge/data/2014/20141023/merge/pacz23.merge.20141023.0600.1440.png&amp;oroname=http://192.168.84.150/rad/sum-merge/pacz23.oro_col.png&amp;und1name=http://192.168.84.150/rad/sum-merge/pacz23.nic.gif&amp;ovr1name=http://192.168.84.150/rad/sum-merge/pacz23.nic.gif&amp;catname=http://192.168.84.150/rad/sum-merge/pacz23.nic.gif&amp;aladinname=http://192.168.84.150/rad/sum-merge/pacz23.nic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3546" y="4033949"/>
            <a:ext cx="3639614" cy="263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678193" y="1597143"/>
            <a:ext cx="6832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radar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143649" y="1674240"/>
            <a:ext cx="9177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stations</a:t>
            </a:r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06637" y="4202126"/>
            <a:ext cx="7839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6097587" y="2690950"/>
            <a:ext cx="0" cy="1155121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5206233" y="2669733"/>
            <a:ext cx="1782708" cy="21217"/>
          </a:xfrm>
          <a:prstGeom prst="straightConnector1">
            <a:avLst/>
          </a:prstGeom>
          <a:ln w="1016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50601" y="1188961"/>
            <a:ext cx="3619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/>
              <a:t>Hydrological regime</a:t>
            </a:r>
            <a:endParaRPr lang="en-US" sz="3200" b="1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36401" y="1887368"/>
            <a:ext cx="96783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Evaluation of</a:t>
            </a:r>
            <a:r>
              <a:rPr lang="cs-CZ" sz="2800" dirty="0" smtClean="0"/>
              <a:t> </a:t>
            </a:r>
            <a:r>
              <a:rPr lang="en-US" sz="2800" dirty="0" smtClean="0"/>
              <a:t>low </a:t>
            </a:r>
            <a:r>
              <a:rPr lang="en-US" sz="2800" dirty="0"/>
              <a:t>flow </a:t>
            </a:r>
            <a:r>
              <a:rPr lang="en-US" sz="2800" dirty="0" smtClean="0"/>
              <a:t>characteristics</a:t>
            </a:r>
            <a:endParaRPr lang="cs-CZ" sz="280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Evaluation</a:t>
            </a:r>
            <a:r>
              <a:rPr lang="cs-CZ" sz="2800" dirty="0" smtClean="0"/>
              <a:t> </a:t>
            </a:r>
            <a:r>
              <a:rPr lang="en-US" sz="2800" dirty="0" smtClean="0"/>
              <a:t>of high</a:t>
            </a:r>
            <a:r>
              <a:rPr lang="cs-CZ" sz="2800" dirty="0" smtClean="0"/>
              <a:t> </a:t>
            </a:r>
            <a:r>
              <a:rPr lang="en-US" sz="2800" dirty="0" smtClean="0"/>
              <a:t>(flood) characteristics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Flood mechanism</a:t>
            </a:r>
            <a:r>
              <a:rPr lang="cs-CZ" sz="2800" dirty="0" smtClean="0"/>
              <a:t> </a:t>
            </a:r>
            <a:r>
              <a:rPr lang="en-US" sz="2800" dirty="0" smtClean="0"/>
              <a:t>description</a:t>
            </a:r>
            <a:endParaRPr lang="en-US" sz="2800" dirty="0"/>
          </a:p>
        </p:txBody>
      </p:sp>
      <p:sp>
        <p:nvSpPr>
          <p:cNvPr id="6" name="Obdélník 5"/>
          <p:cNvSpPr/>
          <p:nvPr/>
        </p:nvSpPr>
        <p:spPr>
          <a:xfrm>
            <a:off x="191034" y="210609"/>
            <a:ext cx="118025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i="1" dirty="0" smtClean="0">
                <a:solidFill>
                  <a:srgbClr val="002060"/>
                </a:solidFill>
              </a:rPr>
              <a:t>PART II. A</a:t>
            </a:r>
            <a:r>
              <a:rPr lang="en-US" sz="4400" i="1" dirty="0" err="1" smtClean="0">
                <a:solidFill>
                  <a:srgbClr val="002060"/>
                </a:solidFill>
              </a:rPr>
              <a:t>pplication</a:t>
            </a:r>
            <a:r>
              <a:rPr lang="cs-CZ" sz="4400" i="1" dirty="0" smtClean="0">
                <a:solidFill>
                  <a:srgbClr val="002060"/>
                </a:solidFill>
              </a:rPr>
              <a:t> </a:t>
            </a:r>
            <a:r>
              <a:rPr lang="cs-CZ" sz="4400" i="1" dirty="0" err="1" smtClean="0">
                <a:solidFill>
                  <a:srgbClr val="002060"/>
                </a:solidFill>
              </a:rPr>
              <a:t>of</a:t>
            </a:r>
            <a:r>
              <a:rPr lang="cs-CZ" sz="4400" i="1" dirty="0" smtClean="0">
                <a:solidFill>
                  <a:srgbClr val="002060"/>
                </a:solidFill>
              </a:rPr>
              <a:t> long-term </a:t>
            </a:r>
            <a:r>
              <a:rPr lang="en-US" sz="4400" i="1" dirty="0" smtClean="0">
                <a:solidFill>
                  <a:srgbClr val="002060"/>
                </a:solidFill>
              </a:rPr>
              <a:t>hydrological </a:t>
            </a:r>
            <a:r>
              <a:rPr lang="cs-CZ" sz="4400" i="1" dirty="0" smtClean="0">
                <a:solidFill>
                  <a:srgbClr val="002060"/>
                </a:solidFill>
              </a:rPr>
              <a:t>data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5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11283" y="242927"/>
            <a:ext cx="8748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low flow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1597" y="1190137"/>
            <a:ext cx="11201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800" dirty="0" smtClean="0">
                <a:latin typeface="Arial Unicode MS"/>
              </a:rPr>
              <a:t>The legal permit for all use of water from river is required. 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800" dirty="0" smtClean="0">
                <a:latin typeface="Arial Unicode MS"/>
              </a:rPr>
              <a:t>Protection of the plants and animals living in the river</a:t>
            </a:r>
            <a:r>
              <a:rPr lang="cs-CZ" altLang="cs-CZ" sz="2800" dirty="0" smtClean="0">
                <a:latin typeface="Arial Unicode MS"/>
              </a:rPr>
              <a:t>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800" dirty="0" smtClean="0">
                <a:latin typeface="Arial Unicode MS"/>
              </a:rPr>
              <a:t>Setting minimum flow</a:t>
            </a:r>
            <a:r>
              <a:rPr lang="cs-CZ" altLang="cs-CZ" sz="2800" dirty="0" smtClean="0">
                <a:latin typeface="Arial Unicode MS"/>
              </a:rPr>
              <a:t> </a:t>
            </a:r>
            <a:r>
              <a:rPr lang="en-US" altLang="cs-CZ" sz="2800" dirty="0" smtClean="0">
                <a:latin typeface="Arial Unicode MS"/>
              </a:rPr>
              <a:t>that must remain in river.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333610" y="2930576"/>
            <a:ext cx="4350816" cy="3642611"/>
            <a:chOff x="7184113" y="2448284"/>
            <a:chExt cx="4819629" cy="4115340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4113" y="2460686"/>
              <a:ext cx="4819629" cy="4102938"/>
            </a:xfrm>
            <a:prstGeom prst="rect">
              <a:avLst/>
            </a:prstGeom>
          </p:spPr>
        </p:pic>
        <p:sp>
          <p:nvSpPr>
            <p:cNvPr id="11" name="TextovéPole 10"/>
            <p:cNvSpPr txBox="1"/>
            <p:nvPr/>
          </p:nvSpPr>
          <p:spPr>
            <a:xfrm>
              <a:off x="7729417" y="2970748"/>
              <a:ext cx="1038663" cy="10431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Water power plant</a:t>
              </a:r>
              <a:endParaRPr lang="en-US" dirty="0"/>
            </a:p>
          </p:txBody>
        </p:sp>
        <p:sp>
          <p:nvSpPr>
            <p:cNvPr id="12" name="TextovéPole 11"/>
            <p:cNvSpPr txBox="1"/>
            <p:nvPr/>
          </p:nvSpPr>
          <p:spPr>
            <a:xfrm rot="4678429">
              <a:off x="8502520" y="5932119"/>
              <a:ext cx="794364" cy="4091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Weir</a:t>
              </a:r>
              <a:endParaRPr lang="en-US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7413872" y="4935778"/>
              <a:ext cx="937647" cy="417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Inflow</a:t>
              </a:r>
              <a:endParaRPr lang="en-US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9593928" y="2448284"/>
              <a:ext cx="1197620" cy="417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Outflow</a:t>
              </a:r>
              <a:endParaRPr lang="en-US" dirty="0"/>
            </a:p>
          </p:txBody>
        </p:sp>
        <p:sp>
          <p:nvSpPr>
            <p:cNvPr id="15" name="TextovéPole 14"/>
            <p:cNvSpPr txBox="1"/>
            <p:nvPr/>
          </p:nvSpPr>
          <p:spPr>
            <a:xfrm rot="17946748">
              <a:off x="9185137" y="3923309"/>
              <a:ext cx="1594630" cy="4091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Dry river bed</a:t>
              </a:r>
              <a:endParaRPr lang="en-US" dirty="0"/>
            </a:p>
          </p:txBody>
        </p:sp>
        <p:sp>
          <p:nvSpPr>
            <p:cNvPr id="16" name="Šipka doprava 15"/>
            <p:cNvSpPr/>
            <p:nvPr/>
          </p:nvSpPr>
          <p:spPr>
            <a:xfrm rot="595525">
              <a:off x="8776364" y="3104041"/>
              <a:ext cx="649460" cy="152514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Šipka doprava 16"/>
            <p:cNvSpPr/>
            <p:nvPr/>
          </p:nvSpPr>
          <p:spPr>
            <a:xfrm rot="18708792" flipV="1">
              <a:off x="8253167" y="4742432"/>
              <a:ext cx="495271" cy="175794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Šipka doprava 17"/>
            <p:cNvSpPr/>
            <p:nvPr/>
          </p:nvSpPr>
          <p:spPr>
            <a:xfrm rot="20090730" flipV="1">
              <a:off x="9783975" y="2882852"/>
              <a:ext cx="495271" cy="175794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" name="Obrázek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176" y="2930576"/>
            <a:ext cx="4397478" cy="3642611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404" y="2930576"/>
            <a:ext cx="2596971" cy="36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11283" y="242927"/>
            <a:ext cx="8748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low flow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18409" y="1705351"/>
            <a:ext cx="760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1" dirty="0" smtClean="0"/>
              <a:t>R</a:t>
            </a:r>
            <a:r>
              <a:rPr lang="en-US" sz="2800" b="1" i="1" dirty="0" err="1" smtClean="0"/>
              <a:t>equired</a:t>
            </a:r>
            <a:r>
              <a:rPr lang="cs-CZ" sz="2800" b="1" i="1" dirty="0" smtClean="0"/>
              <a:t>:</a:t>
            </a:r>
            <a:r>
              <a:rPr lang="cs-CZ" sz="2800" i="1" dirty="0" smtClean="0"/>
              <a:t> </a:t>
            </a:r>
            <a:r>
              <a:rPr lang="en-US" sz="2800" i="1" dirty="0" smtClean="0"/>
              <a:t>Daily mean flow from period of 30 years </a:t>
            </a:r>
            <a:endParaRPr lang="en-US" sz="2800" i="1" dirty="0"/>
          </a:p>
        </p:txBody>
      </p:sp>
      <p:sp>
        <p:nvSpPr>
          <p:cNvPr id="6" name="Obdélník 5"/>
          <p:cNvSpPr/>
          <p:nvPr/>
        </p:nvSpPr>
        <p:spPr>
          <a:xfrm>
            <a:off x="918409" y="1097249"/>
            <a:ext cx="8752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/>
              <a:t>Method:</a:t>
            </a:r>
            <a:r>
              <a:rPr lang="en-US" sz="2800" i="1" dirty="0" smtClean="0"/>
              <a:t> Construction of Daily Mean Flow Frequency Curve</a:t>
            </a:r>
            <a:endParaRPr lang="en-US" sz="2800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006" y="2552413"/>
            <a:ext cx="5700551" cy="408167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92" y="2650891"/>
            <a:ext cx="5933093" cy="39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3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82706" y="1683197"/>
            <a:ext cx="11421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Why do we use only 30</a:t>
            </a:r>
            <a:r>
              <a:rPr lang="cs-CZ" sz="2800" i="1" dirty="0" smtClean="0"/>
              <a:t>y</a:t>
            </a:r>
            <a:r>
              <a:rPr lang="en-US" sz="2800" i="1" dirty="0" smtClean="0"/>
              <a:t> record instead of the longer period that is available?</a:t>
            </a:r>
            <a:endParaRPr lang="en-US" sz="2800" i="1" dirty="0"/>
          </a:p>
        </p:txBody>
      </p:sp>
      <p:sp>
        <p:nvSpPr>
          <p:cNvPr id="8" name="Obdélník 7"/>
          <p:cNvSpPr/>
          <p:nvPr/>
        </p:nvSpPr>
        <p:spPr>
          <a:xfrm>
            <a:off x="582706" y="2280221"/>
            <a:ext cx="110924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2800" i="1" dirty="0" smtClean="0"/>
              <a:t>30</a:t>
            </a:r>
            <a:r>
              <a:rPr lang="cs-CZ" sz="2800" i="1" dirty="0" smtClean="0"/>
              <a:t>-</a:t>
            </a:r>
            <a:r>
              <a:rPr lang="en-US" sz="2800" i="1" dirty="0" smtClean="0"/>
              <a:t>year period is long enough to get reliable mean and low flow values</a:t>
            </a:r>
          </a:p>
          <a:p>
            <a:pPr marL="514350" indent="-514350">
              <a:buAutoNum type="arabicParenR"/>
            </a:pP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911283" y="242927"/>
            <a:ext cx="8748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low flow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637" y="2142699"/>
            <a:ext cx="3946381" cy="4349416"/>
          </a:xfrm>
          <a:prstGeom prst="rect">
            <a:avLst/>
          </a:prstGeom>
        </p:spPr>
      </p:pic>
      <p:sp>
        <p:nvSpPr>
          <p:cNvPr id="13" name="Šipka doprava 12"/>
          <p:cNvSpPr/>
          <p:nvPr/>
        </p:nvSpPr>
        <p:spPr>
          <a:xfrm>
            <a:off x="6166560" y="3997036"/>
            <a:ext cx="829986" cy="949036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59926" y="206051"/>
            <a:ext cx="10973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Quantitative hydrology is depended on observation in the landscape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cs-CZ" sz="3200" dirty="0" smtClean="0">
                <a:solidFill>
                  <a:srgbClr val="002060"/>
                </a:solidFill>
              </a:rPr>
              <a:t>(in </a:t>
            </a:r>
            <a:r>
              <a:rPr lang="cs-CZ" sz="3200" dirty="0" err="1" smtClean="0">
                <a:solidFill>
                  <a:srgbClr val="002060"/>
                </a:solidFill>
              </a:rPr>
              <a:t>situ</a:t>
            </a:r>
            <a:r>
              <a:rPr lang="cs-CZ" sz="3200" dirty="0" smtClean="0">
                <a:solidFill>
                  <a:srgbClr val="002060"/>
                </a:solidFill>
              </a:rPr>
              <a:t>) </a:t>
            </a:r>
            <a:r>
              <a:rPr lang="en-US" sz="3200" dirty="0" smtClean="0">
                <a:solidFill>
                  <a:srgbClr val="002060"/>
                </a:solidFill>
              </a:rPr>
              <a:t>more then other natural sciences. </a:t>
            </a:r>
            <a:endParaRPr lang="cs-CZ" sz="3200" dirty="0">
              <a:solidFill>
                <a:srgbClr val="00206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59926" y="1603917"/>
            <a:ext cx="6750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Hydrological models could be partial substitution of observation.</a:t>
            </a:r>
          </a:p>
          <a:p>
            <a:r>
              <a:rPr lang="en-US" dirty="0" smtClean="0"/>
              <a:t>Disadvantages:	1) Observed values (model inputs) are required. </a:t>
            </a:r>
          </a:p>
          <a:p>
            <a:r>
              <a:rPr lang="en-US" dirty="0" smtClean="0"/>
              <a:t>                  	2) Flow values are needed for model calibration. </a:t>
            </a:r>
          </a:p>
          <a:p>
            <a:r>
              <a:rPr lang="en-US" dirty="0" smtClean="0"/>
              <a:t>	       	3) Bigger uncertainty in modelling of extremes.</a:t>
            </a:r>
            <a:endParaRPr lang="en-US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27" y="2993922"/>
            <a:ext cx="4392864" cy="36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62635" y="1097452"/>
            <a:ext cx="11216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It is easier to identify and describe flows that happen often then extremes.</a:t>
            </a:r>
            <a:endParaRPr lang="en-US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53" y="1907178"/>
            <a:ext cx="11179961" cy="474826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698171" y="2351314"/>
            <a:ext cx="10128069" cy="1410789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818245" y="6035039"/>
            <a:ext cx="10007995" cy="161365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698171" y="3775603"/>
            <a:ext cx="10128069" cy="2259436"/>
          </a:xfrm>
          <a:prstGeom prst="rect">
            <a:avLst/>
          </a:prstGeom>
          <a:solidFill>
            <a:schemeClr val="accent6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911283" y="242927"/>
            <a:ext cx="8748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low flow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177" y="1670645"/>
            <a:ext cx="8716811" cy="523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11283" y="1002760"/>
            <a:ext cx="11201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many years of discharge observation you need to get reliable estimate of the mean discharge?</a:t>
            </a:r>
            <a:endParaRPr lang="en-US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47180" y="6488668"/>
            <a:ext cx="22349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Length of observation</a:t>
            </a:r>
            <a:endParaRPr lang="en-US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16200000">
            <a:off x="-997446" y="3961157"/>
            <a:ext cx="430446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The probability that the average flow will differ from the long-term average by less than 10%.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911283" y="242927"/>
            <a:ext cx="8748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low flow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82706" y="1683197"/>
            <a:ext cx="11421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Why do we use only 30</a:t>
            </a:r>
            <a:r>
              <a:rPr lang="cs-CZ" sz="2800" i="1" dirty="0" smtClean="0"/>
              <a:t>y</a:t>
            </a:r>
            <a:r>
              <a:rPr lang="en-US" sz="2800" i="1" dirty="0" smtClean="0"/>
              <a:t> record instead of the longer period that is available?</a:t>
            </a:r>
            <a:endParaRPr lang="en-US" sz="2800" i="1" dirty="0"/>
          </a:p>
        </p:txBody>
      </p:sp>
      <p:sp>
        <p:nvSpPr>
          <p:cNvPr id="8" name="Obdélník 7"/>
          <p:cNvSpPr/>
          <p:nvPr/>
        </p:nvSpPr>
        <p:spPr>
          <a:xfrm>
            <a:off x="582706" y="2280221"/>
            <a:ext cx="110924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</a:rPr>
              <a:t>30 years period is long enough to get reliable mean and low flow values</a:t>
            </a:r>
          </a:p>
          <a:p>
            <a:pPr marL="514350" indent="-514350">
              <a:buAutoNum type="arabicParenR"/>
            </a:pPr>
            <a:r>
              <a:rPr lang="en-US" sz="2800" i="1" dirty="0" smtClean="0"/>
              <a:t>Less problem with homogeneity of data.</a:t>
            </a:r>
          </a:p>
          <a:p>
            <a:pPr marL="514350" indent="-514350">
              <a:buAutoNum type="arabicParenR"/>
            </a:pP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781" y="3221345"/>
            <a:ext cx="5118997" cy="332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0067" y="6424446"/>
            <a:ext cx="78218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Flow frequency curve for the Vltava river in Prague calculated from two periods</a:t>
            </a:r>
            <a:r>
              <a:rPr lang="cs-CZ" i="1" dirty="0" smtClean="0"/>
              <a:t>.</a:t>
            </a:r>
            <a:r>
              <a:rPr lang="en-US" i="1" dirty="0" smtClean="0"/>
              <a:t>   </a:t>
            </a:r>
            <a:endParaRPr lang="en-US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541654" y="5280975"/>
            <a:ext cx="25920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1200" i="1" dirty="0" smtClean="0">
                <a:latin typeface="Arial Unicode MS"/>
              </a:rPr>
              <a:t>A simple solution to the effect of dams built in 1950s and 1960s on minimum flows</a:t>
            </a:r>
            <a:r>
              <a:rPr lang="en-US" altLang="cs-CZ" sz="500" i="1" dirty="0" smtClean="0"/>
              <a:t> .</a:t>
            </a:r>
            <a:endParaRPr lang="en-US" altLang="cs-CZ" sz="2800" i="1" dirty="0">
              <a:latin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911283" y="242927"/>
            <a:ext cx="8748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low flow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475" y="3354323"/>
            <a:ext cx="5095108" cy="3054759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5146589" y="5245443"/>
            <a:ext cx="661087" cy="38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/>
          <p:cNvSpPr/>
          <p:nvPr/>
        </p:nvSpPr>
        <p:spPr>
          <a:xfrm>
            <a:off x="8248135" y="4565822"/>
            <a:ext cx="117389" cy="111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8298479" y="4288429"/>
            <a:ext cx="83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Prague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716254" y="5067641"/>
            <a:ext cx="110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reservoirs</a:t>
            </a:r>
            <a:endParaRPr lang="en-US" dirty="0"/>
          </a:p>
        </p:txBody>
      </p:sp>
      <p:cxnSp>
        <p:nvCxnSpPr>
          <p:cNvPr id="18" name="Přímá spojnice 17"/>
          <p:cNvCxnSpPr/>
          <p:nvPr/>
        </p:nvCxnSpPr>
        <p:spPr>
          <a:xfrm>
            <a:off x="8248135" y="4954425"/>
            <a:ext cx="468119" cy="326550"/>
          </a:xfrm>
          <a:prstGeom prst="line">
            <a:avLst/>
          </a:prstGeom>
          <a:ln w="2540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>
            <a:endCxn id="15" idx="1"/>
          </p:cNvCxnSpPr>
          <p:nvPr/>
        </p:nvCxnSpPr>
        <p:spPr>
          <a:xfrm flipV="1">
            <a:off x="8169639" y="5252307"/>
            <a:ext cx="546615" cy="28667"/>
          </a:xfrm>
          <a:prstGeom prst="line">
            <a:avLst/>
          </a:prstGeom>
          <a:ln w="2540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endCxn id="15" idx="1"/>
          </p:cNvCxnSpPr>
          <p:nvPr/>
        </p:nvCxnSpPr>
        <p:spPr>
          <a:xfrm flipV="1">
            <a:off x="8365524" y="5252307"/>
            <a:ext cx="350730" cy="297883"/>
          </a:xfrm>
          <a:prstGeom prst="line">
            <a:avLst/>
          </a:prstGeom>
          <a:ln w="2540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>
            <a:endCxn id="15" idx="1"/>
          </p:cNvCxnSpPr>
          <p:nvPr/>
        </p:nvCxnSpPr>
        <p:spPr>
          <a:xfrm flipV="1">
            <a:off x="8131465" y="5252307"/>
            <a:ext cx="584789" cy="759941"/>
          </a:xfrm>
          <a:prstGeom prst="line">
            <a:avLst/>
          </a:prstGeom>
          <a:ln w="2540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>
            <a:endCxn id="15" idx="1"/>
          </p:cNvCxnSpPr>
          <p:nvPr/>
        </p:nvCxnSpPr>
        <p:spPr>
          <a:xfrm flipV="1">
            <a:off x="8365524" y="5252307"/>
            <a:ext cx="350730" cy="674999"/>
          </a:xfrm>
          <a:prstGeom prst="line">
            <a:avLst/>
          </a:prstGeom>
          <a:ln w="25400">
            <a:solidFill>
              <a:schemeClr val="tx1"/>
            </a:solidFill>
            <a:headEnd type="oval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0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82706" y="1683197"/>
            <a:ext cx="11421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Why do we use only 30</a:t>
            </a:r>
            <a:r>
              <a:rPr lang="cs-CZ" sz="2800" i="1" dirty="0" smtClean="0"/>
              <a:t>y</a:t>
            </a:r>
            <a:r>
              <a:rPr lang="en-US" sz="2800" i="1" dirty="0" smtClean="0"/>
              <a:t> record instead of the longer period that is available?</a:t>
            </a:r>
            <a:endParaRPr lang="en-US" sz="2800" i="1" dirty="0"/>
          </a:p>
        </p:txBody>
      </p:sp>
      <p:sp>
        <p:nvSpPr>
          <p:cNvPr id="8" name="Obdélník 7"/>
          <p:cNvSpPr/>
          <p:nvPr/>
        </p:nvSpPr>
        <p:spPr>
          <a:xfrm>
            <a:off x="582706" y="2280221"/>
            <a:ext cx="110924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</a:rPr>
              <a:t>30 years period is long enough to get reliable mean and low flow</a:t>
            </a:r>
          </a:p>
          <a:p>
            <a:pPr marL="514350" indent="-514350">
              <a:buAutoNum type="arabicParenR"/>
            </a:pP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</a:rPr>
              <a:t>Less problem with homogeneity of data.</a:t>
            </a:r>
          </a:p>
          <a:p>
            <a:pPr marL="514350" indent="-514350">
              <a:buAutoNum type="arabicParenR"/>
            </a:pPr>
            <a:r>
              <a:rPr lang="en-US" sz="2800" i="1" dirty="0" smtClean="0"/>
              <a:t>The restrictions that are related to low flow characteristics can be quite easy</a:t>
            </a:r>
            <a:r>
              <a:rPr lang="cs-CZ" sz="2800" i="1" dirty="0" smtClean="0"/>
              <a:t> </a:t>
            </a:r>
            <a:r>
              <a:rPr lang="en-US" sz="2800" i="1" dirty="0" smtClean="0"/>
              <a:t>adjusted to better fit to current hydrological conditions.</a:t>
            </a:r>
            <a:endParaRPr lang="en-US" sz="2800" i="1" dirty="0"/>
          </a:p>
        </p:txBody>
      </p:sp>
      <p:sp>
        <p:nvSpPr>
          <p:cNvPr id="17" name="Obdélník 16"/>
          <p:cNvSpPr/>
          <p:nvPr/>
        </p:nvSpPr>
        <p:spPr>
          <a:xfrm>
            <a:off x="911283" y="242927"/>
            <a:ext cx="8748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low flow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911283" y="242927"/>
            <a:ext cx="79113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flood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1597" y="1190137"/>
            <a:ext cx="11201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800" i="1" dirty="0" smtClean="0"/>
              <a:t>Every technical structure near the river or in the river must resist the flood</a:t>
            </a:r>
            <a:r>
              <a:rPr lang="cs-CZ" altLang="cs-CZ" sz="2800" i="1" dirty="0" smtClean="0"/>
              <a:t>ing </a:t>
            </a:r>
            <a:r>
              <a:rPr lang="en-US" altLang="cs-CZ" sz="2800" i="1" dirty="0" smtClean="0"/>
              <a:t>of certain level (severity).</a:t>
            </a:r>
            <a:endParaRPr lang="cs-CZ" altLang="cs-CZ" sz="2800" i="1" dirty="0" smtClean="0"/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800" i="1" dirty="0" smtClean="0"/>
              <a:t>Different level of protection for different structures.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800" i="1" dirty="0" smtClean="0"/>
              <a:t>Regulated by law.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99" y="3275350"/>
            <a:ext cx="4609476" cy="3372787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304" y="3275348"/>
            <a:ext cx="3356375" cy="33727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Obrázek 5">
            <a:extLst>
              <a:ext uri="{FF2B5EF4-FFF2-40B4-BE49-F238E27FC236}">
                <a16:creationId xmlns:a16="http://schemas.microsoft.com/office/drawing/2014/main" id="{9D8653B5-975B-49C7-9876-FD9922D6EB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222" y="3282843"/>
            <a:ext cx="4518799" cy="3372787"/>
          </a:xfrm>
          <a:prstGeom prst="rect">
            <a:avLst/>
          </a:prstGeom>
          <a:noFill/>
          <a:ln w="412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918409" y="1097249"/>
            <a:ext cx="8502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/>
              <a:t>Method:</a:t>
            </a:r>
            <a:r>
              <a:rPr lang="en-US" sz="2800" i="1" dirty="0" smtClean="0"/>
              <a:t> Construction of Year</a:t>
            </a:r>
            <a:r>
              <a:rPr lang="cs-CZ" sz="2800" i="1" dirty="0" smtClean="0"/>
              <a:t> </a:t>
            </a:r>
            <a:r>
              <a:rPr lang="en-US" sz="2800" i="1" dirty="0" smtClean="0"/>
              <a:t>Peak</a:t>
            </a:r>
            <a:r>
              <a:rPr lang="cs-CZ" sz="2800" i="1" dirty="0" smtClean="0"/>
              <a:t> </a:t>
            </a:r>
            <a:r>
              <a:rPr lang="en-US" sz="2800" i="1" dirty="0" smtClean="0"/>
              <a:t>Flow Frequency Curve</a:t>
            </a:r>
            <a:endParaRPr lang="en-US" sz="2800" i="1" dirty="0"/>
          </a:p>
        </p:txBody>
      </p:sp>
      <p:pic>
        <p:nvPicPr>
          <p:cNvPr id="14" name="Picture 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62" y="2414576"/>
            <a:ext cx="6150472" cy="439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649576" y="6158641"/>
            <a:ext cx="701366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i="1" dirty="0" smtClean="0"/>
              <a:t>Annual maximum of the Vltava river </a:t>
            </a:r>
            <a:r>
              <a:rPr lang="cs-CZ" sz="2400" i="1" dirty="0" err="1" smtClean="0"/>
              <a:t>flow</a:t>
            </a:r>
            <a:r>
              <a:rPr lang="cs-CZ" sz="2400" i="1" dirty="0" smtClean="0"/>
              <a:t> </a:t>
            </a:r>
            <a:r>
              <a:rPr lang="en-US" sz="2400" i="1" dirty="0" smtClean="0"/>
              <a:t>in Prague</a:t>
            </a:r>
            <a:endParaRPr lang="en-US" sz="2400" dirty="0"/>
          </a:p>
        </p:txBody>
      </p:sp>
      <p:sp>
        <p:nvSpPr>
          <p:cNvPr id="7" name="Obdélník 6"/>
          <p:cNvSpPr/>
          <p:nvPr/>
        </p:nvSpPr>
        <p:spPr>
          <a:xfrm>
            <a:off x="911283" y="242927"/>
            <a:ext cx="79113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flood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05774" y="1530963"/>
            <a:ext cx="5588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Annual Exceedance Probability / Average Return Interval 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918409" y="1900295"/>
            <a:ext cx="11113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/>
              <a:t>Required</a:t>
            </a:r>
            <a:r>
              <a:rPr lang="cs-CZ" sz="2800" b="1" i="1" dirty="0" smtClean="0"/>
              <a:t>:</a:t>
            </a:r>
            <a:r>
              <a:rPr lang="cs-CZ" sz="2800" i="1" dirty="0" smtClean="0"/>
              <a:t> </a:t>
            </a:r>
            <a:r>
              <a:rPr lang="en-US" sz="2800" i="1" dirty="0"/>
              <a:t>Annual maximum discharge from data series as long as </a:t>
            </a:r>
            <a:r>
              <a:rPr lang="en-US" sz="2800" i="1" dirty="0" smtClean="0"/>
              <a:t>available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59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964" y="-107690"/>
            <a:ext cx="1562036" cy="1416423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11283" y="242927"/>
            <a:ext cx="68814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Some statistics </a:t>
            </a:r>
            <a:r>
              <a:rPr lang="cs-CZ" sz="4400" i="1" dirty="0" smtClean="0">
                <a:solidFill>
                  <a:srgbClr val="002060"/>
                </a:solidFill>
              </a:rPr>
              <a:t>- </a:t>
            </a:r>
            <a:r>
              <a:rPr lang="en-US" sz="4000" i="1" dirty="0" smtClean="0">
                <a:solidFill>
                  <a:srgbClr val="002060"/>
                </a:solidFill>
              </a:rPr>
              <a:t>Dice throwing</a:t>
            </a:r>
            <a:endParaRPr lang="en-US" sz="4000" i="1" dirty="0">
              <a:solidFill>
                <a:srgbClr val="00206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83" y="2584320"/>
            <a:ext cx="5153095" cy="427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6311" y="2584320"/>
            <a:ext cx="5373463" cy="427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911283" y="958116"/>
            <a:ext cx="11201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How many times </a:t>
            </a:r>
            <a:r>
              <a:rPr lang="cs-CZ" sz="2800" i="1" dirty="0" smtClean="0"/>
              <a:t>do </a:t>
            </a:r>
            <a:r>
              <a:rPr lang="en-US" sz="2800" i="1" dirty="0" smtClean="0"/>
              <a:t>you have </a:t>
            </a:r>
            <a:r>
              <a:rPr lang="cs-CZ" sz="2800" i="1" dirty="0" smtClean="0"/>
              <a:t>to </a:t>
            </a:r>
            <a:r>
              <a:rPr lang="en-US" sz="2800" i="1" dirty="0" smtClean="0"/>
              <a:t>throw two dice to get </a:t>
            </a:r>
            <a:r>
              <a:rPr lang="en-US" sz="2800" i="1" dirty="0" err="1" smtClean="0"/>
              <a:t>rel</a:t>
            </a:r>
            <a:r>
              <a:rPr lang="cs-CZ" sz="2800" i="1" dirty="0" smtClean="0"/>
              <a:t>i</a:t>
            </a:r>
            <a:r>
              <a:rPr lang="en-US" sz="2800" i="1" dirty="0" smtClean="0"/>
              <a:t>able estimates of:</a:t>
            </a:r>
            <a:endParaRPr lang="cs-CZ" sz="2800" i="1" dirty="0" smtClean="0"/>
          </a:p>
          <a:p>
            <a:r>
              <a:rPr lang="en-US" sz="2800" i="1" dirty="0" smtClean="0"/>
              <a:t>1) average sum</a:t>
            </a:r>
          </a:p>
          <a:p>
            <a:r>
              <a:rPr lang="en-US" sz="2800" i="1" dirty="0" smtClean="0"/>
              <a:t>2) frequency of extremes  </a:t>
            </a:r>
            <a:endParaRPr lang="en-US" sz="2800" i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85963" y="2765912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50x</a:t>
            </a:r>
            <a:endParaRPr lang="cs-CZ" sz="3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454371" y="2765912"/>
            <a:ext cx="1196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1000x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5034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11282" y="1086173"/>
            <a:ext cx="376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Flood frequency analysis</a:t>
            </a:r>
            <a:endParaRPr lang="en-US" sz="2800" dirty="0"/>
          </a:p>
        </p:txBody>
      </p:sp>
      <p:sp>
        <p:nvSpPr>
          <p:cNvPr id="7" name="Obdélník 6"/>
          <p:cNvSpPr/>
          <p:nvPr/>
        </p:nvSpPr>
        <p:spPr>
          <a:xfrm>
            <a:off x="911282" y="1683198"/>
            <a:ext cx="5911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Why the length of data series is so important?</a:t>
            </a:r>
            <a:endParaRPr lang="en-US" sz="24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1282" y="2250605"/>
            <a:ext cx="10718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i="1" dirty="0" smtClean="0"/>
              <a:t>1) </a:t>
            </a:r>
            <a:r>
              <a:rPr lang="en-US" altLang="cs-CZ" sz="2400" i="1" dirty="0" smtClean="0"/>
              <a:t>Flood protection requires the design of floods with a very low probability of occurrence.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i="1" dirty="0" smtClean="0"/>
              <a:t>2) </a:t>
            </a:r>
            <a:r>
              <a:rPr lang="en-US" altLang="cs-CZ" sz="2400" i="1" dirty="0" smtClean="0"/>
              <a:t>The values ​​should be stable, because the life expectancy of technical construction is long.</a:t>
            </a:r>
            <a:endParaRPr lang="en-US" altLang="cs-CZ" sz="2400" i="1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08" y="5062538"/>
            <a:ext cx="4321175" cy="14843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0" descr="Výsledek obrázku pro flooded brid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903" y="4314825"/>
            <a:ext cx="3332162" cy="2232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Výsledek obrázku pro flooded leve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865" y="4189412"/>
            <a:ext cx="3311525" cy="23574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911283" y="242927"/>
            <a:ext cx="79113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flood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11282" y="1086173"/>
            <a:ext cx="376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Flood frequency analysis</a:t>
            </a:r>
            <a:endParaRPr lang="en-US" sz="2800" dirty="0"/>
          </a:p>
        </p:txBody>
      </p:sp>
      <p:pic>
        <p:nvPicPr>
          <p:cNvPr id="12" name="Picture 9" descr="N-leté vody Lomnice Ostrove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1940560"/>
            <a:ext cx="5949648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677863" y="5969675"/>
            <a:ext cx="60483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Designed N – years flood for the </a:t>
            </a:r>
            <a:r>
              <a:rPr lang="en-US" sz="2000" i="1" dirty="0" err="1" smtClean="0"/>
              <a:t>Lomnice</a:t>
            </a:r>
            <a:r>
              <a:rPr lang="en-US" sz="2000" i="1" dirty="0" smtClean="0"/>
              <a:t> basin before and after flood in 2002</a:t>
            </a:r>
            <a:endParaRPr lang="en-US" sz="2000" dirty="0"/>
          </a:p>
        </p:txBody>
      </p:sp>
      <p:pic>
        <p:nvPicPr>
          <p:cNvPr id="16" name="Picture 6" descr="02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181" y="1940560"/>
            <a:ext cx="5241243" cy="393192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6790770" y="5918200"/>
            <a:ext cx="4815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cs-CZ" sz="2000" i="1" dirty="0"/>
              <a:t>The highest levels </a:t>
            </a:r>
            <a:r>
              <a:rPr lang="cs-CZ" altLang="cs-CZ" sz="2000" i="1" dirty="0" err="1" smtClean="0"/>
              <a:t>of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the</a:t>
            </a:r>
            <a:r>
              <a:rPr lang="cs-CZ" altLang="cs-CZ" sz="2000" i="1" dirty="0" smtClean="0"/>
              <a:t> Orlík dam </a:t>
            </a:r>
            <a:r>
              <a:rPr lang="en-US" altLang="cs-CZ" sz="2000" i="1" dirty="0" smtClean="0"/>
              <a:t>exceeded </a:t>
            </a:r>
            <a:r>
              <a:rPr lang="cs-CZ" altLang="cs-CZ" sz="2000" i="1" dirty="0" smtClean="0"/>
              <a:t>in 2002 </a:t>
            </a:r>
            <a:r>
              <a:rPr lang="en-US" altLang="cs-CZ" sz="2000" i="1" dirty="0" smtClean="0"/>
              <a:t>the </a:t>
            </a:r>
            <a:r>
              <a:rPr lang="en-US" altLang="cs-CZ" sz="2000" i="1" dirty="0"/>
              <a:t>permitted level by 1.5 </a:t>
            </a:r>
            <a:r>
              <a:rPr lang="cs-CZ" altLang="cs-CZ" sz="2000" i="1" dirty="0" smtClean="0"/>
              <a:t>meter!</a:t>
            </a:r>
            <a:endParaRPr lang="en-US" altLang="cs-CZ" sz="2000" i="1" dirty="0"/>
          </a:p>
        </p:txBody>
      </p:sp>
      <p:sp>
        <p:nvSpPr>
          <p:cNvPr id="8" name="Obdélník 7"/>
          <p:cNvSpPr/>
          <p:nvPr/>
        </p:nvSpPr>
        <p:spPr>
          <a:xfrm>
            <a:off x="911283" y="242927"/>
            <a:ext cx="79113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Evaluation of flood characteristics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26152" y="2050969"/>
            <a:ext cx="59013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Designe</a:t>
            </a:r>
            <a:r>
              <a:rPr lang="cs-CZ" i="1" dirty="0" smtClean="0"/>
              <a:t>d</a:t>
            </a:r>
            <a:r>
              <a:rPr lang="en-US" i="1" dirty="0" smtClean="0"/>
              <a:t> theoretical flood peaks before and after Flood 2002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545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212756" y="2382125"/>
            <a:ext cx="9356128" cy="405480"/>
            <a:chOff x="1154104" y="4116568"/>
            <a:chExt cx="9356128" cy="405480"/>
          </a:xfrm>
        </p:grpSpPr>
        <p:sp>
          <p:nvSpPr>
            <p:cNvPr id="3" name="Obdélník 2"/>
            <p:cNvSpPr/>
            <p:nvPr/>
          </p:nvSpPr>
          <p:spPr>
            <a:xfrm flipH="1">
              <a:off x="7977345" y="4116568"/>
              <a:ext cx="2532887" cy="37290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000" b="1" dirty="0" smtClean="0">
                  <a:solidFill>
                    <a:schemeClr val="tx1"/>
                  </a:solidFill>
                </a:rPr>
                <a:t>Instrumental period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 flipH="1">
              <a:off x="1154104" y="4121938"/>
              <a:ext cx="6743700" cy="400110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80000">
                  <a:srgbClr val="BFBFBF"/>
                </a:gs>
                <a:gs pos="100000">
                  <a:schemeClr val="bg1">
                    <a:alpha val="29000"/>
                  </a:schemeClr>
                </a:gs>
              </a:gsLst>
              <a:lin ang="108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 smtClean="0"/>
                <a:t>Pre-instrumental period</a:t>
              </a:r>
              <a:endParaRPr lang="cs-CZ" sz="2000" b="1" dirty="0"/>
            </a:p>
          </p:txBody>
        </p:sp>
      </p:grpSp>
      <p:cxnSp>
        <p:nvCxnSpPr>
          <p:cNvPr id="6" name="Přímá spojnice se šipkou 5"/>
          <p:cNvCxnSpPr/>
          <p:nvPr/>
        </p:nvCxnSpPr>
        <p:spPr>
          <a:xfrm flipH="1" flipV="1">
            <a:off x="1284057" y="1227311"/>
            <a:ext cx="8586654" cy="8709"/>
          </a:xfrm>
          <a:prstGeom prst="straightConnector1">
            <a:avLst/>
          </a:prstGeom>
          <a:ln w="25400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9029236" y="139584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2000 </a:t>
            </a:r>
            <a:r>
              <a:rPr lang="cs-CZ" sz="1400" dirty="0" smtClean="0"/>
              <a:t>a.d.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065511" y="1403439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1900</a:t>
            </a:r>
            <a:r>
              <a:rPr lang="cs-CZ" sz="1400" dirty="0" smtClean="0"/>
              <a:t> </a:t>
            </a:r>
            <a:r>
              <a:rPr lang="cs-CZ" sz="1400" dirty="0"/>
              <a:t>a.d.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24836" y="141534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1500</a:t>
            </a:r>
            <a:r>
              <a:rPr lang="cs-CZ" sz="1400" dirty="0" smtClean="0"/>
              <a:t> a.d.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497386" y="1376989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1000</a:t>
            </a:r>
            <a:r>
              <a:rPr lang="cs-CZ" sz="1400" dirty="0" smtClean="0"/>
              <a:t> a.d.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886941" y="13524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0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9302440" y="1227310"/>
            <a:ext cx="0" cy="957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8492842" y="1235049"/>
            <a:ext cx="0" cy="957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868511" y="1236626"/>
            <a:ext cx="0" cy="957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011838" y="1235048"/>
            <a:ext cx="0" cy="957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4907950" y="1227310"/>
            <a:ext cx="0" cy="957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446683" y="1615184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Timeline</a:t>
            </a:r>
            <a:endParaRPr lang="cs-CZ" i="1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251" y="3069466"/>
            <a:ext cx="1534143" cy="180166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3" y="2967987"/>
            <a:ext cx="1727025" cy="1910263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606" y="2948415"/>
            <a:ext cx="2275345" cy="194309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756" y="2953673"/>
            <a:ext cx="3221647" cy="1912947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911283" y="242927"/>
            <a:ext cx="77546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Historical hydrology - basic terms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26" name="Pravá složená závorka 25"/>
          <p:cNvSpPr/>
          <p:nvPr/>
        </p:nvSpPr>
        <p:spPr>
          <a:xfrm rot="5400000">
            <a:off x="4826365" y="1443968"/>
            <a:ext cx="223102" cy="7450321"/>
          </a:xfrm>
          <a:prstGeom prst="rightBrace">
            <a:avLst>
              <a:gd name="adj1" fmla="val 8333"/>
              <a:gd name="adj2" fmla="val 50510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4209103" y="5287842"/>
            <a:ext cx="133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Proxy-data</a:t>
            </a:r>
            <a:endParaRPr lang="cs-CZ" sz="2000" b="1" dirty="0"/>
          </a:p>
        </p:txBody>
      </p:sp>
      <p:sp>
        <p:nvSpPr>
          <p:cNvPr id="28" name="Obdélník 27"/>
          <p:cNvSpPr/>
          <p:nvPr/>
        </p:nvSpPr>
        <p:spPr>
          <a:xfrm flipH="1">
            <a:off x="4788594" y="5724739"/>
            <a:ext cx="4245657" cy="608519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Historical hydrology</a:t>
            </a:r>
          </a:p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Historical floods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 flipH="1">
            <a:off x="1212755" y="5730285"/>
            <a:ext cx="4480878" cy="608519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80000">
                <a:schemeClr val="accent2">
                  <a:lumMod val="75000"/>
                </a:schemeClr>
              </a:gs>
              <a:gs pos="100000">
                <a:schemeClr val="bg1">
                  <a:alpha val="2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Palaeohydrology</a:t>
            </a:r>
          </a:p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Palaeofloods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 flipH="1">
            <a:off x="8819235" y="5724738"/>
            <a:ext cx="1867778" cy="608519"/>
          </a:xfrm>
          <a:prstGeom prst="rect">
            <a:avLst/>
          </a:prstGeom>
          <a:gradFill>
            <a:gsLst>
              <a:gs pos="0">
                <a:schemeClr val="bg1">
                  <a:alpha val="52000"/>
                </a:schemeClr>
              </a:gs>
              <a:gs pos="4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Hydrology</a:t>
            </a:r>
          </a:p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Floods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9926" y="206051"/>
            <a:ext cx="10973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cs-CZ" sz="3200" dirty="0" smtClean="0">
                <a:solidFill>
                  <a:srgbClr val="002060"/>
                </a:solidFill>
              </a:rPr>
              <a:t>Availability of data for quantitative hydrology are often the main limitation for hydrological research and application</a:t>
            </a:r>
            <a:endParaRPr lang="en-US" altLang="cs-CZ" sz="5400" dirty="0" smtClean="0">
              <a:latin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59926" y="1832517"/>
            <a:ext cx="104520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000" dirty="0" smtClean="0">
                <a:latin typeface="Arial Unicode MS"/>
              </a:rPr>
              <a:t>We only have data available from a small number of locations.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000" dirty="0" smtClean="0">
                <a:latin typeface="Arial Unicode MS"/>
              </a:rPr>
              <a:t>Data accuracy</a:t>
            </a:r>
            <a:r>
              <a:rPr lang="cs-CZ" altLang="cs-CZ" sz="2000" dirty="0" smtClean="0">
                <a:latin typeface="Arial Unicode MS"/>
              </a:rPr>
              <a:t> and reliability </a:t>
            </a:r>
            <a:r>
              <a:rPr lang="en-US" altLang="cs-CZ" sz="2000" dirty="0" smtClean="0">
                <a:latin typeface="Arial Unicode MS"/>
              </a:rPr>
              <a:t>is affected by measurement methods</a:t>
            </a:r>
            <a:r>
              <a:rPr lang="cs-CZ" altLang="cs-CZ" sz="2000" dirty="0" smtClean="0">
                <a:latin typeface="Arial Unicode MS"/>
              </a:rPr>
              <a:t> and </a:t>
            </a:r>
            <a:r>
              <a:rPr lang="en-US" altLang="cs-CZ" sz="2000" dirty="0" smtClean="0">
                <a:latin typeface="Arial Unicode MS"/>
              </a:rPr>
              <a:t>other conditions.</a:t>
            </a:r>
            <a:endParaRPr lang="cs-CZ" altLang="cs-CZ" sz="2000" dirty="0" smtClean="0">
              <a:latin typeface="Arial Unicode MS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000" dirty="0">
                <a:latin typeface="Arial Unicode MS"/>
              </a:rPr>
              <a:t>Time series are limited to the length of the observation</a:t>
            </a:r>
            <a:r>
              <a:rPr lang="en-US" altLang="cs-CZ" sz="2000" dirty="0" smtClean="0">
                <a:latin typeface="Arial Unicode MS"/>
              </a:rPr>
              <a:t>.</a:t>
            </a:r>
            <a:r>
              <a:rPr lang="en-US" altLang="cs-CZ" sz="2000" dirty="0" smtClean="0"/>
              <a:t> </a:t>
            </a: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5323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11282" y="1086173"/>
            <a:ext cx="6266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/>
              <a:t>I</a:t>
            </a:r>
            <a:r>
              <a:rPr lang="en-US" sz="2800" dirty="0" err="1" smtClean="0"/>
              <a:t>nformation</a:t>
            </a:r>
            <a:r>
              <a:rPr lang="en-US" sz="2800" dirty="0" smtClean="0"/>
              <a:t> from pre-instrumental period</a:t>
            </a:r>
            <a:endParaRPr lang="en-US" sz="2800" dirty="0"/>
          </a:p>
        </p:txBody>
      </p:sp>
      <p:sp>
        <p:nvSpPr>
          <p:cNvPr id="5" name="Obdélník 4"/>
          <p:cNvSpPr/>
          <p:nvPr/>
        </p:nvSpPr>
        <p:spPr>
          <a:xfrm>
            <a:off x="992562" y="1683198"/>
            <a:ext cx="140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Required</a:t>
            </a:r>
            <a:r>
              <a:rPr lang="cs-CZ" sz="2400" b="1" i="1" dirty="0" smtClean="0"/>
              <a:t>:</a:t>
            </a:r>
            <a:endParaRPr lang="en-US" sz="2400" b="1" dirty="0"/>
          </a:p>
        </p:txBody>
      </p:sp>
      <p:sp>
        <p:nvSpPr>
          <p:cNvPr id="6" name="Obdélník 5"/>
          <p:cNvSpPr/>
          <p:nvPr/>
        </p:nvSpPr>
        <p:spPr>
          <a:xfrm>
            <a:off x="1398962" y="2323278"/>
            <a:ext cx="81215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400" i="1" dirty="0" smtClean="0"/>
              <a:t>Water levels and dates when the floods occurred</a:t>
            </a:r>
            <a:r>
              <a:rPr lang="cs-CZ" altLang="cs-CZ" sz="2400" i="1" dirty="0" smtClean="0"/>
              <a:t>.</a:t>
            </a:r>
            <a:endParaRPr lang="en-US" altLang="cs-CZ" sz="2400" i="1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400" i="1" dirty="0" smtClean="0"/>
              <a:t>Transformation</a:t>
            </a:r>
            <a:r>
              <a:rPr lang="cs-CZ" altLang="cs-CZ" sz="2400" i="1" dirty="0" smtClean="0"/>
              <a:t> to </a:t>
            </a:r>
            <a:r>
              <a:rPr lang="en-US" altLang="cs-CZ" sz="2400" i="1" dirty="0" smtClean="0"/>
              <a:t>discharge</a:t>
            </a:r>
            <a:r>
              <a:rPr lang="cs-CZ" altLang="cs-CZ" sz="2400" i="1" dirty="0" smtClean="0"/>
              <a:t>.</a:t>
            </a:r>
            <a:endParaRPr lang="en-US" altLang="cs-CZ" sz="2400" i="1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400" i="1" dirty="0" smtClean="0"/>
              <a:t>Complete list of all floods above certain level (recommended)</a:t>
            </a:r>
            <a:r>
              <a:rPr lang="cs-CZ" altLang="cs-CZ" sz="2400" i="1" dirty="0" smtClean="0"/>
              <a:t>.</a:t>
            </a:r>
            <a:endParaRPr lang="en-US" altLang="cs-CZ" sz="2400" i="1" dirty="0" smtClean="0"/>
          </a:p>
        </p:txBody>
      </p:sp>
      <p:sp>
        <p:nvSpPr>
          <p:cNvPr id="7" name="Obdélník 6"/>
          <p:cNvSpPr/>
          <p:nvPr/>
        </p:nvSpPr>
        <p:spPr>
          <a:xfrm>
            <a:off x="911283" y="242927"/>
            <a:ext cx="94283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Historical hydrology – </a:t>
            </a:r>
            <a:r>
              <a:rPr lang="cs-CZ" sz="4400" i="1" dirty="0" smtClean="0">
                <a:solidFill>
                  <a:srgbClr val="002060"/>
                </a:solidFill>
              </a:rPr>
              <a:t>data and </a:t>
            </a:r>
            <a:r>
              <a:rPr lang="cs-CZ" sz="4400" i="1" dirty="0" err="1" smtClean="0">
                <a:solidFill>
                  <a:srgbClr val="002060"/>
                </a:solidFill>
              </a:rPr>
              <a:t>methods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11282" y="1086173"/>
            <a:ext cx="10108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Flood frequency analysis – information from pre-instrumental period</a:t>
            </a:r>
            <a:endParaRPr lang="en-US" sz="2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67" y="1683198"/>
            <a:ext cx="11616305" cy="481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911283" y="242927"/>
            <a:ext cx="77546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Historical hydrology - basic terms</a:t>
            </a:r>
            <a:endParaRPr lang="en-US" sz="4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11282" y="1086173"/>
            <a:ext cx="10108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Flood frequency analysis – information from pre-instrumental period</a:t>
            </a:r>
            <a:endParaRPr lang="en-US" sz="2800" dirty="0"/>
          </a:p>
        </p:txBody>
      </p:sp>
      <p:sp>
        <p:nvSpPr>
          <p:cNvPr id="4" name="Obdélník 3"/>
          <p:cNvSpPr/>
          <p:nvPr/>
        </p:nvSpPr>
        <p:spPr>
          <a:xfrm>
            <a:off x="911283" y="242927"/>
            <a:ext cx="4778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Hydrological regime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70" t="32796" r="22992" b="19121"/>
          <a:stretch>
            <a:fillRect/>
          </a:stretch>
        </p:blipFill>
        <p:spPr bwMode="auto">
          <a:xfrm>
            <a:off x="741680" y="1683198"/>
            <a:ext cx="8083083" cy="370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41680" y="5588615"/>
            <a:ext cx="10607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cs-CZ" sz="1600" b="1" i="1" dirty="0" err="1" smtClean="0"/>
              <a:t>Calenda</a:t>
            </a:r>
            <a:r>
              <a:rPr lang="en-US" altLang="cs-CZ" sz="1600" b="1" i="1" dirty="0" smtClean="0"/>
              <a:t>, G.,  </a:t>
            </a:r>
            <a:r>
              <a:rPr lang="en-US" altLang="cs-CZ" sz="1600" b="1" i="1" dirty="0" err="1" smtClean="0"/>
              <a:t>Mancini,C.P</a:t>
            </a:r>
            <a:r>
              <a:rPr lang="en-US" altLang="cs-CZ" sz="1600" b="1" i="1" dirty="0" smtClean="0"/>
              <a:t>., </a:t>
            </a:r>
            <a:r>
              <a:rPr lang="en-US" altLang="cs-CZ" sz="1600" b="1" i="1" dirty="0" err="1" smtClean="0"/>
              <a:t>Volpi</a:t>
            </a:r>
            <a:r>
              <a:rPr lang="en-US" altLang="cs-CZ" sz="1600" b="1" i="1" dirty="0" smtClean="0"/>
              <a:t>,</a:t>
            </a:r>
            <a:r>
              <a:rPr lang="en-US" altLang="cs-CZ" sz="1600" i="1" dirty="0" smtClean="0"/>
              <a:t> </a:t>
            </a:r>
            <a:r>
              <a:rPr lang="en-US" altLang="cs-CZ" sz="1600" b="1" i="1" dirty="0" smtClean="0"/>
              <a:t>E. (2005): </a:t>
            </a:r>
            <a:r>
              <a:rPr lang="en-US" altLang="cs-CZ" sz="1600" i="1" dirty="0" smtClean="0"/>
              <a:t>Distribution of the extreme peak floods of the Tiber River from the XV century, Advances in water resources, 2005 s. 615-624</a:t>
            </a:r>
            <a:endParaRPr lang="en-US" altLang="cs-CZ" sz="1600" i="1" dirty="0"/>
          </a:p>
        </p:txBody>
      </p:sp>
      <p:sp>
        <p:nvSpPr>
          <p:cNvPr id="8" name="Zaoblený obdélník 7"/>
          <p:cNvSpPr/>
          <p:nvPr/>
        </p:nvSpPr>
        <p:spPr>
          <a:xfrm>
            <a:off x="7843520" y="1910080"/>
            <a:ext cx="690880" cy="3403600"/>
          </a:xfrm>
          <a:prstGeom prst="round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6634480" y="1910080"/>
            <a:ext cx="1209040" cy="3403600"/>
          </a:xfrm>
          <a:prstGeom prst="roundRect">
            <a:avLst>
              <a:gd name="adj" fmla="val 12465"/>
            </a:avLst>
          </a:prstGeom>
          <a:solidFill>
            <a:schemeClr val="accent4">
              <a:lumMod val="60000"/>
              <a:lumOff val="40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1259840" y="1910080"/>
            <a:ext cx="5374640" cy="3403600"/>
          </a:xfrm>
          <a:prstGeom prst="roundRect">
            <a:avLst>
              <a:gd name="adj" fmla="val 4130"/>
            </a:avLst>
          </a:prstGeom>
          <a:solidFill>
            <a:schemeClr val="accent2">
              <a:lumMod val="75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748388" y="1829551"/>
            <a:ext cx="96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 smtClean="0"/>
              <a:t>Historical</a:t>
            </a:r>
            <a:endParaRPr lang="cs-CZ" sz="1600" dirty="0" smtClean="0"/>
          </a:p>
          <a:p>
            <a:pPr algn="ctr"/>
            <a:r>
              <a:rPr lang="cs-CZ" sz="1600" dirty="0" smtClean="0"/>
              <a:t> </a:t>
            </a:r>
            <a:r>
              <a:rPr lang="cs-CZ" sz="1600" dirty="0" err="1" smtClean="0"/>
              <a:t>floods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411475" y="1938984"/>
            <a:ext cx="1254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 smtClean="0"/>
              <a:t>Palaeofloods</a:t>
            </a:r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017653" y="1914460"/>
            <a:ext cx="25321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PROBLEM:</a:t>
            </a:r>
          </a:p>
          <a:p>
            <a:r>
              <a:rPr lang="en-US" sz="2000" i="1" dirty="0" smtClean="0"/>
              <a:t>Combination of different kind of data (observation /proxy)</a:t>
            </a:r>
          </a:p>
          <a:p>
            <a:r>
              <a:rPr lang="en-US" sz="2000" i="1" dirty="0" smtClean="0"/>
              <a:t>(continuous / discrete) (accurate + estimates)</a:t>
            </a:r>
          </a:p>
          <a:p>
            <a:r>
              <a:rPr lang="en-US" sz="2000" i="1" dirty="0" smtClean="0"/>
              <a:t>does not allow the use of standard statistical methods for flood frequency calculation. </a:t>
            </a:r>
          </a:p>
          <a:p>
            <a:endParaRPr lang="en-US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38898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911282" y="1086173"/>
            <a:ext cx="107320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 smtClean="0"/>
              <a:t>Definition</a:t>
            </a:r>
            <a:r>
              <a:rPr lang="cs-CZ" sz="2800" dirty="0" smtClean="0"/>
              <a:t>: </a:t>
            </a:r>
            <a:r>
              <a:rPr lang="en-US" sz="2800" dirty="0" smtClean="0"/>
              <a:t>Study of water on Earth during previous periods of its history.</a:t>
            </a:r>
          </a:p>
          <a:p>
            <a:r>
              <a:rPr lang="en-US" sz="2800" b="1" dirty="0" err="1" smtClean="0"/>
              <a:t>Palaeoflood</a:t>
            </a:r>
            <a:r>
              <a:rPr lang="en-US" sz="2800" dirty="0" smtClean="0"/>
              <a:t>:  Indirect evidence of flooding (proxy data), usually fluvial sediments at specific location</a:t>
            </a:r>
            <a:r>
              <a:rPr lang="cs-CZ" sz="2800" dirty="0" smtClean="0"/>
              <a:t>.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Obdélník 3"/>
          <p:cNvSpPr/>
          <p:nvPr/>
        </p:nvSpPr>
        <p:spPr>
          <a:xfrm>
            <a:off x="911283" y="242927"/>
            <a:ext cx="40034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 smtClean="0">
                <a:solidFill>
                  <a:srgbClr val="002060"/>
                </a:solidFill>
              </a:rPr>
              <a:t>Palaeohydrology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162" y="2854961"/>
            <a:ext cx="5620621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97986" y="4572294"/>
            <a:ext cx="4823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Required:</a:t>
            </a:r>
          </a:p>
          <a:p>
            <a:r>
              <a:rPr lang="en-US" sz="2000" dirty="0" smtClean="0"/>
              <a:t>Location with deposition of flood sediments but protected from all kinds of erosion. For example caves or abandoned river bed.</a:t>
            </a:r>
          </a:p>
          <a:p>
            <a:endParaRPr lang="en-US" sz="2000" dirty="0" smtClean="0"/>
          </a:p>
          <a:p>
            <a:r>
              <a:rPr lang="en-US" sz="2000" dirty="0" smtClean="0"/>
              <a:t>Dating method such as radiocarbon, etc. </a:t>
            </a:r>
          </a:p>
        </p:txBody>
      </p:sp>
    </p:spTree>
    <p:extLst>
      <p:ext uri="{BB962C8B-B14F-4D97-AF65-F5344CB8AC3E}">
        <p14:creationId xmlns:p14="http://schemas.microsoft.com/office/powerpoint/2010/main" val="11599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11283" y="242927"/>
            <a:ext cx="40034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 smtClean="0">
                <a:solidFill>
                  <a:srgbClr val="002060"/>
                </a:solidFill>
              </a:rPr>
              <a:t>Palaeohydrology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755650" y="6218238"/>
            <a:ext cx="70897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 dirty="0">
                <a:latin typeface="Trebuchet MS" panose="020B0603020202020204" pitchFamily="34" charset="0"/>
              </a:rPr>
              <a:t>Lang M. </a:t>
            </a:r>
            <a:r>
              <a:rPr lang="cs-CZ" altLang="cs-CZ" sz="1200" i="1" dirty="0" err="1">
                <a:latin typeface="Trebuchet MS" panose="020B0603020202020204" pitchFamily="34" charset="0"/>
              </a:rPr>
              <a:t>Historical</a:t>
            </a:r>
            <a:r>
              <a:rPr lang="cs-CZ" altLang="cs-CZ" sz="1200" i="1" dirty="0">
                <a:latin typeface="Trebuchet MS" panose="020B0603020202020204" pitchFamily="34" charset="0"/>
              </a:rPr>
              <a:t> </a:t>
            </a:r>
            <a:r>
              <a:rPr lang="cs-CZ" altLang="cs-CZ" sz="1200" i="1" dirty="0" err="1">
                <a:latin typeface="Trebuchet MS" panose="020B0603020202020204" pitchFamily="34" charset="0"/>
              </a:rPr>
              <a:t>floods</a:t>
            </a:r>
            <a:r>
              <a:rPr lang="cs-CZ" altLang="cs-CZ" sz="1200" i="1" dirty="0">
                <a:latin typeface="Trebuchet MS" panose="020B0603020202020204" pitchFamily="34" charset="0"/>
              </a:rPr>
              <a:t> in </a:t>
            </a:r>
            <a:r>
              <a:rPr lang="cs-CZ" altLang="cs-CZ" sz="1200" i="1" dirty="0" err="1">
                <a:latin typeface="Trebuchet MS" panose="020B0603020202020204" pitchFamily="34" charset="0"/>
              </a:rPr>
              <a:t>the</a:t>
            </a:r>
            <a:r>
              <a:rPr lang="cs-CZ" altLang="cs-CZ" sz="1200" i="1" dirty="0">
                <a:latin typeface="Trebuchet MS" panose="020B0603020202020204" pitchFamily="34" charset="0"/>
              </a:rPr>
              <a:t> </a:t>
            </a:r>
            <a:r>
              <a:rPr lang="cs-CZ" altLang="cs-CZ" sz="1200" i="1" dirty="0" err="1">
                <a:latin typeface="Trebuchet MS" panose="020B0603020202020204" pitchFamily="34" charset="0"/>
              </a:rPr>
              <a:t>Soutj</a:t>
            </a:r>
            <a:r>
              <a:rPr lang="cs-CZ" altLang="cs-CZ" sz="1200" i="1" dirty="0">
                <a:latin typeface="Trebuchet MS" panose="020B0603020202020204" pitchFamily="34" charset="0"/>
              </a:rPr>
              <a:t>-East </a:t>
            </a:r>
            <a:r>
              <a:rPr lang="cs-CZ" altLang="cs-CZ" sz="1200" i="1" dirty="0" err="1">
                <a:latin typeface="Trebuchet MS" panose="020B0603020202020204" pitchFamily="34" charset="0"/>
              </a:rPr>
              <a:t>of</a:t>
            </a:r>
            <a:r>
              <a:rPr lang="cs-CZ" altLang="cs-CZ" sz="1200" i="1" dirty="0">
                <a:latin typeface="Trebuchet MS" panose="020B0603020202020204" pitchFamily="34" charset="0"/>
              </a:rPr>
              <a:t> France</a:t>
            </a:r>
            <a:endParaRPr lang="cs-CZ" altLang="cs-CZ" sz="1200" dirty="0">
              <a:latin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Trebuchet MS" panose="020B0603020202020204" pitchFamily="34" charset="0"/>
              </a:rPr>
              <a:t>SPHERE and INONDHIS Project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dirty="0">
                <a:latin typeface="Trebuchet MS" panose="020B0603020202020204" pitchFamily="34" charset="0"/>
              </a:rPr>
              <a:t>http://www.eng.ox.ac.uk/samp/slides/OxJan08-LangMichel.pdf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83" y="1151978"/>
            <a:ext cx="4309459" cy="492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4524" y="1151979"/>
            <a:ext cx="4575576" cy="246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803" y="3676476"/>
            <a:ext cx="4477067" cy="295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5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59170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Flood mechanism</a:t>
            </a:r>
            <a:r>
              <a:rPr lang="cs-CZ" sz="4400" i="1" dirty="0" smtClean="0">
                <a:solidFill>
                  <a:srgbClr val="002060"/>
                </a:solidFill>
              </a:rPr>
              <a:t> </a:t>
            </a:r>
            <a:r>
              <a:rPr lang="en-US" sz="4400" i="1" dirty="0" smtClean="0">
                <a:solidFill>
                  <a:srgbClr val="002060"/>
                </a:solidFill>
              </a:rPr>
              <a:t>studies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911282" y="1086173"/>
            <a:ext cx="11258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Comprehensive study of causes and development of flood in a specific basin</a:t>
            </a:r>
            <a:r>
              <a:rPr lang="cs-CZ" sz="2800" dirty="0" smtClean="0"/>
              <a:t>.</a:t>
            </a:r>
            <a:endParaRPr lang="en-US" sz="2800" dirty="0"/>
          </a:p>
        </p:txBody>
      </p:sp>
      <p:sp>
        <p:nvSpPr>
          <p:cNvPr id="8" name="Obdélník 7"/>
          <p:cNvSpPr/>
          <p:nvPr/>
        </p:nvSpPr>
        <p:spPr>
          <a:xfrm>
            <a:off x="911282" y="1683198"/>
            <a:ext cx="140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Required</a:t>
            </a:r>
            <a:r>
              <a:rPr lang="cs-CZ" sz="2400" b="1" i="1" dirty="0" smtClean="0"/>
              <a:t>:</a:t>
            </a:r>
            <a:endParaRPr lang="en-US" sz="2400" b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11282" y="2218668"/>
            <a:ext cx="10718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2400" i="1" dirty="0" smtClean="0"/>
              <a:t>Rainfall totals, air temperature, snow observation, river flow form more water gauging </a:t>
            </a:r>
            <a:endParaRPr lang="en-US" altLang="cs-CZ" sz="2400" i="1" dirty="0"/>
          </a:p>
        </p:txBody>
      </p:sp>
      <p:sp>
        <p:nvSpPr>
          <p:cNvPr id="10" name="Obdélník 9"/>
          <p:cNvSpPr/>
          <p:nvPr/>
        </p:nvSpPr>
        <p:spPr>
          <a:xfrm>
            <a:off x="911282" y="3197275"/>
            <a:ext cx="3570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What we want to find out:</a:t>
            </a:r>
            <a:endParaRPr lang="en-US" sz="2400" b="1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11282" y="3806550"/>
            <a:ext cx="107181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400" i="1" dirty="0" smtClean="0"/>
              <a:t>The most common causes of flood.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400" i="1" dirty="0" smtClean="0"/>
              <a:t>Seasonal aspect.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400" i="1" dirty="0" smtClean="0"/>
              <a:t>The are</a:t>
            </a:r>
            <a:r>
              <a:rPr lang="cs-CZ" altLang="cs-CZ" sz="2400" i="1" dirty="0" smtClean="0"/>
              <a:t>a</a:t>
            </a:r>
            <a:r>
              <a:rPr lang="en-US" altLang="cs-CZ" sz="2400" i="1" dirty="0" smtClean="0"/>
              <a:t> with the highest runoff.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400" i="1" dirty="0" smtClean="0"/>
              <a:t>Time development</a:t>
            </a:r>
            <a:r>
              <a:rPr lang="cs-CZ" altLang="cs-CZ" sz="2400" i="1" dirty="0" smtClean="0"/>
              <a:t> </a:t>
            </a:r>
            <a:r>
              <a:rPr lang="en-US" altLang="cs-CZ" sz="2400" i="1" dirty="0" smtClean="0"/>
              <a:t>o</a:t>
            </a:r>
            <a:r>
              <a:rPr lang="cs-CZ" altLang="cs-CZ" sz="2400" i="1" dirty="0" smtClean="0"/>
              <a:t>f </a:t>
            </a:r>
            <a:r>
              <a:rPr lang="en-US" altLang="cs-CZ" sz="2400" i="1" dirty="0" smtClean="0"/>
              <a:t>outflow </a:t>
            </a:r>
            <a:r>
              <a:rPr lang="en-US" altLang="cs-CZ" sz="2400" i="1" dirty="0" err="1" smtClean="0"/>
              <a:t>fr</a:t>
            </a:r>
            <a:r>
              <a:rPr lang="cs-CZ" altLang="cs-CZ" sz="2400" i="1" dirty="0" smtClean="0"/>
              <a:t>o</a:t>
            </a:r>
            <a:r>
              <a:rPr lang="en-US" altLang="cs-CZ" sz="2400" i="1" dirty="0" smtClean="0"/>
              <a:t>m different part of basin.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400" i="1" dirty="0" smtClean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1507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5" y="1814506"/>
            <a:ext cx="8623040" cy="493429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11283" y="242927"/>
            <a:ext cx="8331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Flood mechanism</a:t>
            </a:r>
            <a:r>
              <a:rPr lang="cs-CZ" sz="4400" i="1" dirty="0" smtClean="0">
                <a:solidFill>
                  <a:srgbClr val="002060"/>
                </a:solidFill>
              </a:rPr>
              <a:t> </a:t>
            </a:r>
            <a:r>
              <a:rPr lang="en-US" sz="4400" i="1" dirty="0" smtClean="0">
                <a:solidFill>
                  <a:srgbClr val="002060"/>
                </a:solidFill>
              </a:rPr>
              <a:t>of the </a:t>
            </a:r>
            <a:r>
              <a:rPr lang="en-US" sz="4400" i="1" dirty="0" err="1" smtClean="0">
                <a:solidFill>
                  <a:srgbClr val="002060"/>
                </a:solidFill>
              </a:rPr>
              <a:t>Otava</a:t>
            </a:r>
            <a:r>
              <a:rPr lang="en-US" sz="4400" i="1" dirty="0" smtClean="0">
                <a:solidFill>
                  <a:srgbClr val="002060"/>
                </a:solidFill>
              </a:rPr>
              <a:t> river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9204251" y="4834270"/>
            <a:ext cx="85061" cy="75609"/>
          </a:xfrm>
          <a:custGeom>
            <a:avLst/>
            <a:gdLst>
              <a:gd name="connsiteX0" fmla="*/ 0 w 85061"/>
              <a:gd name="connsiteY0" fmla="*/ 35442 h 75609"/>
              <a:gd name="connsiteX1" fmla="*/ 51982 w 85061"/>
              <a:gd name="connsiteY1" fmla="*/ 75609 h 75609"/>
              <a:gd name="connsiteX2" fmla="*/ 82698 w 85061"/>
              <a:gd name="connsiteY2" fmla="*/ 61432 h 75609"/>
              <a:gd name="connsiteX3" fmla="*/ 85061 w 85061"/>
              <a:gd name="connsiteY3" fmla="*/ 18902 h 75609"/>
              <a:gd name="connsiteX4" fmla="*/ 51982 w 85061"/>
              <a:gd name="connsiteY4" fmla="*/ 0 h 75609"/>
              <a:gd name="connsiteX5" fmla="*/ 0 w 85061"/>
              <a:gd name="connsiteY5" fmla="*/ 35442 h 75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61" h="75609">
                <a:moveTo>
                  <a:pt x="0" y="35442"/>
                </a:moveTo>
                <a:lnTo>
                  <a:pt x="51982" y="75609"/>
                </a:lnTo>
                <a:lnTo>
                  <a:pt x="82698" y="61432"/>
                </a:lnTo>
                <a:lnTo>
                  <a:pt x="85061" y="18902"/>
                </a:lnTo>
                <a:lnTo>
                  <a:pt x="51982" y="0"/>
                </a:lnTo>
                <a:lnTo>
                  <a:pt x="0" y="35442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 descr="mapa_f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4421" y="1100137"/>
            <a:ext cx="4302253" cy="30289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585912" y="5043488"/>
            <a:ext cx="1543051" cy="11572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1585912" y="1100137"/>
            <a:ext cx="5828509" cy="39433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3131304" y="4129087"/>
            <a:ext cx="8585370" cy="20716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3148467" y="3171825"/>
            <a:ext cx="4265954" cy="1871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79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1281" y="1197034"/>
            <a:ext cx="10975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cs-CZ" sz="2400" b="1" dirty="0" smtClean="0"/>
              <a:t>Weather circulation conditions</a:t>
            </a:r>
          </a:p>
        </p:txBody>
      </p:sp>
      <p:pic>
        <p:nvPicPr>
          <p:cNvPr id="11" name="Picture 10" descr="L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2878" y="2760345"/>
            <a:ext cx="4816559" cy="3589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ZH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053" y="2760345"/>
            <a:ext cx="4816559" cy="3569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11281" y="6394217"/>
            <a:ext cx="901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Ce</a:t>
            </a:r>
            <a:r>
              <a:rPr lang="cs-CZ" i="1" dirty="0" smtClean="0"/>
              <a:t>n</a:t>
            </a:r>
            <a:r>
              <a:rPr lang="en-US" i="1" dirty="0" err="1" smtClean="0"/>
              <a:t>ter</a:t>
            </a:r>
            <a:r>
              <a:rPr lang="en-US" i="1" dirty="0" smtClean="0"/>
              <a:t> of </a:t>
            </a:r>
            <a:r>
              <a:rPr lang="cs-CZ" i="1" dirty="0" smtClean="0"/>
              <a:t>l</a:t>
            </a:r>
            <a:r>
              <a:rPr lang="en-US" i="1" dirty="0" smtClean="0"/>
              <a:t>ow pressure formation before a du</a:t>
            </a:r>
            <a:r>
              <a:rPr lang="cs-CZ" i="1" dirty="0" smtClean="0"/>
              <a:t>r</a:t>
            </a:r>
            <a:r>
              <a:rPr lang="en-US" i="1" dirty="0" smtClean="0"/>
              <a:t>ing floods in </a:t>
            </a:r>
            <a:r>
              <a:rPr lang="en-US" i="1" dirty="0" err="1" smtClean="0"/>
              <a:t>Otava</a:t>
            </a:r>
            <a:r>
              <a:rPr lang="en-US" i="1" dirty="0" smtClean="0"/>
              <a:t> river. Winter / Summer type </a:t>
            </a:r>
            <a:endParaRPr lang="en-US" i="1" dirty="0"/>
          </a:p>
        </p:txBody>
      </p:sp>
      <p:sp>
        <p:nvSpPr>
          <p:cNvPr id="6" name="Volný tvar 5"/>
          <p:cNvSpPr/>
          <p:nvPr/>
        </p:nvSpPr>
        <p:spPr>
          <a:xfrm>
            <a:off x="4276649" y="4948570"/>
            <a:ext cx="85061" cy="75609"/>
          </a:xfrm>
          <a:custGeom>
            <a:avLst/>
            <a:gdLst>
              <a:gd name="connsiteX0" fmla="*/ 0 w 85061"/>
              <a:gd name="connsiteY0" fmla="*/ 35442 h 75609"/>
              <a:gd name="connsiteX1" fmla="*/ 51982 w 85061"/>
              <a:gd name="connsiteY1" fmla="*/ 75609 h 75609"/>
              <a:gd name="connsiteX2" fmla="*/ 82698 w 85061"/>
              <a:gd name="connsiteY2" fmla="*/ 61432 h 75609"/>
              <a:gd name="connsiteX3" fmla="*/ 85061 w 85061"/>
              <a:gd name="connsiteY3" fmla="*/ 18902 h 75609"/>
              <a:gd name="connsiteX4" fmla="*/ 51982 w 85061"/>
              <a:gd name="connsiteY4" fmla="*/ 0 h 75609"/>
              <a:gd name="connsiteX5" fmla="*/ 0 w 85061"/>
              <a:gd name="connsiteY5" fmla="*/ 35442 h 75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61" h="75609">
                <a:moveTo>
                  <a:pt x="0" y="35442"/>
                </a:moveTo>
                <a:lnTo>
                  <a:pt x="51982" y="75609"/>
                </a:lnTo>
                <a:lnTo>
                  <a:pt x="82698" y="61432"/>
                </a:lnTo>
                <a:lnTo>
                  <a:pt x="85061" y="18902"/>
                </a:lnTo>
                <a:lnTo>
                  <a:pt x="51982" y="0"/>
                </a:lnTo>
                <a:lnTo>
                  <a:pt x="0" y="35442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9204249" y="4948570"/>
            <a:ext cx="85061" cy="75609"/>
          </a:xfrm>
          <a:custGeom>
            <a:avLst/>
            <a:gdLst>
              <a:gd name="connsiteX0" fmla="*/ 0 w 85061"/>
              <a:gd name="connsiteY0" fmla="*/ 35442 h 75609"/>
              <a:gd name="connsiteX1" fmla="*/ 51982 w 85061"/>
              <a:gd name="connsiteY1" fmla="*/ 75609 h 75609"/>
              <a:gd name="connsiteX2" fmla="*/ 82698 w 85061"/>
              <a:gd name="connsiteY2" fmla="*/ 61432 h 75609"/>
              <a:gd name="connsiteX3" fmla="*/ 85061 w 85061"/>
              <a:gd name="connsiteY3" fmla="*/ 18902 h 75609"/>
              <a:gd name="connsiteX4" fmla="*/ 51982 w 85061"/>
              <a:gd name="connsiteY4" fmla="*/ 0 h 75609"/>
              <a:gd name="connsiteX5" fmla="*/ 0 w 85061"/>
              <a:gd name="connsiteY5" fmla="*/ 35442 h 75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61" h="75609">
                <a:moveTo>
                  <a:pt x="0" y="35442"/>
                </a:moveTo>
                <a:lnTo>
                  <a:pt x="51982" y="75609"/>
                </a:lnTo>
                <a:lnTo>
                  <a:pt x="82698" y="61432"/>
                </a:lnTo>
                <a:lnTo>
                  <a:pt x="85061" y="18902"/>
                </a:lnTo>
                <a:lnTo>
                  <a:pt x="51982" y="0"/>
                </a:lnTo>
                <a:lnTo>
                  <a:pt x="0" y="35442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389593" y="5074617"/>
            <a:ext cx="6357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The </a:t>
            </a:r>
            <a:r>
              <a:rPr lang="en-US" sz="800" dirty="0" err="1" smtClean="0"/>
              <a:t>Otava</a:t>
            </a:r>
            <a:r>
              <a:rPr lang="en-US" sz="800" dirty="0" smtClean="0"/>
              <a:t> river basin</a:t>
            </a:r>
            <a:endParaRPr lang="en-US" sz="800" dirty="0"/>
          </a:p>
        </p:txBody>
      </p:sp>
      <p:cxnSp>
        <p:nvCxnSpPr>
          <p:cNvPr id="10" name="Přímá spojnice se šipkou 9"/>
          <p:cNvCxnSpPr>
            <a:endCxn id="6" idx="0"/>
          </p:cNvCxnSpPr>
          <p:nvPr/>
        </p:nvCxnSpPr>
        <p:spPr>
          <a:xfrm flipV="1">
            <a:off x="4025386" y="4984012"/>
            <a:ext cx="251263" cy="259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911283" y="242927"/>
            <a:ext cx="8331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Flood mechanism</a:t>
            </a:r>
            <a:r>
              <a:rPr lang="cs-CZ" sz="4400" i="1" dirty="0" smtClean="0">
                <a:solidFill>
                  <a:srgbClr val="002060"/>
                </a:solidFill>
              </a:rPr>
              <a:t> </a:t>
            </a:r>
            <a:r>
              <a:rPr lang="en-US" sz="4400" i="1" dirty="0" smtClean="0">
                <a:solidFill>
                  <a:srgbClr val="002060"/>
                </a:solidFill>
              </a:rPr>
              <a:t>of the </a:t>
            </a:r>
            <a:r>
              <a:rPr lang="en-US" sz="4400" i="1" dirty="0" err="1" smtClean="0">
                <a:solidFill>
                  <a:srgbClr val="002060"/>
                </a:solidFill>
              </a:rPr>
              <a:t>Otava</a:t>
            </a:r>
            <a:r>
              <a:rPr lang="en-US" sz="4400" i="1" dirty="0" smtClean="0">
                <a:solidFill>
                  <a:srgbClr val="002060"/>
                </a:solidFill>
              </a:rPr>
              <a:t> river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11280" y="1715800"/>
            <a:ext cx="109759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Winter type</a:t>
            </a:r>
            <a:r>
              <a:rPr kumimoji="0" lang="en-US" altLang="cs-CZ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– west circulation </a:t>
            </a:r>
            <a:r>
              <a:rPr lang="en-US" altLang="cs-CZ" sz="2400" dirty="0" smtClean="0"/>
              <a:t>with strong wind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cs-CZ" sz="2400" dirty="0" smtClean="0"/>
              <a:t>Summer type – low pressure in central Europe, east and north circulation</a:t>
            </a:r>
          </a:p>
        </p:txBody>
      </p:sp>
    </p:spTree>
    <p:extLst>
      <p:ext uri="{BB962C8B-B14F-4D97-AF65-F5344CB8AC3E}">
        <p14:creationId xmlns:p14="http://schemas.microsoft.com/office/powerpoint/2010/main" val="34036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maz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422" y="2652078"/>
            <a:ext cx="244792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mazat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8859" y="2652078"/>
            <a:ext cx="24479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SMer vetru v ZH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684" y="4553903"/>
            <a:ext cx="1841098" cy="175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SMer vetru v LH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7714" y="4572035"/>
            <a:ext cx="1921108" cy="183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Typy orografického zesílení sráž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408" y="2663116"/>
            <a:ext cx="41402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1144239" y="6310273"/>
            <a:ext cx="795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area where with heavy rain before floods in </a:t>
            </a:r>
            <a:r>
              <a:rPr lang="en-US" i="1" dirty="0" err="1" smtClean="0"/>
              <a:t>Otava</a:t>
            </a:r>
            <a:r>
              <a:rPr lang="en-US" i="1" dirty="0" smtClean="0"/>
              <a:t> river. Winter / Summer type </a:t>
            </a:r>
            <a:endParaRPr lang="en-US" i="1" dirty="0"/>
          </a:p>
        </p:txBody>
      </p:sp>
      <p:sp>
        <p:nvSpPr>
          <p:cNvPr id="11" name="Obdélník 10"/>
          <p:cNvSpPr/>
          <p:nvPr/>
        </p:nvSpPr>
        <p:spPr>
          <a:xfrm>
            <a:off x="911283" y="242927"/>
            <a:ext cx="8331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Flood mechanism</a:t>
            </a:r>
            <a:r>
              <a:rPr lang="cs-CZ" sz="4400" i="1" dirty="0" smtClean="0">
                <a:solidFill>
                  <a:srgbClr val="002060"/>
                </a:solidFill>
              </a:rPr>
              <a:t> </a:t>
            </a:r>
            <a:r>
              <a:rPr lang="en-US" sz="4400" i="1" dirty="0" smtClean="0">
                <a:solidFill>
                  <a:srgbClr val="002060"/>
                </a:solidFill>
              </a:rPr>
              <a:t>of the </a:t>
            </a:r>
            <a:r>
              <a:rPr lang="en-US" sz="4400" i="1" dirty="0" err="1" smtClean="0">
                <a:solidFill>
                  <a:srgbClr val="002060"/>
                </a:solidFill>
              </a:rPr>
              <a:t>Otava</a:t>
            </a:r>
            <a:r>
              <a:rPr lang="en-US" sz="4400" i="1" dirty="0" smtClean="0">
                <a:solidFill>
                  <a:srgbClr val="002060"/>
                </a:solidFill>
              </a:rPr>
              <a:t> river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11281" y="1197034"/>
            <a:ext cx="10975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cs-CZ" sz="2400" b="1" dirty="0" smtClean="0"/>
              <a:t>Rainfall distribution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11280" y="1715800"/>
            <a:ext cx="109759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Winter type</a:t>
            </a:r>
            <a:r>
              <a:rPr kumimoji="0" lang="en-US" altLang="cs-CZ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– strong orographic effect on the main mountain ridge</a:t>
            </a:r>
            <a:endParaRPr lang="en-US" altLang="cs-CZ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sz="2400" dirty="0" smtClean="0"/>
              <a:t>Summer type – slight</a:t>
            </a:r>
            <a:r>
              <a:rPr lang="cs-CZ" altLang="cs-CZ" sz="2400" dirty="0" smtClean="0"/>
              <a:t> </a:t>
            </a:r>
            <a:r>
              <a:rPr lang="en-US" altLang="cs-CZ" sz="2400" dirty="0"/>
              <a:t>orographic </a:t>
            </a:r>
            <a:r>
              <a:rPr lang="en-US" altLang="cs-CZ" sz="2400" dirty="0" smtClean="0"/>
              <a:t>effect</a:t>
            </a:r>
            <a:r>
              <a:rPr lang="cs-CZ" altLang="cs-CZ" sz="2400" dirty="0" smtClean="0"/>
              <a:t> on </a:t>
            </a:r>
            <a:r>
              <a:rPr lang="en-US" altLang="cs-CZ" sz="2400" dirty="0" smtClean="0"/>
              <a:t>north</a:t>
            </a:r>
            <a:r>
              <a:rPr lang="cs-CZ" altLang="cs-CZ" sz="2400" dirty="0" smtClean="0"/>
              <a:t> </a:t>
            </a:r>
            <a:r>
              <a:rPr lang="en-US" altLang="cs-CZ" sz="2400" dirty="0" smtClean="0"/>
              <a:t>foothill more equal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558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lny_kategorie_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288" y="2336801"/>
            <a:ext cx="8697912" cy="376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144239" y="6310273"/>
            <a:ext cx="866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Typical flood wave shape o</a:t>
            </a:r>
            <a:r>
              <a:rPr lang="cs-CZ" i="1" dirty="0" smtClean="0"/>
              <a:t>f</a:t>
            </a:r>
            <a:r>
              <a:rPr lang="en-US" i="1" dirty="0" smtClean="0"/>
              <a:t> the </a:t>
            </a:r>
            <a:r>
              <a:rPr lang="en-US" i="1" dirty="0" err="1" smtClean="0"/>
              <a:t>Otava</a:t>
            </a:r>
            <a:r>
              <a:rPr lang="en-US" i="1" dirty="0" smtClean="0"/>
              <a:t> river in </a:t>
            </a:r>
            <a:r>
              <a:rPr lang="en-US" i="1" dirty="0" err="1" smtClean="0"/>
              <a:t>Písek</a:t>
            </a:r>
            <a:r>
              <a:rPr lang="en-US" i="1" dirty="0" smtClean="0"/>
              <a:t> – Winter</a:t>
            </a:r>
            <a:r>
              <a:rPr lang="cs-CZ" i="1" dirty="0" smtClean="0"/>
              <a:t> / </a:t>
            </a:r>
            <a:r>
              <a:rPr lang="en-US" i="1" dirty="0" smtClean="0"/>
              <a:t>rain</a:t>
            </a:r>
            <a:r>
              <a:rPr lang="cs-CZ" i="1" dirty="0" smtClean="0"/>
              <a:t> / </a:t>
            </a:r>
            <a:r>
              <a:rPr lang="en-US" i="1" dirty="0" smtClean="0"/>
              <a:t>strong</a:t>
            </a:r>
            <a:r>
              <a:rPr lang="cs-CZ" i="1" dirty="0" smtClean="0"/>
              <a:t> </a:t>
            </a:r>
            <a:r>
              <a:rPr lang="en-US" i="1" dirty="0" smtClean="0"/>
              <a:t>orography type</a:t>
            </a:r>
            <a:endParaRPr lang="en-US" i="1" dirty="0"/>
          </a:p>
        </p:txBody>
      </p:sp>
      <p:sp>
        <p:nvSpPr>
          <p:cNvPr id="6" name="Obdélník 5"/>
          <p:cNvSpPr/>
          <p:nvPr/>
        </p:nvSpPr>
        <p:spPr>
          <a:xfrm>
            <a:off x="911283" y="242927"/>
            <a:ext cx="8331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Flood mechanism</a:t>
            </a:r>
            <a:r>
              <a:rPr lang="cs-CZ" sz="4400" i="1" dirty="0" smtClean="0">
                <a:solidFill>
                  <a:srgbClr val="002060"/>
                </a:solidFill>
              </a:rPr>
              <a:t> </a:t>
            </a:r>
            <a:r>
              <a:rPr lang="en-US" sz="4400" i="1" dirty="0" smtClean="0">
                <a:solidFill>
                  <a:srgbClr val="002060"/>
                </a:solidFill>
              </a:rPr>
              <a:t>of the </a:t>
            </a:r>
            <a:r>
              <a:rPr lang="en-US" sz="4400" i="1" dirty="0" err="1" smtClean="0">
                <a:solidFill>
                  <a:srgbClr val="002060"/>
                </a:solidFill>
              </a:rPr>
              <a:t>Otava</a:t>
            </a:r>
            <a:r>
              <a:rPr lang="en-US" sz="4400" i="1" dirty="0" smtClean="0">
                <a:solidFill>
                  <a:srgbClr val="002060"/>
                </a:solidFill>
              </a:rPr>
              <a:t> river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1281" y="1197034"/>
            <a:ext cx="10975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cs-CZ" sz="2400" b="1" dirty="0" smtClean="0"/>
              <a:t>Shape of flood hydrograph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6987" y="1658699"/>
            <a:ext cx="109759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cs-CZ" sz="2400" dirty="0" smtClean="0"/>
              <a:t>Each type of flood conditions results in different flow development and different shape of flow hydrograph</a:t>
            </a:r>
          </a:p>
        </p:txBody>
      </p:sp>
      <p:sp>
        <p:nvSpPr>
          <p:cNvPr id="4" name="Volný tvar 3"/>
          <p:cNvSpPr/>
          <p:nvPr/>
        </p:nvSpPr>
        <p:spPr>
          <a:xfrm>
            <a:off x="2078829" y="3968305"/>
            <a:ext cx="6172200" cy="1610964"/>
          </a:xfrm>
          <a:custGeom>
            <a:avLst/>
            <a:gdLst>
              <a:gd name="connsiteX0" fmla="*/ 0 w 6172200"/>
              <a:gd name="connsiteY0" fmla="*/ 1596676 h 1610964"/>
              <a:gd name="connsiteX1" fmla="*/ 1850232 w 6172200"/>
              <a:gd name="connsiteY1" fmla="*/ 1610964 h 1610964"/>
              <a:gd name="connsiteX2" fmla="*/ 2728913 w 6172200"/>
              <a:gd name="connsiteY2" fmla="*/ 1568101 h 1610964"/>
              <a:gd name="connsiteX3" fmla="*/ 2986088 w 6172200"/>
              <a:gd name="connsiteY3" fmla="*/ 1510951 h 1610964"/>
              <a:gd name="connsiteX4" fmla="*/ 3071813 w 6172200"/>
              <a:gd name="connsiteY4" fmla="*/ 1389508 h 1610964"/>
              <a:gd name="connsiteX5" fmla="*/ 3107532 w 6172200"/>
              <a:gd name="connsiteY5" fmla="*/ 1275208 h 1610964"/>
              <a:gd name="connsiteX6" fmla="*/ 3228975 w 6172200"/>
              <a:gd name="connsiteY6" fmla="*/ 582264 h 1610964"/>
              <a:gd name="connsiteX7" fmla="*/ 3278982 w 6172200"/>
              <a:gd name="connsiteY7" fmla="*/ 360808 h 1610964"/>
              <a:gd name="connsiteX8" fmla="*/ 3629025 w 6172200"/>
              <a:gd name="connsiteY8" fmla="*/ 103633 h 1610964"/>
              <a:gd name="connsiteX9" fmla="*/ 3714750 w 6172200"/>
              <a:gd name="connsiteY9" fmla="*/ 17908 h 1610964"/>
              <a:gd name="connsiteX10" fmla="*/ 3814763 w 6172200"/>
              <a:gd name="connsiteY10" fmla="*/ 53626 h 1610964"/>
              <a:gd name="connsiteX11" fmla="*/ 3907632 w 6172200"/>
              <a:gd name="connsiteY11" fmla="*/ 539401 h 1610964"/>
              <a:gd name="connsiteX12" fmla="*/ 3971925 w 6172200"/>
              <a:gd name="connsiteY12" fmla="*/ 860870 h 1610964"/>
              <a:gd name="connsiteX13" fmla="*/ 4157663 w 6172200"/>
              <a:gd name="connsiteY13" fmla="*/ 1089470 h 1610964"/>
              <a:gd name="connsiteX14" fmla="*/ 4586288 w 6172200"/>
              <a:gd name="connsiteY14" fmla="*/ 1260920 h 1610964"/>
              <a:gd name="connsiteX15" fmla="*/ 5229225 w 6172200"/>
              <a:gd name="connsiteY15" fmla="*/ 1353789 h 1610964"/>
              <a:gd name="connsiteX16" fmla="*/ 6172200 w 6172200"/>
              <a:gd name="connsiteY16" fmla="*/ 1432370 h 161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2200" h="1610964">
                <a:moveTo>
                  <a:pt x="0" y="1596676"/>
                </a:moveTo>
                <a:lnTo>
                  <a:pt x="1850232" y="1610964"/>
                </a:lnTo>
                <a:cubicBezTo>
                  <a:pt x="2305051" y="1606202"/>
                  <a:pt x="2539604" y="1584770"/>
                  <a:pt x="2728913" y="1568101"/>
                </a:cubicBezTo>
                <a:cubicBezTo>
                  <a:pt x="2918222" y="1551432"/>
                  <a:pt x="2928938" y="1540717"/>
                  <a:pt x="2986088" y="1510951"/>
                </a:cubicBezTo>
                <a:cubicBezTo>
                  <a:pt x="3043238" y="1481185"/>
                  <a:pt x="3051572" y="1428798"/>
                  <a:pt x="3071813" y="1389508"/>
                </a:cubicBezTo>
                <a:cubicBezTo>
                  <a:pt x="3092054" y="1350218"/>
                  <a:pt x="3081338" y="1409749"/>
                  <a:pt x="3107532" y="1275208"/>
                </a:cubicBezTo>
                <a:cubicBezTo>
                  <a:pt x="3133726" y="1140667"/>
                  <a:pt x="3200400" y="734664"/>
                  <a:pt x="3228975" y="582264"/>
                </a:cubicBezTo>
                <a:cubicBezTo>
                  <a:pt x="3257550" y="429864"/>
                  <a:pt x="3212307" y="440580"/>
                  <a:pt x="3278982" y="360808"/>
                </a:cubicBezTo>
                <a:cubicBezTo>
                  <a:pt x="3345657" y="281036"/>
                  <a:pt x="3556397" y="160783"/>
                  <a:pt x="3629025" y="103633"/>
                </a:cubicBezTo>
                <a:cubicBezTo>
                  <a:pt x="3701653" y="46483"/>
                  <a:pt x="3683794" y="26242"/>
                  <a:pt x="3714750" y="17908"/>
                </a:cubicBezTo>
                <a:cubicBezTo>
                  <a:pt x="3745706" y="9574"/>
                  <a:pt x="3782616" y="-33289"/>
                  <a:pt x="3814763" y="53626"/>
                </a:cubicBezTo>
                <a:cubicBezTo>
                  <a:pt x="3846910" y="140541"/>
                  <a:pt x="3881438" y="404860"/>
                  <a:pt x="3907632" y="539401"/>
                </a:cubicBezTo>
                <a:cubicBezTo>
                  <a:pt x="3933826" y="673942"/>
                  <a:pt x="3930253" y="769192"/>
                  <a:pt x="3971925" y="860870"/>
                </a:cubicBezTo>
                <a:cubicBezTo>
                  <a:pt x="4013597" y="952548"/>
                  <a:pt x="4055269" y="1022795"/>
                  <a:pt x="4157663" y="1089470"/>
                </a:cubicBezTo>
                <a:cubicBezTo>
                  <a:pt x="4260057" y="1156145"/>
                  <a:pt x="4407694" y="1216867"/>
                  <a:pt x="4586288" y="1260920"/>
                </a:cubicBezTo>
                <a:cubicBezTo>
                  <a:pt x="4764882" y="1304973"/>
                  <a:pt x="4964906" y="1325214"/>
                  <a:pt x="5229225" y="1353789"/>
                </a:cubicBezTo>
                <a:cubicBezTo>
                  <a:pt x="5493544" y="1382364"/>
                  <a:pt x="5832872" y="1407367"/>
                  <a:pt x="6172200" y="1432370"/>
                </a:cubicBezTo>
              </a:path>
            </a:pathLst>
          </a:custGeom>
          <a:noFill/>
          <a:ln w="114300">
            <a:solidFill>
              <a:schemeClr val="accent1">
                <a:shade val="50000"/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5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11282" y="1038262"/>
            <a:ext cx="1033512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The length of the hydrological 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and </a:t>
            </a:r>
            <a:r>
              <a:rPr kumimoji="0" lang="en-US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meteorological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observations in the Czech republic is very long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lang="en-US" altLang="cs-CZ" sz="2000" dirty="0" smtClean="0">
                <a:latin typeface="Arial Unicode MS"/>
              </a:rPr>
              <a:t>However, the measurement technique and data quality had its own development</a:t>
            </a:r>
            <a:r>
              <a:rPr lang="en-US" altLang="cs-CZ" sz="800" dirty="0" smtClean="0"/>
              <a:t> </a:t>
            </a:r>
            <a:endParaRPr lang="en-US" altLang="cs-CZ" sz="4400" dirty="0"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11283" y="2917049"/>
            <a:ext cx="4734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Length of </a:t>
            </a:r>
            <a:r>
              <a:rPr lang="cs-CZ" sz="2000" dirty="0" smtClean="0"/>
              <a:t>and </a:t>
            </a:r>
            <a:r>
              <a:rPr lang="en-US" sz="2000" dirty="0" smtClean="0"/>
              <a:t>continuity of observation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Reliability and </a:t>
            </a:r>
            <a:r>
              <a:rPr lang="en-US" sz="2000" dirty="0" smtClean="0"/>
              <a:t>Errors 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Homogeneity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11281" y="2365839"/>
            <a:ext cx="723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you need to know about long-time data series</a:t>
            </a:r>
            <a:r>
              <a:rPr lang="cs-CZ" sz="2400" b="1" dirty="0" smtClean="0"/>
              <a:t>:</a:t>
            </a:r>
            <a:r>
              <a:rPr lang="en-US" sz="2400" b="1" dirty="0" smtClean="0"/>
              <a:t> </a:t>
            </a:r>
            <a:endParaRPr lang="cs-CZ" sz="24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2675" y="4022257"/>
            <a:ext cx="3875137" cy="239483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963" y="4007295"/>
            <a:ext cx="3600400" cy="242475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911283" y="242927"/>
            <a:ext cx="11103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smtClean="0">
                <a:solidFill>
                  <a:srgbClr val="002060"/>
                </a:solidFill>
              </a:rPr>
              <a:t>Hydrological data from instrumental period in the CZ</a:t>
            </a:r>
            <a:endParaRPr lang="en-US" sz="4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733425" y="6325582"/>
            <a:ext cx="11572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000" dirty="0" smtClean="0"/>
              <a:t>Flood protection measures designed </a:t>
            </a:r>
            <a:r>
              <a:rPr lang="cs-CZ" altLang="cs-CZ" sz="2000" dirty="0" err="1" smtClean="0"/>
              <a:t>according</a:t>
            </a:r>
            <a:r>
              <a:rPr lang="en-US" altLang="cs-CZ" sz="2000" dirty="0" smtClean="0"/>
              <a:t> to conditions of flood 2002 didn‘t work during flood</a:t>
            </a:r>
            <a:r>
              <a:rPr lang="cs-CZ" altLang="cs-CZ" sz="2000" dirty="0" smtClean="0"/>
              <a:t> in </a:t>
            </a:r>
            <a:r>
              <a:rPr lang="en-US" altLang="cs-CZ" sz="2000" dirty="0" smtClean="0"/>
              <a:t>2013</a:t>
            </a:r>
            <a:endParaRPr lang="en-US" altLang="cs-CZ" sz="2000" dirty="0"/>
          </a:p>
        </p:txBody>
      </p:sp>
      <p:pic>
        <p:nvPicPr>
          <p:cNvPr id="9" name="Picture 2" descr="Výsledek obrázku pro Bechyn&amp;ecaron; povode&amp;ncaron; mobilní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925" y="1935699"/>
            <a:ext cx="6472261" cy="43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obrázek povodí Lužnic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007" y="1935698"/>
            <a:ext cx="3201194" cy="43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ný bublinový popisek 2"/>
          <p:cNvSpPr/>
          <p:nvPr/>
        </p:nvSpPr>
        <p:spPr>
          <a:xfrm>
            <a:off x="7611213" y="2082800"/>
            <a:ext cx="3114843" cy="1640973"/>
          </a:xfrm>
          <a:prstGeom prst="wedgeEllipseCallout">
            <a:avLst>
              <a:gd name="adj1" fmla="val -35790"/>
              <a:gd name="adj2" fmla="val 710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„How could the flood came so quickly when the water was rising so slowly in 2002 ?„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911283" y="242927"/>
            <a:ext cx="86192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Flood mechanism</a:t>
            </a:r>
            <a:r>
              <a:rPr lang="cs-CZ" sz="4400" i="1" dirty="0" smtClean="0">
                <a:solidFill>
                  <a:srgbClr val="002060"/>
                </a:solidFill>
              </a:rPr>
              <a:t> </a:t>
            </a:r>
            <a:r>
              <a:rPr lang="en-US" sz="4400" i="1" dirty="0" smtClean="0">
                <a:solidFill>
                  <a:srgbClr val="002060"/>
                </a:solidFill>
              </a:rPr>
              <a:t>of the </a:t>
            </a:r>
            <a:r>
              <a:rPr lang="cs-CZ" sz="4400" i="1" dirty="0" smtClean="0">
                <a:solidFill>
                  <a:srgbClr val="002060"/>
                </a:solidFill>
              </a:rPr>
              <a:t>Lužnice</a:t>
            </a:r>
            <a:r>
              <a:rPr lang="en-US" sz="4400" i="1" dirty="0" smtClean="0">
                <a:solidFill>
                  <a:srgbClr val="002060"/>
                </a:solidFill>
              </a:rPr>
              <a:t> river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11283" y="1000373"/>
            <a:ext cx="10205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dirty="0" smtClean="0">
                <a:latin typeface="Arial Unicode MS"/>
              </a:rPr>
              <a:t>How the study of the causes of floods can be valuable for flood protection</a:t>
            </a:r>
            <a:r>
              <a:rPr lang="en-US" altLang="cs-CZ" sz="1000" dirty="0" smtClean="0"/>
              <a:t> </a:t>
            </a:r>
            <a:endParaRPr lang="en-US" altLang="cs-CZ" sz="4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911283" y="1435883"/>
            <a:ext cx="8811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dirty="0" smtClean="0"/>
              <a:t>There are two different type</a:t>
            </a:r>
            <a:r>
              <a:rPr lang="cs-CZ" altLang="cs-CZ" sz="2400" dirty="0" smtClean="0"/>
              <a:t>s</a:t>
            </a:r>
            <a:r>
              <a:rPr lang="en-US" altLang="cs-CZ" sz="2400" dirty="0" smtClean="0"/>
              <a:t> of summer</a:t>
            </a:r>
            <a:r>
              <a:rPr lang="cs-CZ" altLang="cs-CZ" sz="2400" dirty="0" smtClean="0"/>
              <a:t> </a:t>
            </a:r>
            <a:r>
              <a:rPr lang="en-US" altLang="cs-CZ" sz="2400" dirty="0" smtClean="0"/>
              <a:t>flood</a:t>
            </a:r>
            <a:r>
              <a:rPr lang="cs-CZ" altLang="cs-CZ" sz="2400" dirty="0" smtClean="0"/>
              <a:t>s</a:t>
            </a:r>
            <a:r>
              <a:rPr lang="en-US" altLang="cs-CZ" sz="2400" dirty="0" smtClean="0"/>
              <a:t> </a:t>
            </a:r>
            <a:r>
              <a:rPr lang="cs-CZ" altLang="cs-CZ" sz="2400" dirty="0" smtClean="0"/>
              <a:t>in </a:t>
            </a:r>
            <a:r>
              <a:rPr lang="en-US" altLang="cs-CZ" sz="2400" dirty="0" smtClean="0"/>
              <a:t>the lower </a:t>
            </a:r>
            <a:r>
              <a:rPr lang="en-US" altLang="cs-CZ" sz="2400" dirty="0" err="1" smtClean="0"/>
              <a:t>Lužnice</a:t>
            </a:r>
            <a:r>
              <a:rPr lang="cs-CZ" altLang="cs-CZ" sz="2400" dirty="0" smtClean="0"/>
              <a:t>.</a:t>
            </a:r>
            <a:endParaRPr lang="en-US" altLang="cs-CZ" sz="2400" dirty="0"/>
          </a:p>
        </p:txBody>
      </p:sp>
      <p:pic>
        <p:nvPicPr>
          <p:cNvPr id="10" name="Picture 15" descr="obrázek povodí Lužni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007" y="1935698"/>
            <a:ext cx="3201194" cy="43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925" y="1935698"/>
            <a:ext cx="6269037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911283" y="242927"/>
            <a:ext cx="86192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Flood mechanism</a:t>
            </a:r>
            <a:r>
              <a:rPr lang="cs-CZ" sz="4400" i="1" dirty="0" smtClean="0">
                <a:solidFill>
                  <a:srgbClr val="002060"/>
                </a:solidFill>
              </a:rPr>
              <a:t> </a:t>
            </a:r>
            <a:r>
              <a:rPr lang="en-US" sz="4400" i="1" dirty="0" smtClean="0">
                <a:solidFill>
                  <a:srgbClr val="002060"/>
                </a:solidFill>
              </a:rPr>
              <a:t>of the </a:t>
            </a:r>
            <a:r>
              <a:rPr lang="cs-CZ" sz="4400" i="1" dirty="0" smtClean="0">
                <a:solidFill>
                  <a:srgbClr val="002060"/>
                </a:solidFill>
              </a:rPr>
              <a:t>Lužnice</a:t>
            </a:r>
            <a:r>
              <a:rPr lang="en-US" sz="4400" i="1" dirty="0" smtClean="0">
                <a:solidFill>
                  <a:srgbClr val="002060"/>
                </a:solidFill>
              </a:rPr>
              <a:t> river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11283" y="1000373"/>
            <a:ext cx="10205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dirty="0" smtClean="0">
                <a:latin typeface="Arial Unicode MS"/>
              </a:rPr>
              <a:t>How the study of the causes of floods can be valuable for flood protection</a:t>
            </a:r>
            <a:r>
              <a:rPr lang="en-US" altLang="cs-CZ" sz="1000" dirty="0" smtClean="0"/>
              <a:t> </a:t>
            </a:r>
            <a:endParaRPr lang="en-US" altLang="cs-CZ" sz="4800" dirty="0">
              <a:latin typeface="Arial" panose="020B0604020202020204" pitchFamily="34" charset="0"/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5207794" y="3464230"/>
            <a:ext cx="5243512" cy="2193620"/>
          </a:xfrm>
          <a:custGeom>
            <a:avLst/>
            <a:gdLst>
              <a:gd name="connsiteX0" fmla="*/ 0 w 5243512"/>
              <a:gd name="connsiteY0" fmla="*/ 2193620 h 2193620"/>
              <a:gd name="connsiteX1" fmla="*/ 664369 w 5243512"/>
              <a:gd name="connsiteY1" fmla="*/ 2172189 h 2193620"/>
              <a:gd name="connsiteX2" fmla="*/ 1235869 w 5243512"/>
              <a:gd name="connsiteY2" fmla="*/ 2172189 h 2193620"/>
              <a:gd name="connsiteX3" fmla="*/ 2171700 w 5243512"/>
              <a:gd name="connsiteY3" fmla="*/ 2172189 h 2193620"/>
              <a:gd name="connsiteX4" fmla="*/ 2628900 w 5243512"/>
              <a:gd name="connsiteY4" fmla="*/ 2143614 h 2193620"/>
              <a:gd name="connsiteX5" fmla="*/ 2800350 w 5243512"/>
              <a:gd name="connsiteY5" fmla="*/ 2050745 h 2193620"/>
              <a:gd name="connsiteX6" fmla="*/ 2914650 w 5243512"/>
              <a:gd name="connsiteY6" fmla="*/ 1729276 h 2193620"/>
              <a:gd name="connsiteX7" fmla="*/ 2964656 w 5243512"/>
              <a:gd name="connsiteY7" fmla="*/ 1129201 h 2193620"/>
              <a:gd name="connsiteX8" fmla="*/ 3021806 w 5243512"/>
              <a:gd name="connsiteY8" fmla="*/ 486264 h 2193620"/>
              <a:gd name="connsiteX9" fmla="*/ 3036094 w 5243512"/>
              <a:gd name="connsiteY9" fmla="*/ 86214 h 2193620"/>
              <a:gd name="connsiteX10" fmla="*/ 3071812 w 5243512"/>
              <a:gd name="connsiteY10" fmla="*/ 14776 h 2193620"/>
              <a:gd name="connsiteX11" fmla="*/ 3164681 w 5243512"/>
              <a:gd name="connsiteY11" fmla="*/ 43351 h 2193620"/>
              <a:gd name="connsiteX12" fmla="*/ 3257550 w 5243512"/>
              <a:gd name="connsiteY12" fmla="*/ 436258 h 2193620"/>
              <a:gd name="connsiteX13" fmla="*/ 3450431 w 5243512"/>
              <a:gd name="connsiteY13" fmla="*/ 900601 h 2193620"/>
              <a:gd name="connsiteX14" fmla="*/ 3800475 w 5243512"/>
              <a:gd name="connsiteY14" fmla="*/ 1329226 h 2193620"/>
              <a:gd name="connsiteX15" fmla="*/ 4386262 w 5243512"/>
              <a:gd name="connsiteY15" fmla="*/ 1686414 h 2193620"/>
              <a:gd name="connsiteX16" fmla="*/ 5243512 w 5243512"/>
              <a:gd name="connsiteY16" fmla="*/ 1915014 h 219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43512" h="2193620">
                <a:moveTo>
                  <a:pt x="0" y="2193620"/>
                </a:moveTo>
                <a:lnTo>
                  <a:pt x="664369" y="2172189"/>
                </a:lnTo>
                <a:cubicBezTo>
                  <a:pt x="870347" y="2168617"/>
                  <a:pt x="1235869" y="2172189"/>
                  <a:pt x="1235869" y="2172189"/>
                </a:cubicBezTo>
                <a:lnTo>
                  <a:pt x="2171700" y="2172189"/>
                </a:lnTo>
                <a:cubicBezTo>
                  <a:pt x="2403872" y="2167427"/>
                  <a:pt x="2524125" y="2163855"/>
                  <a:pt x="2628900" y="2143614"/>
                </a:cubicBezTo>
                <a:cubicBezTo>
                  <a:pt x="2733675" y="2123373"/>
                  <a:pt x="2752725" y="2119801"/>
                  <a:pt x="2800350" y="2050745"/>
                </a:cubicBezTo>
                <a:cubicBezTo>
                  <a:pt x="2847975" y="1981689"/>
                  <a:pt x="2887266" y="1882867"/>
                  <a:pt x="2914650" y="1729276"/>
                </a:cubicBezTo>
                <a:cubicBezTo>
                  <a:pt x="2942034" y="1575685"/>
                  <a:pt x="2946797" y="1336370"/>
                  <a:pt x="2964656" y="1129201"/>
                </a:cubicBezTo>
                <a:cubicBezTo>
                  <a:pt x="2982515" y="922032"/>
                  <a:pt x="3009900" y="660095"/>
                  <a:pt x="3021806" y="486264"/>
                </a:cubicBezTo>
                <a:cubicBezTo>
                  <a:pt x="3033712" y="312433"/>
                  <a:pt x="3027760" y="164795"/>
                  <a:pt x="3036094" y="86214"/>
                </a:cubicBezTo>
                <a:cubicBezTo>
                  <a:pt x="3044428" y="7633"/>
                  <a:pt x="3050381" y="21920"/>
                  <a:pt x="3071812" y="14776"/>
                </a:cubicBezTo>
                <a:cubicBezTo>
                  <a:pt x="3093243" y="7632"/>
                  <a:pt x="3133725" y="-26896"/>
                  <a:pt x="3164681" y="43351"/>
                </a:cubicBezTo>
                <a:cubicBezTo>
                  <a:pt x="3195637" y="113598"/>
                  <a:pt x="3209925" y="293383"/>
                  <a:pt x="3257550" y="436258"/>
                </a:cubicBezTo>
                <a:cubicBezTo>
                  <a:pt x="3305175" y="579133"/>
                  <a:pt x="3359944" y="751773"/>
                  <a:pt x="3450431" y="900601"/>
                </a:cubicBezTo>
                <a:cubicBezTo>
                  <a:pt x="3540918" y="1049429"/>
                  <a:pt x="3644503" y="1198257"/>
                  <a:pt x="3800475" y="1329226"/>
                </a:cubicBezTo>
                <a:cubicBezTo>
                  <a:pt x="3956447" y="1460195"/>
                  <a:pt x="4145756" y="1588783"/>
                  <a:pt x="4386262" y="1686414"/>
                </a:cubicBezTo>
                <a:cubicBezTo>
                  <a:pt x="4626768" y="1784045"/>
                  <a:pt x="4935140" y="1849529"/>
                  <a:pt x="5243512" y="1915014"/>
                </a:cubicBezTo>
              </a:path>
            </a:pathLst>
          </a:custGeom>
          <a:noFill/>
          <a:ln w="101600" cmpd="sng">
            <a:solidFill>
              <a:schemeClr val="accent2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5349803" y="2763438"/>
            <a:ext cx="5065785" cy="2672995"/>
          </a:xfrm>
          <a:custGeom>
            <a:avLst/>
            <a:gdLst>
              <a:gd name="connsiteX0" fmla="*/ 15153 w 5065785"/>
              <a:gd name="connsiteY0" fmla="*/ 2651525 h 2672995"/>
              <a:gd name="connsiteX1" fmla="*/ 122310 w 5065785"/>
              <a:gd name="connsiteY1" fmla="*/ 2658668 h 2672995"/>
              <a:gd name="connsiteX2" fmla="*/ 915266 w 5065785"/>
              <a:gd name="connsiteY2" fmla="*/ 2487218 h 2672995"/>
              <a:gd name="connsiteX3" fmla="*/ 1443903 w 5065785"/>
              <a:gd name="connsiteY3" fmla="*/ 2201468 h 2672995"/>
              <a:gd name="connsiteX4" fmla="*/ 1801091 w 5065785"/>
              <a:gd name="connsiteY4" fmla="*/ 1872856 h 2672995"/>
              <a:gd name="connsiteX5" fmla="*/ 2151135 w 5065785"/>
              <a:gd name="connsiteY5" fmla="*/ 1487093 h 2672995"/>
              <a:gd name="connsiteX6" fmla="*/ 2394022 w 5065785"/>
              <a:gd name="connsiteY6" fmla="*/ 1029893 h 2672995"/>
              <a:gd name="connsiteX7" fmla="*/ 2579760 w 5065785"/>
              <a:gd name="connsiteY7" fmla="*/ 594125 h 2672995"/>
              <a:gd name="connsiteX8" fmla="*/ 2665485 w 5065785"/>
              <a:gd name="connsiteY8" fmla="*/ 265512 h 2672995"/>
              <a:gd name="connsiteX9" fmla="*/ 2794072 w 5065785"/>
              <a:gd name="connsiteY9" fmla="*/ 36912 h 2672995"/>
              <a:gd name="connsiteX10" fmla="*/ 3001241 w 5065785"/>
              <a:gd name="connsiteY10" fmla="*/ 22625 h 2672995"/>
              <a:gd name="connsiteX11" fmla="*/ 3136972 w 5065785"/>
              <a:gd name="connsiteY11" fmla="*/ 258368 h 2672995"/>
              <a:gd name="connsiteX12" fmla="*/ 3265560 w 5065785"/>
              <a:gd name="connsiteY12" fmla="*/ 636987 h 2672995"/>
              <a:gd name="connsiteX13" fmla="*/ 3437010 w 5065785"/>
              <a:gd name="connsiteY13" fmla="*/ 1037037 h 2672995"/>
              <a:gd name="connsiteX14" fmla="*/ 3744191 w 5065785"/>
              <a:gd name="connsiteY14" fmla="*/ 1522812 h 2672995"/>
              <a:gd name="connsiteX15" fmla="*/ 3965647 w 5065785"/>
              <a:gd name="connsiteY15" fmla="*/ 1801418 h 2672995"/>
              <a:gd name="connsiteX16" fmla="*/ 4487141 w 5065785"/>
              <a:gd name="connsiteY16" fmla="*/ 2094312 h 2672995"/>
              <a:gd name="connsiteX17" fmla="*/ 5065785 w 5065785"/>
              <a:gd name="connsiteY17" fmla="*/ 2337200 h 267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65785" h="2672995">
                <a:moveTo>
                  <a:pt x="15153" y="2651525"/>
                </a:moveTo>
                <a:cubicBezTo>
                  <a:pt x="-6278" y="2668789"/>
                  <a:pt x="-27709" y="2686053"/>
                  <a:pt x="122310" y="2658668"/>
                </a:cubicBezTo>
                <a:cubicBezTo>
                  <a:pt x="272329" y="2631283"/>
                  <a:pt x="695001" y="2563418"/>
                  <a:pt x="915266" y="2487218"/>
                </a:cubicBezTo>
                <a:cubicBezTo>
                  <a:pt x="1135531" y="2411018"/>
                  <a:pt x="1296266" y="2303862"/>
                  <a:pt x="1443903" y="2201468"/>
                </a:cubicBezTo>
                <a:cubicBezTo>
                  <a:pt x="1591541" y="2099074"/>
                  <a:pt x="1683219" y="1991918"/>
                  <a:pt x="1801091" y="1872856"/>
                </a:cubicBezTo>
                <a:cubicBezTo>
                  <a:pt x="1918963" y="1753794"/>
                  <a:pt x="2052313" y="1627587"/>
                  <a:pt x="2151135" y="1487093"/>
                </a:cubicBezTo>
                <a:cubicBezTo>
                  <a:pt x="2249957" y="1346599"/>
                  <a:pt x="2322585" y="1178721"/>
                  <a:pt x="2394022" y="1029893"/>
                </a:cubicBezTo>
                <a:cubicBezTo>
                  <a:pt x="2465459" y="881065"/>
                  <a:pt x="2534516" y="721522"/>
                  <a:pt x="2579760" y="594125"/>
                </a:cubicBezTo>
                <a:cubicBezTo>
                  <a:pt x="2625004" y="466728"/>
                  <a:pt x="2629766" y="358381"/>
                  <a:pt x="2665485" y="265512"/>
                </a:cubicBezTo>
                <a:cubicBezTo>
                  <a:pt x="2701204" y="172643"/>
                  <a:pt x="2738113" y="77393"/>
                  <a:pt x="2794072" y="36912"/>
                </a:cubicBezTo>
                <a:cubicBezTo>
                  <a:pt x="2850031" y="-3569"/>
                  <a:pt x="2944091" y="-14284"/>
                  <a:pt x="3001241" y="22625"/>
                </a:cubicBezTo>
                <a:cubicBezTo>
                  <a:pt x="3058391" y="59534"/>
                  <a:pt x="3092919" y="155974"/>
                  <a:pt x="3136972" y="258368"/>
                </a:cubicBezTo>
                <a:cubicBezTo>
                  <a:pt x="3181025" y="360762"/>
                  <a:pt x="3215554" y="507209"/>
                  <a:pt x="3265560" y="636987"/>
                </a:cubicBezTo>
                <a:cubicBezTo>
                  <a:pt x="3315566" y="766765"/>
                  <a:pt x="3357238" y="889399"/>
                  <a:pt x="3437010" y="1037037"/>
                </a:cubicBezTo>
                <a:cubicBezTo>
                  <a:pt x="3516782" y="1184674"/>
                  <a:pt x="3656085" y="1395415"/>
                  <a:pt x="3744191" y="1522812"/>
                </a:cubicBezTo>
                <a:cubicBezTo>
                  <a:pt x="3832297" y="1650209"/>
                  <a:pt x="3841822" y="1706168"/>
                  <a:pt x="3965647" y="1801418"/>
                </a:cubicBezTo>
                <a:cubicBezTo>
                  <a:pt x="4089472" y="1896668"/>
                  <a:pt x="4303785" y="2005015"/>
                  <a:pt x="4487141" y="2094312"/>
                </a:cubicBezTo>
                <a:cubicBezTo>
                  <a:pt x="4670497" y="2183609"/>
                  <a:pt x="4868141" y="2260404"/>
                  <a:pt x="5065785" y="2337200"/>
                </a:cubicBezTo>
              </a:path>
            </a:pathLst>
          </a:custGeom>
          <a:noFill/>
          <a:ln w="98425">
            <a:solidFill>
              <a:schemeClr val="accent6">
                <a:lumMod val="75000"/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477026" y="2329004"/>
            <a:ext cx="1674243" cy="523220"/>
          </a:xfrm>
          <a:prstGeom prst="rect">
            <a:avLst/>
          </a:prstGeom>
          <a:noFill/>
          <a:ln w="47625">
            <a:solidFill>
              <a:schemeClr val="accent6">
                <a:alpha val="5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i="1" dirty="0" smtClean="0"/>
              <a:t>s</a:t>
            </a:r>
            <a:r>
              <a:rPr lang="en-US" sz="1400" b="1" i="1" dirty="0" err="1" smtClean="0"/>
              <a:t>uitable</a:t>
            </a:r>
            <a:r>
              <a:rPr lang="en-US" sz="1400" b="1" i="1" dirty="0" smtClean="0"/>
              <a:t> </a:t>
            </a:r>
            <a:r>
              <a:rPr lang="en-US" sz="1400" i="1" dirty="0" smtClean="0"/>
              <a:t>for portable flood bar</a:t>
            </a:r>
            <a:r>
              <a:rPr lang="cs-CZ" sz="1400" i="1" dirty="0" smtClean="0"/>
              <a:t>r</a:t>
            </a:r>
            <a:r>
              <a:rPr lang="en-US" sz="1400" i="1" dirty="0" err="1" smtClean="0"/>
              <a:t>iers</a:t>
            </a:r>
            <a:endParaRPr lang="en-US" sz="1400" i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622282" y="3464230"/>
            <a:ext cx="1674243" cy="738664"/>
          </a:xfrm>
          <a:prstGeom prst="rect">
            <a:avLst/>
          </a:prstGeom>
          <a:noFill/>
          <a:ln w="47625">
            <a:solidFill>
              <a:schemeClr val="accent2">
                <a:alpha val="5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i="1" dirty="0" err="1" smtClean="0"/>
              <a:t>uns</a:t>
            </a:r>
            <a:r>
              <a:rPr lang="en-US" sz="1400" b="1" i="1" dirty="0" err="1" smtClean="0"/>
              <a:t>uitable</a:t>
            </a:r>
            <a:r>
              <a:rPr lang="en-US" sz="1400" b="1" i="1" dirty="0" smtClean="0"/>
              <a:t> </a:t>
            </a:r>
            <a:r>
              <a:rPr lang="en-US" sz="1400" i="1" dirty="0" smtClean="0"/>
              <a:t>for portable flood bar</a:t>
            </a:r>
            <a:r>
              <a:rPr lang="cs-CZ" sz="1400" i="1" dirty="0" smtClean="0"/>
              <a:t>r</a:t>
            </a:r>
            <a:r>
              <a:rPr lang="en-US" sz="1400" i="1" dirty="0" err="1" smtClean="0"/>
              <a:t>iers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494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309360" y="4246880"/>
            <a:ext cx="3853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/>
              <a:t>THE END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16753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206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9389" y="836195"/>
            <a:ext cx="8782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Annual</a:t>
            </a:r>
            <a:r>
              <a:rPr lang="cs-CZ" b="1" dirty="0" smtClean="0"/>
              <a:t> </a:t>
            </a:r>
            <a:r>
              <a:rPr lang="cs-CZ" b="1" dirty="0" err="1" smtClean="0"/>
              <a:t>Exceedance</a:t>
            </a:r>
            <a:r>
              <a:rPr lang="cs-CZ" b="1" dirty="0" smtClean="0"/>
              <a:t> Probability (AEP) </a:t>
            </a:r>
            <a:r>
              <a:rPr lang="cs-CZ" dirty="0" smtClean="0"/>
              <a:t>– Pravděpodobnost překročení (1% u stoleté povodně)</a:t>
            </a:r>
          </a:p>
          <a:p>
            <a:r>
              <a:rPr lang="cs-CZ" b="1" dirty="0" err="1" smtClean="0"/>
              <a:t>Average</a:t>
            </a:r>
            <a:r>
              <a:rPr lang="cs-CZ" b="1" dirty="0" smtClean="0"/>
              <a:t> Return Interval (ARI) </a:t>
            </a:r>
            <a:r>
              <a:rPr lang="cs-CZ" dirty="0" smtClean="0"/>
              <a:t>– Doba opakování povodně (100 letá povodeň)</a:t>
            </a:r>
          </a:p>
          <a:p>
            <a:r>
              <a:rPr lang="cs-CZ" i="1" dirty="0" err="1" smtClean="0"/>
              <a:t>Both</a:t>
            </a:r>
            <a:r>
              <a:rPr lang="cs-CZ" i="1" dirty="0" smtClean="0"/>
              <a:t> are </a:t>
            </a:r>
            <a:r>
              <a:rPr lang="cs-CZ" i="1" dirty="0" err="1" smtClean="0"/>
              <a:t>intversely</a:t>
            </a:r>
            <a:r>
              <a:rPr lang="cs-CZ" i="1" dirty="0" smtClean="0"/>
              <a:t> </a:t>
            </a:r>
            <a:r>
              <a:rPr lang="cs-CZ" i="1" dirty="0" err="1" smtClean="0"/>
              <a:t>related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9389" y="415090"/>
            <a:ext cx="184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16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kupina 33"/>
          <p:cNvGrpSpPr/>
          <p:nvPr/>
        </p:nvGrpSpPr>
        <p:grpSpPr>
          <a:xfrm flipH="1">
            <a:off x="1618936" y="3310889"/>
            <a:ext cx="8940824" cy="3179762"/>
            <a:chOff x="1542915" y="3138501"/>
            <a:chExt cx="8451572" cy="3179762"/>
          </a:xfrm>
        </p:grpSpPr>
        <p:sp>
          <p:nvSpPr>
            <p:cNvPr id="2" name="Rectangle 4"/>
            <p:cNvSpPr>
              <a:spLocks noChangeArrowheads="1"/>
            </p:cNvSpPr>
            <p:nvPr/>
          </p:nvSpPr>
          <p:spPr bwMode="auto">
            <a:xfrm>
              <a:off x="2793587" y="3657613"/>
              <a:ext cx="7200900" cy="504825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</p:txBody>
        </p:sp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2801525" y="3657613"/>
              <a:ext cx="7192962" cy="504825"/>
            </a:xfrm>
            <a:prstGeom prst="rect">
              <a:avLst/>
            </a:prstGeom>
            <a:gradFill rotWithShape="1">
              <a:gsLst>
                <a:gs pos="0">
                  <a:srgbClr val="3366FF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</p:txBody>
        </p:sp>
        <p:sp>
          <p:nvSpPr>
            <p:cNvPr id="4" name="Line 6"/>
            <p:cNvSpPr>
              <a:spLocks noChangeShapeType="1"/>
            </p:cNvSpPr>
            <p:nvPr/>
          </p:nvSpPr>
          <p:spPr bwMode="auto">
            <a:xfrm>
              <a:off x="3669887" y="3440126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7041737" y="3440126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8913400" y="3440126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9994487" y="3440126"/>
              <a:ext cx="0" cy="719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336512" y="3138501"/>
              <a:ext cx="717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Trebuchet MS" panose="020B0603020202020204" pitchFamily="34" charset="0"/>
                </a:rPr>
                <a:t>2000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6681375" y="3152788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Trebuchet MS" panose="020B0603020202020204" pitchFamily="34" charset="0"/>
                </a:rPr>
                <a:t>1900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8554625" y="3152788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Trebuchet MS" panose="020B0603020202020204" pitchFamily="34" charset="0"/>
                </a:rPr>
                <a:t>1800</a:t>
              </a: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 flipH="1">
              <a:off x="3728625" y="4160851"/>
              <a:ext cx="7937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H="1">
              <a:off x="3009487" y="4592651"/>
              <a:ext cx="735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873087" y="4160851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>
              <a:off x="3009487" y="5313376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612999" y="4737113"/>
              <a:ext cx="226008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cs-CZ" altLang="cs-CZ" sz="1400" dirty="0">
                  <a:latin typeface="Trebuchet MS" panose="020B0603020202020204" pitchFamily="34" charset="0"/>
                </a:rPr>
                <a:t>1994 </a:t>
              </a:r>
              <a:r>
                <a:rPr lang="en-US" altLang="cs-CZ" sz="1400" dirty="0">
                  <a:latin typeface="Trebuchet MS" panose="020B0603020202020204" pitchFamily="34" charset="0"/>
                </a:rPr>
                <a:t>digitization of </a:t>
              </a:r>
              <a:r>
                <a:rPr lang="en-US" altLang="cs-CZ" sz="1400" dirty="0" smtClean="0">
                  <a:latin typeface="Trebuchet MS" panose="020B0603020202020204" pitchFamily="34" charset="0"/>
                </a:rPr>
                <a:t>all</a:t>
              </a:r>
              <a:r>
                <a:rPr lang="cs-CZ" altLang="cs-CZ" sz="14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cs-CZ" sz="1400" dirty="0" smtClean="0">
                  <a:latin typeface="Trebuchet MS" panose="020B0603020202020204" pitchFamily="34" charset="0"/>
                </a:rPr>
                <a:t>river gauge record papers</a:t>
              </a:r>
              <a:endParaRPr lang="en-US" altLang="cs-CZ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4736687" y="5673738"/>
              <a:ext cx="12239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>
              <a:off x="5962237" y="4160851"/>
              <a:ext cx="0" cy="151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7689437" y="4160851"/>
              <a:ext cx="0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H="1">
              <a:off x="6970300" y="5097476"/>
              <a:ext cx="727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6018700" y="4228082"/>
              <a:ext cx="165417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dirty="0">
                  <a:latin typeface="Trebuchet MS" panose="020B0603020202020204" pitchFamily="34" charset="0"/>
                </a:rPr>
                <a:t>1875 – </a:t>
              </a:r>
              <a:r>
                <a:rPr lang="en-US" altLang="cs-CZ" sz="1200" dirty="0" smtClean="0">
                  <a:latin typeface="Trebuchet MS" panose="020B0603020202020204" pitchFamily="34" charset="0"/>
                </a:rPr>
                <a:t>daily systematic observation at many sites in the CR</a:t>
              </a:r>
              <a:endParaRPr lang="cs-CZ" altLang="cs-CZ" sz="1200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8697500" y="4160851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>
              <a:off x="6394037" y="5240351"/>
              <a:ext cx="2376488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latin typeface="Trebuchet MS" panose="020B0603020202020204" pitchFamily="34" charset="0"/>
                </a:rPr>
                <a:t>1825 – </a:t>
              </a:r>
              <a:r>
                <a:rPr lang="en-US" altLang="cs-CZ" sz="1400" dirty="0" smtClean="0">
                  <a:latin typeface="Trebuchet MS" panose="020B0603020202020204" pitchFamily="34" charset="0"/>
                </a:rPr>
                <a:t>daily observation of Vltava river stage in Prague</a:t>
              </a:r>
              <a:endParaRPr lang="cs-CZ" altLang="cs-CZ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7978362" y="5745176"/>
              <a:ext cx="727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4154076" y="4871019"/>
              <a:ext cx="1871662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dirty="0" smtClean="0">
                  <a:latin typeface="Trebuchet MS" panose="020B0603020202020204" pitchFamily="34" charset="0"/>
                </a:rPr>
                <a:t>20‘s of 20th century–mechanical record device</a:t>
              </a:r>
              <a:endParaRPr lang="en-US" altLang="cs-CZ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542915" y="4185116"/>
              <a:ext cx="226008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cs-CZ" sz="1400" dirty="0" smtClean="0">
                  <a:latin typeface="Trebuchet MS" panose="020B0603020202020204" pitchFamily="34" charset="0"/>
                </a:rPr>
                <a:t>199</a:t>
              </a:r>
              <a:r>
                <a:rPr lang="cs-CZ" altLang="cs-CZ" sz="1400" dirty="0" smtClean="0">
                  <a:latin typeface="Trebuchet MS" panose="020B0603020202020204" pitchFamily="34" charset="0"/>
                </a:rPr>
                <a:t>8</a:t>
              </a:r>
              <a:r>
                <a:rPr lang="en-US" altLang="cs-CZ" sz="1400" dirty="0" smtClean="0">
                  <a:latin typeface="Trebuchet MS" panose="020B0603020202020204" pitchFamily="34" charset="0"/>
                </a:rPr>
                <a:t> automated gauges</a:t>
              </a:r>
              <a:endParaRPr lang="en-US" altLang="cs-CZ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 flipH="1" flipV="1">
              <a:off x="1681311" y="6312834"/>
              <a:ext cx="7016188" cy="54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113225" y="5953345"/>
              <a:ext cx="7566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smtClean="0"/>
                <a:t>(</a:t>
              </a:r>
              <a:r>
                <a:rPr lang="en-US" sz="1400" i="1" dirty="0" smtClean="0"/>
                <a:t>Daily mean discharge, peak flows and selected flood waves are digitized</a:t>
              </a:r>
              <a:r>
                <a:rPr lang="cs-CZ" sz="1400" i="1" dirty="0" smtClean="0"/>
                <a:t> </a:t>
              </a:r>
              <a:r>
                <a:rPr lang="en-US" sz="1400" i="1" dirty="0" smtClean="0"/>
                <a:t>since the beginning of observation</a:t>
              </a:r>
              <a:r>
                <a:rPr lang="cs-CZ" sz="1400" i="1" dirty="0" smtClean="0"/>
                <a:t>)</a:t>
              </a:r>
              <a:endParaRPr lang="en-US" sz="1400" i="1" dirty="0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911283" y="958926"/>
            <a:ext cx="8016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Length of available </a:t>
            </a:r>
            <a:r>
              <a:rPr lang="en-US" sz="2800" dirty="0" smtClean="0"/>
              <a:t>data</a:t>
            </a:r>
            <a:r>
              <a:rPr lang="cs-CZ" sz="2800" dirty="0" smtClean="0"/>
              <a:t> in the area of Czech republic </a:t>
            </a:r>
            <a:r>
              <a:rPr lang="en-US" sz="2800" dirty="0" smtClean="0"/>
              <a:t> </a:t>
            </a:r>
            <a:endParaRPr lang="cs-CZ" sz="28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826" y="1741456"/>
            <a:ext cx="2120787" cy="142828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142" y="1716189"/>
            <a:ext cx="1254802" cy="14553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667" y="1737079"/>
            <a:ext cx="1054668" cy="143445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928" y="1717497"/>
            <a:ext cx="1452732" cy="14527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70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2" y="1106608"/>
            <a:ext cx="8864991" cy="5340541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75453" y="1106608"/>
            <a:ext cx="44102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 smtClean="0">
                <a:latin typeface="Trebuchet MS" panose="020B0603020202020204" pitchFamily="34" charset="0"/>
              </a:rPr>
              <a:t>There are ~500</a:t>
            </a:r>
            <a:r>
              <a:rPr lang="en-US" altLang="cs-CZ" sz="1800" dirty="0" smtClean="0">
                <a:latin typeface="Trebuchet MS" panose="020B0603020202020204" pitchFamily="34" charset="0"/>
              </a:rPr>
              <a:t> water-gauging stations operated by ČHMÚ. Measured water stages are transformed to discharge in all of them.</a:t>
            </a:r>
            <a:endParaRPr lang="en-US" altLang="cs-CZ" sz="1800" dirty="0">
              <a:latin typeface="Trebuchet MS" panose="020B0603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35320" y="992950"/>
            <a:ext cx="3722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Length of available data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045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370" y="3336608"/>
            <a:ext cx="4248150" cy="31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370" y="1290320"/>
            <a:ext cx="42481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1670" y="1314133"/>
            <a:ext cx="27781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35320" y="992950"/>
            <a:ext cx="3252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Measurement Errors</a:t>
            </a:r>
            <a:endParaRPr lang="en-US" sz="2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35320" y="1579721"/>
            <a:ext cx="34756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i="1" dirty="0" smtClean="0">
                <a:latin typeface="Arial Unicode MS"/>
              </a:rPr>
              <a:t>The water level is measured directly</a:t>
            </a:r>
            <a:r>
              <a:rPr lang="cs-CZ" altLang="cs-CZ" sz="2400" i="1" dirty="0" smtClean="0">
                <a:latin typeface="Arial Unicode MS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2400" i="1" dirty="0" smtClean="0">
              <a:latin typeface="Arial Unicode M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i="1" dirty="0" smtClean="0">
                <a:latin typeface="Arial Unicode MS"/>
              </a:rPr>
              <a:t>T</a:t>
            </a:r>
            <a:r>
              <a:rPr lang="en-US" altLang="cs-CZ" sz="2400" i="1" dirty="0" smtClean="0">
                <a:latin typeface="Arial Unicode MS"/>
              </a:rPr>
              <a:t>he measurement reliability is high</a:t>
            </a:r>
            <a:r>
              <a:rPr lang="cs-CZ" altLang="cs-CZ" sz="2400" i="1" dirty="0" smtClean="0">
                <a:latin typeface="Arial Unicode MS"/>
              </a:rPr>
              <a:t> </a:t>
            </a:r>
            <a:r>
              <a:rPr lang="en-US" altLang="cs-CZ" sz="2400" i="1" dirty="0" smtClean="0">
                <a:latin typeface="Arial Unicode MS"/>
              </a:rPr>
              <a:t>for the whole period of observation. </a:t>
            </a:r>
            <a:endParaRPr lang="en-US" altLang="cs-CZ" sz="4800" i="1" dirty="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670" y="4156363"/>
            <a:ext cx="2829675" cy="24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/>
          <p:cNvSpPr txBox="1"/>
          <p:nvPr/>
        </p:nvSpPr>
        <p:spPr>
          <a:xfrm>
            <a:off x="320212" y="1661522"/>
            <a:ext cx="6472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i="1" dirty="0" smtClean="0">
                <a:latin typeface="Arial Unicode MS"/>
              </a:rPr>
              <a:t>Some water gauging stations were destroyed during extreme flooding in 2002 (more then 100 year flood)</a:t>
            </a:r>
            <a:r>
              <a:rPr lang="cs-CZ" altLang="cs-CZ" sz="2400" i="1" dirty="0" smtClean="0">
                <a:latin typeface="Arial Unicode MS"/>
              </a:rPr>
              <a:t>.</a:t>
            </a:r>
            <a:r>
              <a:rPr lang="en-US" altLang="cs-CZ" sz="2400" i="1" dirty="0" smtClean="0">
                <a:latin typeface="Arial Unicode MS"/>
              </a:rPr>
              <a:t> </a:t>
            </a:r>
            <a:endParaRPr lang="cs-CZ" altLang="cs-CZ" sz="2400" i="1" dirty="0" smtClean="0">
              <a:latin typeface="Arial Unicode M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i="1" dirty="0" smtClean="0">
                <a:latin typeface="Arial Unicode MS"/>
              </a:rPr>
              <a:t>Water</a:t>
            </a:r>
            <a:r>
              <a:rPr lang="cs-CZ" altLang="cs-CZ" sz="2400" i="1" dirty="0" smtClean="0">
                <a:latin typeface="Arial Unicode MS"/>
              </a:rPr>
              <a:t> </a:t>
            </a:r>
            <a:r>
              <a:rPr lang="en-US" altLang="cs-CZ" sz="2400" i="1" dirty="0" smtClean="0">
                <a:latin typeface="Arial Unicode MS"/>
              </a:rPr>
              <a:t>stage </a:t>
            </a:r>
            <a:endParaRPr lang="cs-CZ" altLang="cs-CZ" sz="2400" i="1" dirty="0">
              <a:latin typeface="Arial Unicode M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i="1" dirty="0" smtClean="0">
                <a:latin typeface="Arial Unicode MS"/>
              </a:rPr>
              <a:t>record</a:t>
            </a:r>
            <a:r>
              <a:rPr lang="cs-CZ" altLang="cs-CZ" sz="2400" i="1" dirty="0" smtClean="0">
                <a:latin typeface="Arial Unicode MS"/>
              </a:rPr>
              <a:t>s</a:t>
            </a:r>
            <a:r>
              <a:rPr lang="en-US" altLang="cs-CZ" sz="2400" i="1" dirty="0" smtClean="0">
                <a:latin typeface="Arial Unicode MS"/>
              </a:rPr>
              <a:t> had to </a:t>
            </a:r>
            <a:endParaRPr lang="cs-CZ" altLang="cs-CZ" sz="2400" i="1" dirty="0" smtClean="0">
              <a:latin typeface="Arial Unicode M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cs-CZ" sz="2400" i="1" dirty="0" smtClean="0">
                <a:latin typeface="Arial Unicode MS"/>
              </a:rPr>
              <a:t>b</a:t>
            </a:r>
            <a:r>
              <a:rPr lang="cs-CZ" altLang="cs-CZ" sz="2400" i="1" dirty="0" smtClean="0">
                <a:latin typeface="Arial Unicode MS"/>
              </a:rPr>
              <a:t>e</a:t>
            </a:r>
            <a:r>
              <a:rPr lang="en-US" altLang="cs-CZ" sz="2400" i="1" dirty="0" smtClean="0">
                <a:latin typeface="Arial Unicode MS"/>
              </a:rPr>
              <a:t> reconstructed</a:t>
            </a:r>
            <a:r>
              <a:rPr lang="cs-CZ" altLang="cs-CZ" sz="2400" i="1" dirty="0" smtClean="0">
                <a:latin typeface="Arial Unicode MS"/>
              </a:rPr>
              <a:t>.</a:t>
            </a:r>
            <a:endParaRPr lang="en-US" altLang="cs-CZ" sz="48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974" y="2726958"/>
            <a:ext cx="5496778" cy="3879272"/>
          </a:xfrm>
          <a:prstGeom prst="rect">
            <a:avLst/>
          </a:prstGeom>
        </p:spPr>
      </p:pic>
      <p:grpSp>
        <p:nvGrpSpPr>
          <p:cNvPr id="18" name="Skupina 17"/>
          <p:cNvGrpSpPr/>
          <p:nvPr/>
        </p:nvGrpSpPr>
        <p:grpSpPr>
          <a:xfrm>
            <a:off x="7207664" y="1946173"/>
            <a:ext cx="4535424" cy="3145536"/>
            <a:chOff x="6856302" y="956823"/>
            <a:chExt cx="4535424" cy="3145536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6302" y="956823"/>
              <a:ext cx="4535424" cy="3145536"/>
            </a:xfrm>
            <a:prstGeom prst="rect">
              <a:avLst/>
            </a:prstGeom>
          </p:spPr>
        </p:pic>
        <p:cxnSp>
          <p:nvCxnSpPr>
            <p:cNvPr id="5" name="Přímá spojnice 4"/>
            <p:cNvCxnSpPr/>
            <p:nvPr/>
          </p:nvCxnSpPr>
          <p:spPr>
            <a:xfrm>
              <a:off x="6856302" y="1581463"/>
              <a:ext cx="4535424" cy="2248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Pole 7"/>
            <p:cNvSpPr txBox="1"/>
            <p:nvPr/>
          </p:nvSpPr>
          <p:spPr>
            <a:xfrm>
              <a:off x="9524099" y="1181353"/>
              <a:ext cx="1867627" cy="400110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Peak river stage</a:t>
              </a:r>
              <a:endParaRPr lang="en-US" sz="2000" b="1" dirty="0"/>
            </a:p>
          </p:txBody>
        </p:sp>
        <p:cxnSp>
          <p:nvCxnSpPr>
            <p:cNvPr id="10" name="Přímá spojnice 9"/>
            <p:cNvCxnSpPr/>
            <p:nvPr/>
          </p:nvCxnSpPr>
          <p:spPr>
            <a:xfrm>
              <a:off x="6856302" y="1573968"/>
              <a:ext cx="4535424" cy="112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Šipka dolů 14"/>
          <p:cNvSpPr/>
          <p:nvPr/>
        </p:nvSpPr>
        <p:spPr>
          <a:xfrm>
            <a:off x="6078511" y="3200400"/>
            <a:ext cx="299804" cy="94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3161574" y="2763624"/>
            <a:ext cx="3712940" cy="40011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Location</a:t>
            </a:r>
            <a:r>
              <a:rPr lang="cs-CZ" sz="2000" b="1" dirty="0" smtClean="0"/>
              <a:t> of </a:t>
            </a:r>
            <a:r>
              <a:rPr lang="en-US" sz="2000" b="1" dirty="0" smtClean="0"/>
              <a:t>gauging station </a:t>
            </a:r>
            <a:r>
              <a:rPr lang="en-US" sz="2000" b="1" dirty="0" err="1" smtClean="0"/>
              <a:t>Písek</a:t>
            </a:r>
            <a:endParaRPr lang="en-US" sz="2000" b="1" dirty="0"/>
          </a:p>
        </p:txBody>
      </p:sp>
      <p:sp>
        <p:nvSpPr>
          <p:cNvPr id="19" name="Obdélník 18"/>
          <p:cNvSpPr/>
          <p:nvPr/>
        </p:nvSpPr>
        <p:spPr>
          <a:xfrm>
            <a:off x="911283" y="242927"/>
            <a:ext cx="8877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002060"/>
                </a:solidFill>
              </a:rPr>
              <a:t>River stage and discharge observation</a:t>
            </a:r>
            <a:endParaRPr lang="en-US" sz="4400" i="1" dirty="0">
              <a:solidFill>
                <a:srgbClr val="00206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35320" y="992950"/>
            <a:ext cx="3272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Measurement Errors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411273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24403</TotalTime>
  <Words>2100</Words>
  <Application>Microsoft Office PowerPoint</Application>
  <PresentationFormat>Širokoúhlá obrazovka</PresentationFormat>
  <Paragraphs>283</Paragraphs>
  <Slides>54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1" baseType="lpstr">
      <vt:lpstr>Arial</vt:lpstr>
      <vt:lpstr>Arial Unicode MS</vt:lpstr>
      <vt:lpstr>Calibri</vt:lpstr>
      <vt:lpstr>Calibri Light</vt:lpstr>
      <vt:lpstr>Trebuchet MS</vt:lpstr>
      <vt:lpstr>Motiv Office</vt:lpstr>
      <vt:lpstr>Graf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VLASÁK, Mgr. Ph.D.</dc:creator>
  <cp:lastModifiedBy>TOMÁŠ VLASÁK, Mgr. Ph.D.</cp:lastModifiedBy>
  <cp:revision>198</cp:revision>
  <cp:lastPrinted>2022-11-18T07:35:42Z</cp:lastPrinted>
  <dcterms:created xsi:type="dcterms:W3CDTF">2021-09-20T06:57:01Z</dcterms:created>
  <dcterms:modified xsi:type="dcterms:W3CDTF">2023-10-10T11:24:46Z</dcterms:modified>
</cp:coreProperties>
</file>