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72" r:id="rId6"/>
    <p:sldId id="269" r:id="rId7"/>
    <p:sldId id="267" r:id="rId8"/>
    <p:sldId id="270" r:id="rId9"/>
    <p:sldId id="268" r:id="rId10"/>
    <p:sldId id="273" r:id="rId11"/>
    <p:sldId id="275" r:id="rId12"/>
    <p:sldId id="274" r:id="rId13"/>
    <p:sldId id="271" r:id="rId14"/>
    <p:sldId id="276" r:id="rId15"/>
    <p:sldId id="277" r:id="rId16"/>
    <p:sldId id="260" r:id="rId17"/>
    <p:sldId id="278" r:id="rId18"/>
    <p:sldId id="26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E88"/>
    <a:srgbClr val="E73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60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vo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30" y="2380971"/>
            <a:ext cx="3432562" cy="12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7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lo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30" y="2380971"/>
            <a:ext cx="3432562" cy="12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_n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30" y="2380971"/>
            <a:ext cx="3432562" cy="12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1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2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55118" y="3392473"/>
            <a:ext cx="6858000" cy="1655762"/>
          </a:xfr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smtClean="0"/>
              <a:t>Jméno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3" y="6111087"/>
            <a:ext cx="1001751" cy="372047"/>
          </a:xfrm>
          <a:prstGeom prst="rect">
            <a:avLst/>
          </a:prstGeom>
        </p:spPr>
      </p:pic>
      <p:sp>
        <p:nvSpPr>
          <p:cNvPr id="11" name="Nadpis 10"/>
          <p:cNvSpPr>
            <a:spLocks noGrp="1"/>
          </p:cNvSpPr>
          <p:nvPr>
            <p:ph type="title" hasCustomPrompt="1"/>
          </p:nvPr>
        </p:nvSpPr>
        <p:spPr>
          <a:xfrm>
            <a:off x="1055118" y="1829050"/>
            <a:ext cx="7886700" cy="1325563"/>
          </a:xfrm>
        </p:spPr>
        <p:txBody>
          <a:bodyPr>
            <a:noAutofit/>
          </a:bodyPr>
          <a:lstStyle>
            <a:lvl1pPr>
              <a:defRPr sz="5300" b="1" spc="17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1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287" y="1462410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3300"/>
              </a:spcAft>
              <a:buNone/>
              <a:defRPr sz="1800" baseline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77800" indent="-177800">
              <a:spcAft>
                <a:spcPts val="570"/>
              </a:spcAft>
              <a:buFont typeface="Times New Roman" panose="02020603050405020304" pitchFamily="18" charset="0"/>
              <a:buChar char="‒"/>
              <a:defRPr sz="200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Sem zadejte text</a:t>
            </a:r>
          </a:p>
          <a:p>
            <a:pPr lvl="1"/>
            <a:r>
              <a:rPr lang="cs-CZ" dirty="0" smtClean="0"/>
              <a:t>Věcného vytvořené pamětní</a:t>
            </a:r>
          </a:p>
          <a:p>
            <a:pPr lvl="1"/>
            <a:r>
              <a:rPr lang="cs-CZ" dirty="0" smtClean="0"/>
              <a:t>Co význam lhůty připadá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5" y="6370315"/>
            <a:ext cx="992817" cy="115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3" y="6111087"/>
            <a:ext cx="998467" cy="370800"/>
          </a:xfrm>
          <a:prstGeom prst="rect">
            <a:avLst/>
          </a:prstGeom>
        </p:spPr>
      </p:pic>
      <p:sp>
        <p:nvSpPr>
          <p:cNvPr id="10" name="Nadpis 3"/>
          <p:cNvSpPr>
            <a:spLocks noGrp="1"/>
          </p:cNvSpPr>
          <p:nvPr>
            <p:ph type="title"/>
          </p:nvPr>
        </p:nvSpPr>
        <p:spPr>
          <a:xfrm>
            <a:off x="564287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6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9"/>
          <p:cNvSpPr>
            <a:spLocks noGrp="1"/>
          </p:cNvSpPr>
          <p:nvPr>
            <p:ph type="pic" sz="quarter" idx="13"/>
          </p:nvPr>
        </p:nvSpPr>
        <p:spPr>
          <a:xfrm>
            <a:off x="564287" y="1564611"/>
            <a:ext cx="8009633" cy="385682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564287" y="5432612"/>
            <a:ext cx="8009633" cy="53816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i="1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5" y="6370315"/>
            <a:ext cx="992817" cy="115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3" y="6111087"/>
            <a:ext cx="998467" cy="370800"/>
          </a:xfrm>
          <a:prstGeom prst="rect">
            <a:avLst/>
          </a:prstGeom>
        </p:spPr>
      </p:pic>
      <p:sp>
        <p:nvSpPr>
          <p:cNvPr id="13" name="Nadpis 2"/>
          <p:cNvSpPr>
            <a:spLocks noGrp="1"/>
          </p:cNvSpPr>
          <p:nvPr>
            <p:ph type="title"/>
          </p:nvPr>
        </p:nvSpPr>
        <p:spPr>
          <a:xfrm>
            <a:off x="564286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71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564287" y="2295164"/>
            <a:ext cx="2138572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40</a:t>
            </a:r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4"/>
          </p:nvPr>
        </p:nvSpPr>
        <p:spPr>
          <a:xfrm>
            <a:off x="564287" y="2958354"/>
            <a:ext cx="2138572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5" y="6370315"/>
            <a:ext cx="992817" cy="1152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3" y="6111087"/>
            <a:ext cx="998467" cy="370800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 userDrawn="1"/>
        </p:nvSpPr>
        <p:spPr>
          <a:xfrm>
            <a:off x="564287" y="987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baseline="0">
                <a:solidFill>
                  <a:srgbClr val="023E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16" hasCustomPrompt="1"/>
          </p:nvPr>
        </p:nvSpPr>
        <p:spPr>
          <a:xfrm>
            <a:off x="3540570" y="2295164"/>
            <a:ext cx="2066854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40</a:t>
            </a:r>
          </a:p>
        </p:txBody>
      </p:sp>
      <p:sp>
        <p:nvSpPr>
          <p:cNvPr id="16" name="Zástupný symbol pro text 9"/>
          <p:cNvSpPr>
            <a:spLocks noGrp="1"/>
          </p:cNvSpPr>
          <p:nvPr>
            <p:ph type="body" sz="quarter" idx="17"/>
          </p:nvPr>
        </p:nvSpPr>
        <p:spPr>
          <a:xfrm>
            <a:off x="3540570" y="2958354"/>
            <a:ext cx="2066854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9"/>
          <p:cNvSpPr>
            <a:spLocks noGrp="1"/>
          </p:cNvSpPr>
          <p:nvPr>
            <p:ph type="body" sz="quarter" idx="18" hasCustomPrompt="1"/>
          </p:nvPr>
        </p:nvSpPr>
        <p:spPr>
          <a:xfrm>
            <a:off x="6445135" y="2303844"/>
            <a:ext cx="2134951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dirty="0" smtClean="0"/>
              <a:t>40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6445135" y="2967034"/>
            <a:ext cx="2134951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574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prezentace">
    <p:bg>
      <p:bgPr>
        <a:solidFill>
          <a:srgbClr val="E73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104639" y="1762438"/>
            <a:ext cx="7886700" cy="1325563"/>
          </a:xfrm>
        </p:spPr>
        <p:txBody>
          <a:bodyPr>
            <a:normAutofit/>
          </a:bodyPr>
          <a:lstStyle>
            <a:lvl1pPr>
              <a:defRPr sz="4400" b="1" spc="110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Kapitola prezentace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93" y="6111087"/>
            <a:ext cx="1001751" cy="3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Pr>
        <a:solidFill>
          <a:srgbClr val="023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90748" y="1476103"/>
            <a:ext cx="7886700" cy="1325563"/>
          </a:xfrm>
        </p:spPr>
        <p:txBody>
          <a:bodyPr>
            <a:normAutofit/>
          </a:bodyPr>
          <a:lstStyle>
            <a:lvl1pPr>
              <a:defRPr sz="4000" b="1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88" y="4795244"/>
            <a:ext cx="1905774" cy="707798"/>
          </a:xfrm>
          <a:prstGeom prst="rect">
            <a:avLst/>
          </a:prstGeom>
        </p:spPr>
      </p:pic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1068446" y="3599280"/>
            <a:ext cx="5776912" cy="180340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1pPr>
          </a:lstStyle>
          <a:p>
            <a:pPr lvl="0"/>
            <a:r>
              <a:rPr lang="cs-CZ" dirty="0" smtClean="0"/>
              <a:t>Ing. Stanislava Drahokoupilová, Ph.D.</a:t>
            </a:r>
          </a:p>
          <a:p>
            <a:pPr lvl="0"/>
            <a:r>
              <a:rPr lang="cs-CZ" dirty="0" smtClean="0"/>
              <a:t> stanislava.drahokoupilova@chmi.cz</a:t>
            </a:r>
          </a:p>
        </p:txBody>
      </p:sp>
    </p:spTree>
    <p:extLst>
      <p:ext uri="{BB962C8B-B14F-4D97-AF65-F5344CB8AC3E}">
        <p14:creationId xmlns:p14="http://schemas.microsoft.com/office/powerpoint/2010/main" val="881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4472-466E-4052-B589-E1E111A72CE1}" type="datetimeFigureOut">
              <a:rPr lang="cs-CZ" smtClean="0"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CFF1-F1D0-4020-8A00-0494ED6392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77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234315" y="98734"/>
            <a:ext cx="8606790" cy="1325563"/>
          </a:xfrm>
        </p:spPr>
        <p:txBody>
          <a:bodyPr/>
          <a:lstStyle/>
          <a:p>
            <a:r>
              <a:rPr lang="cs-CZ" dirty="0" smtClean="0"/>
              <a:t>Aplikace metody DRESSING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7190" y="1239631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Konstrukce chybového modelu</a:t>
            </a:r>
            <a:endParaRPr lang="cs-CZ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4662" y="1880777"/>
            <a:ext cx="7830673" cy="42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234315" y="98734"/>
            <a:ext cx="8606790" cy="1325563"/>
          </a:xfrm>
        </p:spPr>
        <p:txBody>
          <a:bodyPr/>
          <a:lstStyle/>
          <a:p>
            <a:r>
              <a:rPr lang="cs-CZ" dirty="0" smtClean="0"/>
              <a:t>Aplikace metody DRESSING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7190" y="1239631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Konstrukce chybového modelu</a:t>
            </a:r>
            <a:endParaRPr lang="cs-CZ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854803" y="1777923"/>
            <a:ext cx="6780780" cy="41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234315" y="98734"/>
            <a:ext cx="8606790" cy="1325563"/>
          </a:xfrm>
        </p:spPr>
        <p:txBody>
          <a:bodyPr/>
          <a:lstStyle/>
          <a:p>
            <a:r>
              <a:rPr lang="cs-CZ" dirty="0" smtClean="0"/>
              <a:t>Aplikace metody DRESSING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7190" y="1239631"/>
            <a:ext cx="797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Rozpočet předpovědního ansámblu na 9x větší ansámbl a následná redukce na původní počet</a:t>
            </a:r>
            <a:endParaRPr lang="cs-CZ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8734" y="2176124"/>
            <a:ext cx="6975066" cy="40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4287" y="1165860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270 operativních ansámblových předpovědí z let 2020 - 2021</a:t>
            </a:r>
            <a:endParaRPr lang="cs-CZ" dirty="0">
              <a:solidFill>
                <a:srgbClr val="023E88"/>
              </a:solidFill>
            </a:endParaRPr>
          </a:p>
        </p:txBody>
      </p:sp>
      <p:pic>
        <p:nvPicPr>
          <p:cNvPr id="10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6547" y="1661160"/>
            <a:ext cx="5730875" cy="4838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2456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4287" y="116586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Předpovědní stanice </a:t>
            </a:r>
            <a:r>
              <a:rPr lang="cs-CZ" dirty="0" err="1" smtClean="0">
                <a:solidFill>
                  <a:srgbClr val="023E88"/>
                </a:solidFill>
              </a:rPr>
              <a:t>Ličov</a:t>
            </a:r>
            <a:endParaRPr lang="cs-CZ" dirty="0">
              <a:solidFill>
                <a:srgbClr val="023E88"/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4287" y="2491423"/>
            <a:ext cx="3859123" cy="3398838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04778" y="2491424"/>
            <a:ext cx="4010571" cy="32959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64287" y="1533080"/>
            <a:ext cx="8419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23E88"/>
                </a:solidFill>
              </a:rPr>
              <a:t>Metodou upraveno 37% předpovědí. Převážně </a:t>
            </a:r>
            <a:r>
              <a:rPr lang="cs-CZ" b="1" dirty="0" smtClean="0">
                <a:solidFill>
                  <a:srgbClr val="023E88"/>
                </a:solidFill>
              </a:rPr>
              <a:t>jde </a:t>
            </a:r>
            <a:r>
              <a:rPr lang="cs-CZ" b="1" dirty="0" smtClean="0">
                <a:solidFill>
                  <a:srgbClr val="023E88"/>
                </a:solidFill>
              </a:rPr>
              <a:t>o předpovědi do malých průtoků, setrvalých a poklesových fází.</a:t>
            </a:r>
            <a:endParaRPr lang="cs-CZ" b="1" dirty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Operativní provoz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2987509"/>
            <a:ext cx="7616190" cy="2909418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564288" y="1165860"/>
            <a:ext cx="813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23E88"/>
                </a:solidFill>
              </a:rPr>
              <a:t>Postprocessing</a:t>
            </a:r>
            <a:r>
              <a:rPr lang="cs-CZ" dirty="0" smtClean="0">
                <a:solidFill>
                  <a:srgbClr val="023E88"/>
                </a:solidFill>
              </a:rPr>
              <a:t> metodou dressing nevyžaduje změnu ani na straně výpočtu modelu ani na straně následného zpracování předpovědi (archivace, publikace).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64287" y="2064179"/>
            <a:ext cx="813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Při dynamickém výběru chybového modelu ze souboru 2780 předpovědí trvá úprava jedné předpovědí 1 až 2 sekundy. </a:t>
            </a:r>
            <a:endParaRPr lang="cs-CZ" dirty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1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4287" y="1424297"/>
            <a:ext cx="8053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23E88"/>
                </a:solidFill>
              </a:rPr>
              <a:t>Postprocessing</a:t>
            </a:r>
            <a:r>
              <a:rPr lang="cs-CZ" dirty="0">
                <a:solidFill>
                  <a:srgbClr val="023E88"/>
                </a:solidFill>
              </a:rPr>
              <a:t> metodou </a:t>
            </a:r>
            <a:r>
              <a:rPr lang="cs-CZ" dirty="0" smtClean="0">
                <a:solidFill>
                  <a:srgbClr val="023E88"/>
                </a:solidFill>
              </a:rPr>
              <a:t>DRESSING přináší signifikantní zlepšení úspěšnosti pravděpodobnostních předpovědí v situacích, kdy se nepředpovídají významné srážky, a kdy dynamiky odtoku není příliš výrazná.  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64286" y="2599682"/>
            <a:ext cx="8053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Metoda je snadno aplikovatelná do již existujících předpovědních systémů, které mohou běžet v poloautomatickém režimu výpočtu a je možné nich vytvořit archiv historických předpovědí. 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4285" y="3775067"/>
            <a:ext cx="8053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Testovaný postup má určité rezervy, jejichž vyřešení by mělo úspěšnost metody ještě zvýšit.</a:t>
            </a:r>
            <a:endParaRPr lang="cs-CZ" dirty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4287" y="1424297"/>
            <a:ext cx="8053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Funkční nástroj pro operativní použití. </a:t>
            </a:r>
          </a:p>
          <a:p>
            <a:r>
              <a:rPr lang="cs-CZ" dirty="0" smtClean="0">
                <a:solidFill>
                  <a:srgbClr val="023E88"/>
                </a:solidFill>
              </a:rPr>
              <a:t>	Chybí: 	</a:t>
            </a:r>
            <a:r>
              <a:rPr lang="cs-CZ" dirty="0" smtClean="0">
                <a:solidFill>
                  <a:srgbClr val="023E88"/>
                </a:solidFill>
              </a:rPr>
              <a:t>Historické předpovědi připravené pouze pro pobočku CB. </a:t>
            </a:r>
          </a:p>
          <a:p>
            <a:r>
              <a:rPr lang="cs-CZ" dirty="0">
                <a:solidFill>
                  <a:srgbClr val="023E88"/>
                </a:solidFill>
              </a:rPr>
              <a:t>	</a:t>
            </a:r>
            <a:r>
              <a:rPr lang="cs-CZ" dirty="0" smtClean="0">
                <a:solidFill>
                  <a:srgbClr val="023E88"/>
                </a:solidFill>
              </a:rPr>
              <a:t>	Implementace do FEWS	</a:t>
            </a:r>
            <a:endParaRPr lang="cs-CZ" dirty="0">
              <a:solidFill>
                <a:srgbClr val="023E8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4286" y="2491097"/>
            <a:ext cx="8053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Závěrečná zpráva: 30 stránek textu a grafů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564285" y="3003899"/>
            <a:ext cx="805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Publikace a prezentace:</a:t>
            </a:r>
          </a:p>
          <a:p>
            <a:r>
              <a:rPr lang="cs-CZ" dirty="0">
                <a:solidFill>
                  <a:srgbClr val="023E88"/>
                </a:solidFill>
              </a:rPr>
              <a:t>	</a:t>
            </a:r>
            <a:r>
              <a:rPr lang="cs-CZ" dirty="0" smtClean="0">
                <a:solidFill>
                  <a:srgbClr val="023E88"/>
                </a:solidFill>
              </a:rPr>
              <a:t>konference Hydrologické dny – prezentace + článek do sborníku</a:t>
            </a:r>
          </a:p>
          <a:p>
            <a:r>
              <a:rPr lang="cs-CZ" dirty="0">
                <a:solidFill>
                  <a:srgbClr val="023E88"/>
                </a:solidFill>
              </a:rPr>
              <a:t>	</a:t>
            </a:r>
            <a:r>
              <a:rPr lang="cs-CZ" dirty="0" smtClean="0">
                <a:solidFill>
                  <a:srgbClr val="023E88"/>
                </a:solidFill>
              </a:rPr>
              <a:t>podán článek do recenzního řízení do Acta </a:t>
            </a:r>
            <a:r>
              <a:rPr lang="cs-CZ" dirty="0" err="1" smtClean="0">
                <a:solidFill>
                  <a:srgbClr val="023E88"/>
                </a:solidFill>
              </a:rPr>
              <a:t>H</a:t>
            </a:r>
            <a:r>
              <a:rPr lang="cs-CZ" dirty="0" err="1" smtClean="0">
                <a:solidFill>
                  <a:srgbClr val="023E88"/>
                </a:solidFill>
              </a:rPr>
              <a:t>ydrologica</a:t>
            </a:r>
            <a:r>
              <a:rPr lang="cs-CZ" dirty="0" smtClean="0">
                <a:solidFill>
                  <a:srgbClr val="023E88"/>
                </a:solidFill>
              </a:rPr>
              <a:t> </a:t>
            </a:r>
            <a:r>
              <a:rPr lang="cs-CZ" dirty="0" err="1">
                <a:solidFill>
                  <a:srgbClr val="023E88"/>
                </a:solidFill>
              </a:rPr>
              <a:t>Slovaca</a:t>
            </a:r>
            <a:endParaRPr lang="cs-CZ" dirty="0">
              <a:solidFill>
                <a:srgbClr val="023E88"/>
              </a:solidFill>
            </a:endParaRPr>
          </a:p>
          <a:p>
            <a:r>
              <a:rPr lang="cs-CZ" dirty="0">
                <a:solidFill>
                  <a:srgbClr val="023E88"/>
                </a:solidFill>
              </a:rPr>
              <a:t>	</a:t>
            </a:r>
            <a:r>
              <a:rPr lang="cs-CZ" dirty="0" smtClean="0">
                <a:solidFill>
                  <a:srgbClr val="023E88"/>
                </a:solidFill>
              </a:rPr>
              <a:t>	</a:t>
            </a:r>
            <a:endParaRPr lang="cs-CZ" dirty="0" smtClean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Tomáš Vlasák</a:t>
            </a:r>
          </a:p>
          <a:p>
            <a:r>
              <a:rPr lang="cs-CZ" i="0" dirty="0" smtClean="0"/>
              <a:t></a:t>
            </a:r>
            <a:r>
              <a:rPr lang="cs-CZ" dirty="0" smtClean="0"/>
              <a:t>tomas.vlasak@chmi.cz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0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780" y="1218725"/>
            <a:ext cx="6858000" cy="2387600"/>
          </a:xfrm>
        </p:spPr>
        <p:txBody>
          <a:bodyPr/>
          <a:lstStyle/>
          <a:p>
            <a:r>
              <a:rPr lang="cs-CZ" sz="3600" dirty="0" smtClean="0"/>
              <a:t>Statistický post-</a:t>
            </a:r>
            <a:r>
              <a:rPr lang="cs-CZ" sz="3600" dirty="0" err="1" smtClean="0"/>
              <a:t>processing</a:t>
            </a:r>
            <a:r>
              <a:rPr lang="cs-CZ" sz="3600" dirty="0" smtClean="0"/>
              <a:t> krátkodobých předpovědí pomocí aplikace metody DRESSING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7780" y="3786808"/>
            <a:ext cx="6858000" cy="1655762"/>
          </a:xfrm>
        </p:spPr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Vlasák,</a:t>
            </a:r>
            <a:r>
              <a:rPr lang="cs-CZ" dirty="0" smtClean="0"/>
              <a:t> ČHMÚ České Budějovice</a:t>
            </a:r>
          </a:p>
          <a:p>
            <a:r>
              <a:rPr lang="cs-CZ" dirty="0" smtClean="0"/>
              <a:t>Jakub Krejčí, ČHMÚ 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01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pravděpodobnostní </a:t>
            </a:r>
            <a:r>
              <a:rPr lang="cs-CZ" dirty="0"/>
              <a:t>předpovědi ?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2" y="1759100"/>
            <a:ext cx="3101581" cy="32289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97" y="1759100"/>
            <a:ext cx="3101580" cy="32289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2082474"/>
            <a:ext cx="2559384" cy="28370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618" y="2082474"/>
            <a:ext cx="2534602" cy="3007209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690017" y="5143703"/>
            <a:ext cx="3361918" cy="94360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Jsou snadno čitelné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759097" y="5163978"/>
            <a:ext cx="3870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Vyjadřují nejistotu předpovědi.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Umožňuji racionální (ekonomicky výhodné) rozhodování.</a:t>
            </a:r>
            <a:endParaRPr lang="cs-CZ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530122" y="1496150"/>
            <a:ext cx="3361918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latin typeface="+mj-lt"/>
              </a:rPr>
              <a:t>DETERMINISTICKÁ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94327" y="1490091"/>
            <a:ext cx="3361918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latin typeface="+mj-lt"/>
              </a:rPr>
              <a:t>DETERMINISTICKÁ + PRAVDĚPODOBNOSTNÍ</a:t>
            </a:r>
          </a:p>
        </p:txBody>
      </p:sp>
    </p:spTree>
    <p:extLst>
      <p:ext uri="{BB962C8B-B14F-4D97-AF65-F5344CB8AC3E}">
        <p14:creationId xmlns:p14="http://schemas.microsoft.com/office/powerpoint/2010/main" val="369989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sah 2"/>
          <p:cNvSpPr txBox="1">
            <a:spLocks/>
          </p:cNvSpPr>
          <p:nvPr/>
        </p:nvSpPr>
        <p:spPr>
          <a:xfrm>
            <a:off x="2566027" y="2054055"/>
            <a:ext cx="6012180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+mj-lt"/>
              </a:rPr>
              <a:t>Nejistota </a:t>
            </a:r>
            <a:r>
              <a:rPr lang="cs-CZ" sz="1200" b="1" dirty="0">
                <a:latin typeface="+mj-lt"/>
              </a:rPr>
              <a:t>měřených </a:t>
            </a:r>
            <a:r>
              <a:rPr lang="cs-CZ" sz="1200" b="1" dirty="0" smtClean="0">
                <a:latin typeface="+mj-lt"/>
              </a:rPr>
              <a:t>vstupů, </a:t>
            </a:r>
            <a:r>
              <a:rPr lang="cs-CZ" sz="1200" b="1" dirty="0">
                <a:latin typeface="+mj-lt"/>
              </a:rPr>
              <a:t>hydrologického </a:t>
            </a:r>
            <a:r>
              <a:rPr lang="cs-CZ" sz="1200" b="1" dirty="0" smtClean="0">
                <a:latin typeface="+mj-lt"/>
              </a:rPr>
              <a:t>modelování, operativní nejistota.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se počítají pravděpodobnostní </a:t>
            </a:r>
            <a:r>
              <a:rPr lang="cs-CZ" dirty="0" smtClean="0"/>
              <a:t>předpovědi.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9987" y="1317993"/>
            <a:ext cx="7886700" cy="69214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Ansámblové výpočty - založené na více variantách výpočtu, které reprezentují rozptyl nejistoty předpovědi.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58" y="4467238"/>
            <a:ext cx="987742" cy="8601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83" y="4692014"/>
            <a:ext cx="1022837" cy="8872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979" y="4900200"/>
            <a:ext cx="1043811" cy="9038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829" y="5077985"/>
            <a:ext cx="1028057" cy="894005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3954156" y="4075060"/>
            <a:ext cx="2392356" cy="2490621"/>
            <a:chOff x="3142626" y="2977514"/>
            <a:chExt cx="2392356" cy="2490621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2626" y="2977514"/>
              <a:ext cx="2392356" cy="2490621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26427" y="3178766"/>
              <a:ext cx="2054244" cy="2245452"/>
            </a:xfrm>
            <a:prstGeom prst="rect">
              <a:avLst/>
            </a:prstGeom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953232" y="2368614"/>
            <a:ext cx="1207280" cy="80390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1007" y="2353480"/>
            <a:ext cx="1016941" cy="81903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443" y="2353480"/>
            <a:ext cx="1250893" cy="81903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9830" y="2368614"/>
            <a:ext cx="1149355" cy="803903"/>
          </a:xfrm>
          <a:prstGeom prst="rect">
            <a:avLst/>
          </a:prstGeom>
        </p:spPr>
      </p:pic>
      <p:sp>
        <p:nvSpPr>
          <p:cNvPr id="21" name="Zástupný symbol pro obsah 2"/>
          <p:cNvSpPr txBox="1">
            <a:spLocks/>
          </p:cNvSpPr>
          <p:nvPr/>
        </p:nvSpPr>
        <p:spPr>
          <a:xfrm>
            <a:off x="638231" y="4075060"/>
            <a:ext cx="3361918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latin typeface="+mj-lt"/>
              </a:rPr>
              <a:t>Nejistota meteorologické předpovědi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547790" y="2063159"/>
            <a:ext cx="5878136" cy="1252507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rafovaná šipka doprava 24"/>
          <p:cNvSpPr/>
          <p:nvPr/>
        </p:nvSpPr>
        <p:spPr>
          <a:xfrm>
            <a:off x="3158490" y="5230385"/>
            <a:ext cx="708660" cy="419845"/>
          </a:xfrm>
          <a:prstGeom prst="stripedRightArrow">
            <a:avLst/>
          </a:prstGeom>
          <a:solidFill>
            <a:schemeClr val="bg1"/>
          </a:solidFill>
          <a:ln w="25400">
            <a:solidFill>
              <a:srgbClr val="02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2515525" y="2010138"/>
            <a:ext cx="5942666" cy="12964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566026" y="2010138"/>
            <a:ext cx="5892165" cy="13179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4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57" y="4431497"/>
            <a:ext cx="988669" cy="87302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9987" y="1317993"/>
            <a:ext cx="7886700" cy="69214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Ansámblové výpočty - založené na více variantách výpočtu, které reprezentují rozptyl nejistoty předpovědi.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83" y="4669154"/>
            <a:ext cx="1022837" cy="8872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979" y="4877340"/>
            <a:ext cx="1043811" cy="903835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3954156" y="4052200"/>
            <a:ext cx="2392356" cy="2490621"/>
            <a:chOff x="3142626" y="2977514"/>
            <a:chExt cx="2392356" cy="2490621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2626" y="2977514"/>
              <a:ext cx="2392356" cy="2490621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6427" y="3178766"/>
              <a:ext cx="2054244" cy="2245452"/>
            </a:xfrm>
            <a:prstGeom prst="rect">
              <a:avLst/>
            </a:prstGeom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949302" y="2362279"/>
            <a:ext cx="1207280" cy="80390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077" y="2347145"/>
            <a:ext cx="1016941" cy="81903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513" y="2347145"/>
            <a:ext cx="1250893" cy="81903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5900" y="2362279"/>
            <a:ext cx="1149355" cy="803903"/>
          </a:xfrm>
          <a:prstGeom prst="rect">
            <a:avLst/>
          </a:prstGeom>
        </p:spPr>
      </p:pic>
      <p:sp>
        <p:nvSpPr>
          <p:cNvPr id="21" name="Zástupný symbol pro obsah 2"/>
          <p:cNvSpPr txBox="1">
            <a:spLocks/>
          </p:cNvSpPr>
          <p:nvPr/>
        </p:nvSpPr>
        <p:spPr>
          <a:xfrm>
            <a:off x="638231" y="4052200"/>
            <a:ext cx="3361918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latin typeface="+mj-lt"/>
              </a:rPr>
              <a:t>Nejistota meteorologické předpovědi</a:t>
            </a: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2562097" y="2047720"/>
            <a:ext cx="6012180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+mj-lt"/>
              </a:rPr>
              <a:t>Nejistota </a:t>
            </a:r>
            <a:r>
              <a:rPr lang="cs-CZ" sz="1200" b="1" dirty="0">
                <a:latin typeface="+mj-lt"/>
              </a:rPr>
              <a:t>měřených </a:t>
            </a:r>
            <a:r>
              <a:rPr lang="cs-CZ" sz="1200" b="1" dirty="0" smtClean="0">
                <a:latin typeface="+mj-lt"/>
              </a:rPr>
              <a:t>vstupů, </a:t>
            </a:r>
            <a:r>
              <a:rPr lang="cs-CZ" sz="1200" b="1" dirty="0">
                <a:latin typeface="+mj-lt"/>
              </a:rPr>
              <a:t>hydrologického </a:t>
            </a:r>
            <a:r>
              <a:rPr lang="cs-CZ" sz="1200" b="1" dirty="0" smtClean="0">
                <a:latin typeface="+mj-lt"/>
              </a:rPr>
              <a:t>modelování, operativní nejistota.</a:t>
            </a:r>
          </a:p>
        </p:txBody>
      </p:sp>
      <p:sp>
        <p:nvSpPr>
          <p:cNvPr id="25" name="Šrafovaná šipka doprava 24"/>
          <p:cNvSpPr/>
          <p:nvPr/>
        </p:nvSpPr>
        <p:spPr>
          <a:xfrm>
            <a:off x="3158490" y="5207525"/>
            <a:ext cx="708660" cy="419845"/>
          </a:xfrm>
          <a:prstGeom prst="stripedRightArrow">
            <a:avLst/>
          </a:prstGeom>
          <a:solidFill>
            <a:schemeClr val="bg1"/>
          </a:solidFill>
          <a:ln w="25400">
            <a:solidFill>
              <a:srgbClr val="02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" name="Skupina 23"/>
          <p:cNvGrpSpPr/>
          <p:nvPr/>
        </p:nvGrpSpPr>
        <p:grpSpPr>
          <a:xfrm>
            <a:off x="3936449" y="4035054"/>
            <a:ext cx="2410063" cy="2662925"/>
            <a:chOff x="322898" y="2005965"/>
            <a:chExt cx="3722816" cy="3801427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2898" y="2005965"/>
              <a:ext cx="3722816" cy="3801427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3843" y="2402204"/>
              <a:ext cx="2875151" cy="3309767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6054" y="4655384"/>
            <a:ext cx="1032666" cy="9355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3979" y="4868007"/>
            <a:ext cx="1051309" cy="9103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8291" y="5049218"/>
            <a:ext cx="1108567" cy="927990"/>
          </a:xfrm>
          <a:prstGeom prst="rect">
            <a:avLst/>
          </a:prstGeom>
        </p:spPr>
      </p:pic>
      <p:sp>
        <p:nvSpPr>
          <p:cNvPr id="32" name="Nadpis 5"/>
          <p:cNvSpPr>
            <a:spLocks noGrp="1"/>
          </p:cNvSpPr>
          <p:nvPr>
            <p:ph type="title"/>
          </p:nvPr>
        </p:nvSpPr>
        <p:spPr>
          <a:xfrm>
            <a:off x="564287" y="98734"/>
            <a:ext cx="7886700" cy="1325563"/>
          </a:xfrm>
        </p:spPr>
        <p:txBody>
          <a:bodyPr>
            <a:normAutofit/>
          </a:bodyPr>
          <a:lstStyle/>
          <a:p>
            <a:r>
              <a:rPr lang="cs-CZ" dirty="0"/>
              <a:t>Jak se počítají pravděpodobnostní </a:t>
            </a:r>
            <a:r>
              <a:rPr lang="cs-CZ" dirty="0" smtClean="0"/>
              <a:t>předpovědi.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570650" y="2063159"/>
            <a:ext cx="5878136" cy="1252507"/>
          </a:xfrm>
          <a:prstGeom prst="rect">
            <a:avLst/>
          </a:prstGeom>
          <a:solidFill>
            <a:schemeClr val="bg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/>
          <p:nvPr/>
        </p:nvCxnSpPr>
        <p:spPr>
          <a:xfrm flipV="1">
            <a:off x="2538385" y="2010138"/>
            <a:ext cx="5942666" cy="12964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588886" y="2010138"/>
            <a:ext cx="5892165" cy="131792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475590" y="4049996"/>
            <a:ext cx="2450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Nedostatečný rozptyl variant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Neuspokojivá celková statistika úspěšnosti předpovědí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Snížení důvěryhodnosti pravděpodobnostních předpovědí</a:t>
            </a:r>
            <a:endParaRPr lang="cs-CZ" sz="1400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8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57" y="4431497"/>
            <a:ext cx="988669" cy="87302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9987" y="1317993"/>
            <a:ext cx="7886700" cy="69214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Ansámblové výpočty - založené na více variantách výpočtu, které reprezentují rozptyl nejistoty předpovědi.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83" y="4669154"/>
            <a:ext cx="1022837" cy="8872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979" y="4877340"/>
            <a:ext cx="1043811" cy="903835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3954156" y="4052200"/>
            <a:ext cx="2392356" cy="2490621"/>
            <a:chOff x="3142626" y="2977514"/>
            <a:chExt cx="2392356" cy="2490621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2626" y="2977514"/>
              <a:ext cx="2392356" cy="2490621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6427" y="3178766"/>
              <a:ext cx="2054244" cy="2245452"/>
            </a:xfrm>
            <a:prstGeom prst="rect">
              <a:avLst/>
            </a:prstGeom>
          </p:spPr>
        </p:pic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806427" y="2362279"/>
            <a:ext cx="1207280" cy="803903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4202" y="2347145"/>
            <a:ext cx="1016941" cy="81903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1638" y="2347145"/>
            <a:ext cx="1250893" cy="81903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3025" y="2362279"/>
            <a:ext cx="1149355" cy="803903"/>
          </a:xfrm>
          <a:prstGeom prst="rect">
            <a:avLst/>
          </a:prstGeom>
        </p:spPr>
      </p:pic>
      <p:sp>
        <p:nvSpPr>
          <p:cNvPr id="21" name="Zástupný symbol pro obsah 2"/>
          <p:cNvSpPr txBox="1">
            <a:spLocks/>
          </p:cNvSpPr>
          <p:nvPr/>
        </p:nvSpPr>
        <p:spPr>
          <a:xfrm>
            <a:off x="638231" y="4052200"/>
            <a:ext cx="3361918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100" b="1" dirty="0" smtClean="0">
                <a:latin typeface="+mj-lt"/>
              </a:rPr>
              <a:t>Nejistota meteorologické předpovědi</a:t>
            </a:r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2419222" y="2047720"/>
            <a:ext cx="6012180" cy="3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spcAft>
                <a:spcPts val="330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570"/>
              </a:spcAft>
              <a:buFont typeface="Times New Roman" panose="02020603050405020304" pitchFamily="18" charset="0"/>
              <a:buChar char="‒"/>
              <a:defRPr sz="2000" kern="1200">
                <a:solidFill>
                  <a:srgbClr val="023E8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+mj-lt"/>
              </a:rPr>
              <a:t>Nejistota </a:t>
            </a:r>
            <a:r>
              <a:rPr lang="cs-CZ" sz="1200" b="1" dirty="0">
                <a:latin typeface="+mj-lt"/>
              </a:rPr>
              <a:t>měřených </a:t>
            </a:r>
            <a:r>
              <a:rPr lang="cs-CZ" sz="1200" b="1" dirty="0" smtClean="0">
                <a:latin typeface="+mj-lt"/>
              </a:rPr>
              <a:t>vstupů, </a:t>
            </a:r>
            <a:r>
              <a:rPr lang="cs-CZ" sz="1200" b="1" dirty="0">
                <a:latin typeface="+mj-lt"/>
              </a:rPr>
              <a:t>hydrologického </a:t>
            </a:r>
            <a:r>
              <a:rPr lang="cs-CZ" sz="1200" b="1" dirty="0" smtClean="0">
                <a:latin typeface="+mj-lt"/>
              </a:rPr>
              <a:t>modelování, operativní nejistota.</a:t>
            </a:r>
          </a:p>
        </p:txBody>
      </p:sp>
      <p:sp>
        <p:nvSpPr>
          <p:cNvPr id="25" name="Šrafovaná šipka doprava 24"/>
          <p:cNvSpPr/>
          <p:nvPr/>
        </p:nvSpPr>
        <p:spPr>
          <a:xfrm>
            <a:off x="3158490" y="5207525"/>
            <a:ext cx="708660" cy="419845"/>
          </a:xfrm>
          <a:prstGeom prst="stripedRightArrow">
            <a:avLst/>
          </a:prstGeom>
          <a:solidFill>
            <a:schemeClr val="bg1"/>
          </a:solidFill>
          <a:ln w="25400">
            <a:solidFill>
              <a:srgbClr val="02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4" name="Skupina 23"/>
          <p:cNvGrpSpPr/>
          <p:nvPr/>
        </p:nvGrpSpPr>
        <p:grpSpPr>
          <a:xfrm>
            <a:off x="3936449" y="4035054"/>
            <a:ext cx="2410063" cy="2662925"/>
            <a:chOff x="322898" y="2005965"/>
            <a:chExt cx="3722816" cy="3801427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2898" y="2005965"/>
              <a:ext cx="3722816" cy="3801427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3843" y="2402204"/>
              <a:ext cx="2875151" cy="3309767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6054" y="4655384"/>
            <a:ext cx="1032666" cy="93557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3979" y="4868007"/>
            <a:ext cx="1051309" cy="9103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8291" y="5049218"/>
            <a:ext cx="1108567" cy="927990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2368720" y="2047720"/>
            <a:ext cx="5874086" cy="11896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rafovaná šipka doprava 29"/>
          <p:cNvSpPr/>
          <p:nvPr/>
        </p:nvSpPr>
        <p:spPr>
          <a:xfrm rot="5400000">
            <a:off x="5039345" y="3639937"/>
            <a:ext cx="394948" cy="294583"/>
          </a:xfrm>
          <a:prstGeom prst="stripedRightArrow">
            <a:avLst/>
          </a:prstGeom>
          <a:solidFill>
            <a:schemeClr val="bg1"/>
          </a:solidFill>
          <a:ln w="25400">
            <a:solidFill>
              <a:srgbClr val="023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Nadpis 5"/>
          <p:cNvSpPr>
            <a:spLocks noGrp="1"/>
          </p:cNvSpPr>
          <p:nvPr>
            <p:ph type="title"/>
          </p:nvPr>
        </p:nvSpPr>
        <p:spPr>
          <a:xfrm>
            <a:off x="564287" y="98734"/>
            <a:ext cx="7886700" cy="1325563"/>
          </a:xfrm>
        </p:spPr>
        <p:txBody>
          <a:bodyPr>
            <a:normAutofit/>
          </a:bodyPr>
          <a:lstStyle/>
          <a:p>
            <a:r>
              <a:rPr lang="cs-CZ" dirty="0"/>
              <a:t>Jak se počítají pravděpodobnostní </a:t>
            </a:r>
            <a:r>
              <a:rPr lang="cs-CZ" dirty="0" smtClean="0"/>
              <a:t>předpovědi. </a:t>
            </a:r>
            <a:endParaRPr lang="cs-CZ" dirty="0"/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4244" y="4253452"/>
            <a:ext cx="1971566" cy="23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7170" y="98734"/>
            <a:ext cx="8686799" cy="1325563"/>
          </a:xfrm>
        </p:spPr>
        <p:txBody>
          <a:bodyPr/>
          <a:lstStyle/>
          <a:p>
            <a:r>
              <a:rPr lang="cs-CZ" dirty="0" smtClean="0"/>
              <a:t>Post-</a:t>
            </a:r>
            <a:r>
              <a:rPr lang="cs-CZ" dirty="0" err="1" smtClean="0"/>
              <a:t>processing</a:t>
            </a:r>
            <a:r>
              <a:rPr lang="cs-CZ" dirty="0" smtClean="0"/>
              <a:t> ansámblové předpovědi</a:t>
            </a:r>
            <a:endParaRPr lang="cs-CZ" dirty="0"/>
          </a:p>
        </p:txBody>
      </p:sp>
      <p:pic>
        <p:nvPicPr>
          <p:cNvPr id="5" name="image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89342" y="3185794"/>
            <a:ext cx="6534468" cy="2826385"/>
          </a:xfrm>
          <a:prstGeom prst="rect">
            <a:avLst/>
          </a:prstGeom>
          <a:ln/>
        </p:spPr>
      </p:pic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49987" y="1317993"/>
            <a:ext cx="8345398" cy="692145"/>
          </a:xfrm>
        </p:spPr>
        <p:txBody>
          <a:bodyPr>
            <a:normAutofit/>
          </a:bodyPr>
          <a:lstStyle/>
          <a:p>
            <a:r>
              <a:rPr lang="cs-CZ" b="1" dirty="0" smtClean="0"/>
              <a:t>Post-</a:t>
            </a:r>
            <a:r>
              <a:rPr lang="cs-CZ" b="1" dirty="0" err="1" smtClean="0"/>
              <a:t>processing</a:t>
            </a:r>
            <a:r>
              <a:rPr lang="cs-CZ" b="1" dirty="0" smtClean="0"/>
              <a:t> předpovědi </a:t>
            </a:r>
            <a:r>
              <a:rPr lang="cs-CZ" dirty="0" smtClean="0"/>
              <a:t>– úprava předpovědi po výpočtu hydrologickým modelem.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87" y="1788795"/>
            <a:ext cx="7372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úspěšnosti předpovědi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Přidání informace o nejistotě předpovědi – vznik předpovědního ansámblu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9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34315" y="98734"/>
            <a:ext cx="8606790" cy="1325563"/>
          </a:xfrm>
        </p:spPr>
        <p:txBody>
          <a:bodyPr/>
          <a:lstStyle/>
          <a:p>
            <a:r>
              <a:rPr lang="cs-CZ" dirty="0" smtClean="0"/>
              <a:t>DRESSING: metoda post-</a:t>
            </a:r>
            <a:r>
              <a:rPr lang="cs-CZ" dirty="0" err="1" smtClean="0"/>
              <a:t>processingu</a:t>
            </a:r>
            <a:r>
              <a:rPr lang="cs-CZ" dirty="0" smtClean="0"/>
              <a:t> ansámblové předpovědi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710" y="2786445"/>
            <a:ext cx="4211427" cy="31916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89" y="2786445"/>
            <a:ext cx="4223488" cy="179698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34315" y="1424297"/>
            <a:ext cx="863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dressing spojuje již vytvořený ansámbl hydrologické předpovědi, který je zpravidla založený na pravděpodobnostní předpovědi srážek, se statistickým rozdělením odchylek hydrologického modelování, a tím dosahuje komplexního popisu nejistoty hydrologické předpovědi. </a:t>
            </a:r>
          </a:p>
        </p:txBody>
      </p:sp>
    </p:spTree>
    <p:extLst>
      <p:ext uri="{BB962C8B-B14F-4D97-AF65-F5344CB8AC3E}">
        <p14:creationId xmlns:p14="http://schemas.microsoft.com/office/powerpoint/2010/main" val="50468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5"/>
          <p:cNvSpPr>
            <a:spLocks noGrp="1"/>
          </p:cNvSpPr>
          <p:nvPr>
            <p:ph type="title"/>
          </p:nvPr>
        </p:nvSpPr>
        <p:spPr>
          <a:xfrm>
            <a:off x="234315" y="98734"/>
            <a:ext cx="8606790" cy="1325563"/>
          </a:xfrm>
        </p:spPr>
        <p:txBody>
          <a:bodyPr/>
          <a:lstStyle/>
          <a:p>
            <a:r>
              <a:rPr lang="cs-CZ" dirty="0" smtClean="0"/>
              <a:t>Aplikace metody DRESSING</a:t>
            </a:r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74240" y="1850464"/>
            <a:ext cx="7206720" cy="373880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77190" y="12396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Výpočet historických předpovědí</a:t>
            </a:r>
            <a:endParaRPr lang="cs-CZ" dirty="0">
              <a:solidFill>
                <a:srgbClr val="023E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190" y="572643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23E88"/>
                </a:solidFill>
              </a:rPr>
              <a:t>2780 předpovědí z let 2012 - 2020</a:t>
            </a:r>
            <a:endParaRPr lang="cs-CZ" dirty="0">
              <a:solidFill>
                <a:srgbClr val="023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9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MU4_3" id="{88A3EDFA-8F7B-4991-8CEE-AFEBB6A82F4C}" vid="{47C7045E-B14B-4F32-B370-76F26301D5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CHMU-prezentace-format-4_3</Template>
  <TotalTime>1625</TotalTime>
  <Words>480</Words>
  <Application>Microsoft Office PowerPoint</Application>
  <PresentationFormat>Předvádění na obrazovce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Motiv Office</vt:lpstr>
      <vt:lpstr>Prezentace aplikace PowerPoint</vt:lpstr>
      <vt:lpstr>Statistický post-processing krátkodobých předpovědí pomocí aplikace metody DRESSING</vt:lpstr>
      <vt:lpstr>Proč pravděpodobnostní předpovědi ?  </vt:lpstr>
      <vt:lpstr>Jak se počítají pravděpodobnostní předpovědi. </vt:lpstr>
      <vt:lpstr>Jak se počítají pravděpodobnostní předpovědi. </vt:lpstr>
      <vt:lpstr>Jak se počítají pravděpodobnostní předpovědi. </vt:lpstr>
      <vt:lpstr>Post-processing ansámblové předpovědi</vt:lpstr>
      <vt:lpstr>DRESSING: metoda post-processingu ansámblové předpovědi</vt:lpstr>
      <vt:lpstr>Aplikace metody DRESSING</vt:lpstr>
      <vt:lpstr>Aplikace metody DRESSING</vt:lpstr>
      <vt:lpstr>Aplikace metody DRESSING</vt:lpstr>
      <vt:lpstr>Aplikace metody DRESSING</vt:lpstr>
      <vt:lpstr>Vyhodnocení</vt:lpstr>
      <vt:lpstr>Vyhodnocení</vt:lpstr>
      <vt:lpstr>Operativní provoz</vt:lpstr>
      <vt:lpstr>Závěry</vt:lpstr>
      <vt:lpstr>Výstupy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VLASÁK, Mgr. Ph.D.</dc:creator>
  <cp:lastModifiedBy>TOMÁŠ VLASÁK, Mgr. Ph.D.</cp:lastModifiedBy>
  <cp:revision>26</cp:revision>
  <dcterms:created xsi:type="dcterms:W3CDTF">2021-08-11T10:45:46Z</dcterms:created>
  <dcterms:modified xsi:type="dcterms:W3CDTF">2021-09-22T06:34:01Z</dcterms:modified>
</cp:coreProperties>
</file>