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89" r:id="rId5"/>
    <p:sldId id="303" r:id="rId6"/>
    <p:sldId id="288" r:id="rId7"/>
    <p:sldId id="295" r:id="rId8"/>
    <p:sldId id="297" r:id="rId9"/>
    <p:sldId id="304" r:id="rId10"/>
    <p:sldId id="291" r:id="rId11"/>
    <p:sldId id="294" r:id="rId12"/>
    <p:sldId id="292" r:id="rId13"/>
    <p:sldId id="293" r:id="rId14"/>
    <p:sldId id="296" r:id="rId15"/>
    <p:sldId id="300" r:id="rId16"/>
    <p:sldId id="299" r:id="rId17"/>
    <p:sldId id="301" r:id="rId18"/>
    <p:sldId id="302" r:id="rId19"/>
    <p:sldId id="264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VELEK, Ing." initials="VVI" lastIdx="0" clrIdx="0">
    <p:extLst>
      <p:ext uri="{19B8F6BF-5375-455C-9EA6-DF929625EA0E}">
        <p15:presenceInfo xmlns:p15="http://schemas.microsoft.com/office/powerpoint/2012/main" userId="S-1-5-21-1768198499-4039846643-1440774581-38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B885"/>
    <a:srgbClr val="8E8059"/>
    <a:srgbClr val="023E88"/>
    <a:srgbClr val="BFBFBF"/>
    <a:srgbClr val="CCECF4"/>
    <a:srgbClr val="FFFFFF"/>
    <a:srgbClr val="E73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55118" y="3392473"/>
            <a:ext cx="6858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/>
              <a:t>Jméno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055118" y="1829050"/>
            <a:ext cx="7886700" cy="1325563"/>
          </a:xfrm>
        </p:spPr>
        <p:txBody>
          <a:bodyPr>
            <a:noAutofit/>
          </a:bodyPr>
          <a:lstStyle>
            <a:lvl1pPr>
              <a:defRPr sz="5300" b="1" spc="17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35091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64287" y="1462410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7800" indent="-177800">
              <a:spcAft>
                <a:spcPts val="570"/>
              </a:spcAft>
              <a:buFont typeface="Times New Roman" panose="02020603050405020304" pitchFamily="18" charset="0"/>
              <a:buChar char="‒"/>
              <a:defRPr sz="20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/>
              <a:t>Sem zadejte text</a:t>
            </a:r>
          </a:p>
          <a:p>
            <a:pPr lvl="1"/>
            <a:r>
              <a:rPr lang="cs-CZ" dirty="0"/>
              <a:t>Věcného vytvořené pamětní</a:t>
            </a:r>
          </a:p>
          <a:p>
            <a:pPr lvl="1"/>
            <a:r>
              <a:rPr lang="cs-CZ" dirty="0"/>
              <a:t>Co význam lhůty připadá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564287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95067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564287" y="1564611"/>
            <a:ext cx="8009633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564287" y="5432612"/>
            <a:ext cx="8009633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3" name="Nadpis 2"/>
          <p:cNvSpPr>
            <a:spLocks noGrp="1"/>
          </p:cNvSpPr>
          <p:nvPr>
            <p:ph type="title"/>
          </p:nvPr>
        </p:nvSpPr>
        <p:spPr>
          <a:xfrm>
            <a:off x="564286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71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564287" y="2295164"/>
            <a:ext cx="21385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564287" y="2958354"/>
            <a:ext cx="21385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 userDrawn="1"/>
        </p:nvSpPr>
        <p:spPr>
          <a:xfrm>
            <a:off x="564287" y="987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baseline="0">
                <a:solidFill>
                  <a:srgbClr val="023E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540570" y="2295164"/>
            <a:ext cx="2066854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540570" y="2958354"/>
            <a:ext cx="2066854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445135" y="2303844"/>
            <a:ext cx="213495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445135" y="2967034"/>
            <a:ext cx="213495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9574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04639" y="1762438"/>
            <a:ext cx="7886700" cy="1325563"/>
          </a:xfrm>
        </p:spPr>
        <p:txBody>
          <a:bodyPr>
            <a:normAutofit/>
          </a:bodyPr>
          <a:lstStyle>
            <a:lvl1pPr>
              <a:defRPr sz="4400" b="1" spc="11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Kapitola prezentace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90748" y="1476103"/>
            <a:ext cx="7886700" cy="1325563"/>
          </a:xfrm>
        </p:spPr>
        <p:txBody>
          <a:bodyPr>
            <a:normAutofit/>
          </a:bodyPr>
          <a:lstStyle>
            <a:lvl1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Děkuji za pozornost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88" y="4795244"/>
            <a:ext cx="1905774" cy="707798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8446" y="3599280"/>
            <a:ext cx="5776912" cy="1803400"/>
          </a:xfr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/>
              <a:t>Ing. Stanislava Drahokoupilová, Ph.D.</a:t>
            </a:r>
          </a:p>
          <a:p>
            <a:pPr lvl="0"/>
            <a:r>
              <a:rPr lang="cs-CZ" dirty="0"/>
              <a:t> stanislava.drahokoupilova@chmi.cz</a:t>
            </a:r>
          </a:p>
        </p:txBody>
      </p:sp>
    </p:spTree>
    <p:extLst>
      <p:ext uri="{BB962C8B-B14F-4D97-AF65-F5344CB8AC3E}">
        <p14:creationId xmlns:p14="http://schemas.microsoft.com/office/powerpoint/2010/main" val="88182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E4472-466E-4052-B589-E1E111A72CE1}" type="datetimeFigureOut">
              <a:rPr lang="cs-CZ" smtClean="0"/>
              <a:t>20.05.2022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CFF1-F1D0-4020-8A00-0494ED639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hyperlink" Target="https://www.youtube.com/watch?v=iDSfB66qkYY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png"/><Relationship Id="rId12" Type="http://schemas.openxmlformats.org/officeDocument/2006/relationships/hyperlink" Target="https://rr3---sn-4g5e6nsd.googlevideo.com/videoplayback?expire=1652894554&amp;ei=-taEYpiaJsWN6dsP1rWEoAQ&amp;ip=156.146.41.23&amp;id=o-ADG-RPwLVPO6q2VdyhA6mbT9jdqqmgPwgAyZkAlOZsgx&amp;itag=18&amp;source=youtube&amp;requiressl=yes&amp;spc=4ocVC8oIoJBZJp28oD14nKiOsimw&amp;vprv=1&amp;mime=video%2Fmp4&amp;ns=nxho1sVMqgamxKOSGZb9V_sG&amp;gir=yes&amp;clen=9606859&amp;ratebypass=yes&amp;dur=120.650&amp;lmt=1402846981670084&amp;fexp=24001373,24007246&amp;c=WEB&amp;n=oHTWO_MRSXoZcw&amp;sparams=expire%2Cei%2Cip%2Cid%2Citag%2Csource%2Crequiressl%2Cspc%2Cvprv%2Cmime%2Cns%2Cgir%2Cclen%2Cratebypass%2Cdur%2Clmt&amp;sig=AOq0QJ8wRAIgPu2IKKP9Q7b7GSyZ8SRYxOZlZfBwp4RK9hmZgExfYg0CIBCEtCJdJee1gAq7vWrUj78TPaElK0U8rzwLshW7Vavw&amp;rm=sn-4g5ez67s&amp;req_id=7387eeac940ea3ee&amp;ipbypass=yes&amp;cm2rm=sn-vufvj1-2gbl7d,sn-2gbe67l&amp;redirect_counter=3&amp;cms_redirect=yes&amp;cmsv=e&amp;mh=jj&amp;mip=194.228.235.234&amp;mm=34&amp;mn=sn-4g5e6nsd&amp;ms=ltu&amp;mt=1652872839&amp;mv=m&amp;mvi=3&amp;pl=17&amp;lsparams=ipbypass,mh,mip,mm,mn,ms,mv,mvi,pl&amp;lsig=AG3C_xAwRQIhAPBqy_yJ3qLMpIadYXAjew1_cbiaDxXfi0ON4FneKbskAiB0riJGj9wU83LAswC2dysAfT1lakcz8Rin12V79eMxzg%3D%3D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chmi.cz/aktualni-situace/sucho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hyperlink" Target="https://hydro.chmi.cz/hpps/hpps_pzv.php?objtyp%5B%5D=h&amp;send=zobrazi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864601" y="426549"/>
            <a:ext cx="7239034" cy="177208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6600" b="1" smtClean="0">
                <a:solidFill>
                  <a:schemeClr val="bg1"/>
                </a:solidFill>
              </a:rPr>
              <a:t>Podzemní voda </a:t>
            </a:r>
            <a:endParaRPr lang="cs-CZ" sz="6600" b="1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36885" y="3952373"/>
            <a:ext cx="4060727" cy="274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chemeClr val="bg1"/>
                </a:solidFill>
              </a:rPr>
              <a:t>Kde je nejvíce? </a:t>
            </a:r>
          </a:p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chemeClr val="bg1"/>
                </a:solidFill>
              </a:rPr>
              <a:t>Jak ji měříme?</a:t>
            </a:r>
          </a:p>
          <a:p>
            <a:pPr>
              <a:lnSpc>
                <a:spcPct val="150000"/>
              </a:lnSpc>
            </a:pPr>
            <a:r>
              <a:rPr lang="cs-CZ" sz="4000" b="1" dirty="0" smtClean="0">
                <a:solidFill>
                  <a:schemeClr val="bg1"/>
                </a:solidFill>
              </a:rPr>
              <a:t>Máme ji dost?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27371" y="190835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pánvích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1" y="4922339"/>
            <a:ext cx="1121207" cy="50454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1" y="5897422"/>
            <a:ext cx="1121207" cy="504543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1" y="4143238"/>
            <a:ext cx="1121207" cy="504543"/>
          </a:xfrm>
          <a:prstGeom prst="rect">
            <a:avLst/>
          </a:prstGeom>
        </p:spPr>
      </p:pic>
      <p:grpSp>
        <p:nvGrpSpPr>
          <p:cNvPr id="46" name="Skupina 45"/>
          <p:cNvGrpSpPr/>
          <p:nvPr/>
        </p:nvGrpSpPr>
        <p:grpSpPr>
          <a:xfrm>
            <a:off x="192505" y="1877069"/>
            <a:ext cx="8692815" cy="4799454"/>
            <a:chOff x="192505" y="1877069"/>
            <a:chExt cx="8692815" cy="4799454"/>
          </a:xfrm>
        </p:grpSpPr>
        <p:grpSp>
          <p:nvGrpSpPr>
            <p:cNvPr id="45" name="Skupina 44"/>
            <p:cNvGrpSpPr/>
            <p:nvPr/>
          </p:nvGrpSpPr>
          <p:grpSpPr>
            <a:xfrm>
              <a:off x="192505" y="1877069"/>
              <a:ext cx="8692815" cy="4799454"/>
              <a:chOff x="192505" y="1877069"/>
              <a:chExt cx="8692815" cy="4799454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2505" y="1877069"/>
                <a:ext cx="8692815" cy="4799454"/>
              </a:xfrm>
              <a:prstGeom prst="rect">
                <a:avLst/>
              </a:prstGeom>
            </p:spPr>
          </p:pic>
          <p:pic>
            <p:nvPicPr>
              <p:cNvPr id="12" name="Obrázek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20705" y="2483489"/>
                <a:ext cx="1115943" cy="253402"/>
              </a:xfrm>
              <a:prstGeom prst="rect">
                <a:avLst/>
              </a:prstGeom>
            </p:spPr>
          </p:pic>
          <p:pic>
            <p:nvPicPr>
              <p:cNvPr id="28" name="Obrázek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7412" y="2183809"/>
                <a:ext cx="1158780" cy="253402"/>
              </a:xfrm>
              <a:prstGeom prst="rect">
                <a:avLst/>
              </a:prstGeom>
            </p:spPr>
          </p:pic>
        </p:grpSp>
        <p:grpSp>
          <p:nvGrpSpPr>
            <p:cNvPr id="44" name="Skupina 43"/>
            <p:cNvGrpSpPr/>
            <p:nvPr/>
          </p:nvGrpSpPr>
          <p:grpSpPr>
            <a:xfrm>
              <a:off x="893155" y="3254972"/>
              <a:ext cx="5207815" cy="3298081"/>
              <a:chOff x="893155" y="3254972"/>
              <a:chExt cx="5207815" cy="3298081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26833" y="3635093"/>
                <a:ext cx="1135207" cy="198661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8204" y="3635092"/>
                <a:ext cx="526918" cy="306649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38135" y="3527105"/>
                <a:ext cx="526918" cy="306649"/>
              </a:xfrm>
              <a:prstGeom prst="rect">
                <a:avLst/>
              </a:prstGeom>
            </p:spPr>
          </p:pic>
          <p:sp>
            <p:nvSpPr>
              <p:cNvPr id="9" name="Obdélník 8"/>
              <p:cNvSpPr/>
              <p:nvPr/>
            </p:nvSpPr>
            <p:spPr>
              <a:xfrm>
                <a:off x="1608204" y="4658570"/>
                <a:ext cx="1168716" cy="205605"/>
              </a:xfrm>
              <a:prstGeom prst="rect">
                <a:avLst/>
              </a:prstGeom>
              <a:solidFill>
                <a:srgbClr val="CCB8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 12"/>
              <p:cNvSpPr/>
              <p:nvPr/>
            </p:nvSpPr>
            <p:spPr>
              <a:xfrm>
                <a:off x="1550764" y="5587114"/>
                <a:ext cx="1168716" cy="240157"/>
              </a:xfrm>
              <a:prstGeom prst="rect">
                <a:avLst/>
              </a:prstGeom>
              <a:solidFill>
                <a:srgbClr val="CCB88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4076" y="4908875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16" name="Obrázek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42735" y="4905471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19" name="Obrázek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93155" y="4119681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20" name="Obrázek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231394">
                <a:off x="1925259" y="4081574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21" name="Obrázek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15851" y="3972543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22" name="Obrázek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37388" y="3974268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23" name="Obrázek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109989" y="4892955"/>
                <a:ext cx="1186135" cy="504543"/>
              </a:xfrm>
              <a:prstGeom prst="rect">
                <a:avLst/>
              </a:prstGeom>
            </p:spPr>
          </p:pic>
          <p:pic>
            <p:nvPicPr>
              <p:cNvPr id="24" name="Obrázek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70245" y="5994043"/>
                <a:ext cx="1225879" cy="504543"/>
              </a:xfrm>
              <a:prstGeom prst="rect">
                <a:avLst/>
              </a:prstGeom>
            </p:spPr>
          </p:pic>
          <p:pic>
            <p:nvPicPr>
              <p:cNvPr id="25" name="Obrázek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1024444">
                <a:off x="1839853" y="4029789"/>
                <a:ext cx="1121207" cy="504543"/>
              </a:xfrm>
              <a:prstGeom prst="rect">
                <a:avLst/>
              </a:prstGeom>
            </p:spPr>
          </p:pic>
          <p:pic>
            <p:nvPicPr>
              <p:cNvPr id="14" name="Obrázek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40522" y="5048235"/>
                <a:ext cx="657460" cy="200096"/>
              </a:xfrm>
              <a:prstGeom prst="rect">
                <a:avLst/>
              </a:prstGeom>
            </p:spPr>
          </p:pic>
          <p:pic>
            <p:nvPicPr>
              <p:cNvPr id="27" name="Obrázek 2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6469" y="5979529"/>
                <a:ext cx="579390" cy="222444"/>
              </a:xfrm>
              <a:prstGeom prst="rect">
                <a:avLst/>
              </a:prstGeom>
            </p:spPr>
          </p:pic>
          <p:pic>
            <p:nvPicPr>
              <p:cNvPr id="31" name="Obrázek 3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00511" y="6003497"/>
                <a:ext cx="579390" cy="222444"/>
              </a:xfrm>
              <a:prstGeom prst="rect">
                <a:avLst/>
              </a:prstGeom>
            </p:spPr>
          </p:pic>
          <p:pic>
            <p:nvPicPr>
              <p:cNvPr id="32" name="Obrázek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01319" y="6179521"/>
                <a:ext cx="579390" cy="222444"/>
              </a:xfrm>
              <a:prstGeom prst="rect">
                <a:avLst/>
              </a:prstGeom>
            </p:spPr>
          </p:pic>
          <p:pic>
            <p:nvPicPr>
              <p:cNvPr id="29" name="Obrázek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30448" y="3763198"/>
                <a:ext cx="611487" cy="141112"/>
              </a:xfrm>
              <a:prstGeom prst="rect">
                <a:avLst/>
              </a:prstGeom>
            </p:spPr>
          </p:pic>
          <p:pic>
            <p:nvPicPr>
              <p:cNvPr id="34" name="Obrázek 3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89483" y="3818039"/>
                <a:ext cx="611487" cy="141112"/>
              </a:xfrm>
              <a:prstGeom prst="rect">
                <a:avLst/>
              </a:prstGeom>
            </p:spPr>
          </p:pic>
          <p:sp>
            <p:nvSpPr>
              <p:cNvPr id="35" name="Obdélník 34"/>
              <p:cNvSpPr/>
              <p:nvPr/>
            </p:nvSpPr>
            <p:spPr>
              <a:xfrm>
                <a:off x="1320346" y="4030588"/>
                <a:ext cx="108000" cy="516508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Obdélník 35"/>
              <p:cNvSpPr/>
              <p:nvPr/>
            </p:nvSpPr>
            <p:spPr>
              <a:xfrm>
                <a:off x="1986435" y="3939895"/>
                <a:ext cx="109297" cy="1149636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Obdélník 36"/>
              <p:cNvSpPr/>
              <p:nvPr/>
            </p:nvSpPr>
            <p:spPr>
              <a:xfrm>
                <a:off x="2611363" y="3832078"/>
                <a:ext cx="100531" cy="2433456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2958836" y="4533753"/>
                <a:ext cx="16321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 smtClean="0"/>
                  <a:t>nepropustné jíly</a:t>
                </a:r>
                <a:endParaRPr lang="cs-CZ" sz="1600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2906734" y="5570033"/>
                <a:ext cx="163217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 smtClean="0"/>
                  <a:t>nepropustné jíly</a:t>
                </a:r>
                <a:endParaRPr lang="cs-CZ" sz="1600" dirty="0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3105126" y="6214499"/>
                <a:ext cx="2387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 smtClean="0"/>
                  <a:t>zvodněné písky a štěrky</a:t>
                </a:r>
                <a:endParaRPr lang="cs-CZ" sz="1600" dirty="0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2782990" y="4076770"/>
                <a:ext cx="2387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 smtClean="0"/>
                  <a:t>zvodněné písky a štěrky</a:t>
                </a:r>
                <a:endParaRPr lang="cs-CZ" sz="1600" dirty="0"/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>
                <a:off x="1674488" y="3254972"/>
                <a:ext cx="7259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 smtClean="0"/>
                  <a:t>VRTY</a:t>
                </a:r>
                <a:endParaRPr lang="cs-CZ" sz="1600" b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3013319" y="5065691"/>
                <a:ext cx="2387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dirty="0" smtClean="0"/>
                  <a:t>zvodněné písky a štěrky</a:t>
                </a:r>
                <a:endParaRPr lang="cs-CZ" sz="1600" dirty="0"/>
              </a:p>
            </p:txBody>
          </p:sp>
        </p:grpSp>
      </p:grpSp>
      <p:sp>
        <p:nvSpPr>
          <p:cNvPr id="2" name="Volný tvar 1"/>
          <p:cNvSpPr/>
          <p:nvPr/>
        </p:nvSpPr>
        <p:spPr>
          <a:xfrm>
            <a:off x="5306610" y="5166870"/>
            <a:ext cx="2195763" cy="318837"/>
          </a:xfrm>
          <a:custGeom>
            <a:avLst/>
            <a:gdLst>
              <a:gd name="connsiteX0" fmla="*/ 36094 w 2195763"/>
              <a:gd name="connsiteY0" fmla="*/ 186490 h 318837"/>
              <a:gd name="connsiteX1" fmla="*/ 324852 w 2195763"/>
              <a:gd name="connsiteY1" fmla="*/ 84221 h 318837"/>
              <a:gd name="connsiteX2" fmla="*/ 715879 w 2195763"/>
              <a:gd name="connsiteY2" fmla="*/ 18048 h 318837"/>
              <a:gd name="connsiteX3" fmla="*/ 1221205 w 2195763"/>
              <a:gd name="connsiteY3" fmla="*/ 0 h 318837"/>
              <a:gd name="connsiteX4" fmla="*/ 1479884 w 2195763"/>
              <a:gd name="connsiteY4" fmla="*/ 30079 h 318837"/>
              <a:gd name="connsiteX5" fmla="*/ 1648326 w 2195763"/>
              <a:gd name="connsiteY5" fmla="*/ 60158 h 318837"/>
              <a:gd name="connsiteX6" fmla="*/ 1894973 w 2195763"/>
              <a:gd name="connsiteY6" fmla="*/ 60158 h 318837"/>
              <a:gd name="connsiteX7" fmla="*/ 2063415 w 2195763"/>
              <a:gd name="connsiteY7" fmla="*/ 12032 h 318837"/>
              <a:gd name="connsiteX8" fmla="*/ 2135605 w 2195763"/>
              <a:gd name="connsiteY8" fmla="*/ 18048 h 318837"/>
              <a:gd name="connsiteX9" fmla="*/ 2195763 w 2195763"/>
              <a:gd name="connsiteY9" fmla="*/ 12032 h 318837"/>
              <a:gd name="connsiteX10" fmla="*/ 1937084 w 2195763"/>
              <a:gd name="connsiteY10" fmla="*/ 168442 h 318837"/>
              <a:gd name="connsiteX11" fmla="*/ 1461836 w 2195763"/>
              <a:gd name="connsiteY11" fmla="*/ 300790 h 318837"/>
              <a:gd name="connsiteX12" fmla="*/ 1227221 w 2195763"/>
              <a:gd name="connsiteY12" fmla="*/ 276726 h 318837"/>
              <a:gd name="connsiteX13" fmla="*/ 902368 w 2195763"/>
              <a:gd name="connsiteY13" fmla="*/ 276726 h 318837"/>
              <a:gd name="connsiteX14" fmla="*/ 631657 w 2195763"/>
              <a:gd name="connsiteY14" fmla="*/ 318837 h 318837"/>
              <a:gd name="connsiteX15" fmla="*/ 445168 w 2195763"/>
              <a:gd name="connsiteY15" fmla="*/ 312821 h 318837"/>
              <a:gd name="connsiteX16" fmla="*/ 54142 w 2195763"/>
              <a:gd name="connsiteY16" fmla="*/ 252663 h 318837"/>
              <a:gd name="connsiteX17" fmla="*/ 0 w 2195763"/>
              <a:gd name="connsiteY17" fmla="*/ 252663 h 318837"/>
              <a:gd name="connsiteX18" fmla="*/ 36094 w 2195763"/>
              <a:gd name="connsiteY18" fmla="*/ 186490 h 31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5763" h="318837">
                <a:moveTo>
                  <a:pt x="36094" y="186490"/>
                </a:moveTo>
                <a:lnTo>
                  <a:pt x="324852" y="84221"/>
                </a:lnTo>
                <a:lnTo>
                  <a:pt x="715879" y="18048"/>
                </a:lnTo>
                <a:lnTo>
                  <a:pt x="1221205" y="0"/>
                </a:lnTo>
                <a:lnTo>
                  <a:pt x="1479884" y="30079"/>
                </a:lnTo>
                <a:lnTo>
                  <a:pt x="1648326" y="60158"/>
                </a:lnTo>
                <a:lnTo>
                  <a:pt x="1894973" y="60158"/>
                </a:lnTo>
                <a:lnTo>
                  <a:pt x="2063415" y="12032"/>
                </a:lnTo>
                <a:lnTo>
                  <a:pt x="2135605" y="18048"/>
                </a:lnTo>
                <a:lnTo>
                  <a:pt x="2195763" y="12032"/>
                </a:lnTo>
                <a:lnTo>
                  <a:pt x="1937084" y="168442"/>
                </a:lnTo>
                <a:lnTo>
                  <a:pt x="1461836" y="300790"/>
                </a:lnTo>
                <a:lnTo>
                  <a:pt x="1227221" y="276726"/>
                </a:lnTo>
                <a:lnTo>
                  <a:pt x="902368" y="276726"/>
                </a:lnTo>
                <a:lnTo>
                  <a:pt x="631657" y="318837"/>
                </a:lnTo>
                <a:lnTo>
                  <a:pt x="445168" y="312821"/>
                </a:lnTo>
                <a:lnTo>
                  <a:pt x="54142" y="252663"/>
                </a:lnTo>
                <a:lnTo>
                  <a:pt x="0" y="252663"/>
                </a:lnTo>
                <a:lnTo>
                  <a:pt x="36094" y="186490"/>
                </a:lnTo>
                <a:close/>
              </a:path>
            </a:pathLst>
          </a:custGeom>
          <a:solidFill>
            <a:srgbClr val="CCB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7501689" y="4686300"/>
            <a:ext cx="415090" cy="475247"/>
          </a:xfrm>
          <a:custGeom>
            <a:avLst/>
            <a:gdLst>
              <a:gd name="connsiteX0" fmla="*/ 0 w 415090"/>
              <a:gd name="connsiteY0" fmla="*/ 475247 h 475247"/>
              <a:gd name="connsiteX1" fmla="*/ 0 w 415090"/>
              <a:gd name="connsiteY1" fmla="*/ 475247 h 475247"/>
              <a:gd name="connsiteX2" fmla="*/ 162427 w 415090"/>
              <a:gd name="connsiteY2" fmla="*/ 264695 h 475247"/>
              <a:gd name="connsiteX3" fmla="*/ 198522 w 415090"/>
              <a:gd name="connsiteY3" fmla="*/ 252663 h 475247"/>
              <a:gd name="connsiteX4" fmla="*/ 216569 w 415090"/>
              <a:gd name="connsiteY4" fmla="*/ 240632 h 475247"/>
              <a:gd name="connsiteX5" fmla="*/ 264695 w 415090"/>
              <a:gd name="connsiteY5" fmla="*/ 222584 h 475247"/>
              <a:gd name="connsiteX6" fmla="*/ 288758 w 415090"/>
              <a:gd name="connsiteY6" fmla="*/ 204537 h 475247"/>
              <a:gd name="connsiteX7" fmla="*/ 324853 w 415090"/>
              <a:gd name="connsiteY7" fmla="*/ 192505 h 475247"/>
              <a:gd name="connsiteX8" fmla="*/ 336885 w 415090"/>
              <a:gd name="connsiteY8" fmla="*/ 174458 h 475247"/>
              <a:gd name="connsiteX9" fmla="*/ 348916 w 415090"/>
              <a:gd name="connsiteY9" fmla="*/ 138363 h 475247"/>
              <a:gd name="connsiteX10" fmla="*/ 360948 w 415090"/>
              <a:gd name="connsiteY10" fmla="*/ 120316 h 475247"/>
              <a:gd name="connsiteX11" fmla="*/ 378995 w 415090"/>
              <a:gd name="connsiteY11" fmla="*/ 84221 h 475247"/>
              <a:gd name="connsiteX12" fmla="*/ 391027 w 415090"/>
              <a:gd name="connsiteY12" fmla="*/ 42111 h 475247"/>
              <a:gd name="connsiteX13" fmla="*/ 403058 w 415090"/>
              <a:gd name="connsiteY13" fmla="*/ 24063 h 475247"/>
              <a:gd name="connsiteX14" fmla="*/ 415090 w 415090"/>
              <a:gd name="connsiteY14" fmla="*/ 0 h 475247"/>
              <a:gd name="connsiteX15" fmla="*/ 252664 w 415090"/>
              <a:gd name="connsiteY15" fmla="*/ 132347 h 475247"/>
              <a:gd name="connsiteX16" fmla="*/ 120316 w 415090"/>
              <a:gd name="connsiteY16" fmla="*/ 234616 h 475247"/>
              <a:gd name="connsiteX17" fmla="*/ 0 w 415090"/>
              <a:gd name="connsiteY17" fmla="*/ 475247 h 475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5090" h="475247">
                <a:moveTo>
                  <a:pt x="0" y="475247"/>
                </a:moveTo>
                <a:lnTo>
                  <a:pt x="0" y="475247"/>
                </a:lnTo>
                <a:cubicBezTo>
                  <a:pt x="54142" y="405063"/>
                  <a:pt x="103426" y="330847"/>
                  <a:pt x="162427" y="264695"/>
                </a:cubicBezTo>
                <a:cubicBezTo>
                  <a:pt x="170869" y="255230"/>
                  <a:pt x="187969" y="259698"/>
                  <a:pt x="198522" y="252663"/>
                </a:cubicBezTo>
                <a:cubicBezTo>
                  <a:pt x="204538" y="248653"/>
                  <a:pt x="210102" y="243865"/>
                  <a:pt x="216569" y="240632"/>
                </a:cubicBezTo>
                <a:cubicBezTo>
                  <a:pt x="270594" y="213620"/>
                  <a:pt x="184906" y="266911"/>
                  <a:pt x="264695" y="222584"/>
                </a:cubicBezTo>
                <a:cubicBezTo>
                  <a:pt x="273459" y="217715"/>
                  <a:pt x="279790" y="209021"/>
                  <a:pt x="288758" y="204537"/>
                </a:cubicBezTo>
                <a:cubicBezTo>
                  <a:pt x="300102" y="198865"/>
                  <a:pt x="324853" y="192505"/>
                  <a:pt x="324853" y="192505"/>
                </a:cubicBezTo>
                <a:cubicBezTo>
                  <a:pt x="328864" y="186489"/>
                  <a:pt x="333949" y="181065"/>
                  <a:pt x="336885" y="174458"/>
                </a:cubicBezTo>
                <a:cubicBezTo>
                  <a:pt x="342036" y="162869"/>
                  <a:pt x="341881" y="148915"/>
                  <a:pt x="348916" y="138363"/>
                </a:cubicBezTo>
                <a:lnTo>
                  <a:pt x="360948" y="120316"/>
                </a:lnTo>
                <a:cubicBezTo>
                  <a:pt x="376069" y="74954"/>
                  <a:pt x="355673" y="130865"/>
                  <a:pt x="378995" y="84221"/>
                </a:cubicBezTo>
                <a:cubicBezTo>
                  <a:pt x="390701" y="60809"/>
                  <a:pt x="379463" y="69094"/>
                  <a:pt x="391027" y="42111"/>
                </a:cubicBezTo>
                <a:cubicBezTo>
                  <a:pt x="393875" y="35465"/>
                  <a:pt x="399825" y="30530"/>
                  <a:pt x="403058" y="24063"/>
                </a:cubicBezTo>
                <a:cubicBezTo>
                  <a:pt x="416882" y="-3585"/>
                  <a:pt x="401499" y="13591"/>
                  <a:pt x="415090" y="0"/>
                </a:cubicBezTo>
                <a:lnTo>
                  <a:pt x="252664" y="132347"/>
                </a:lnTo>
                <a:lnTo>
                  <a:pt x="120316" y="234616"/>
                </a:lnTo>
                <a:lnTo>
                  <a:pt x="0" y="475247"/>
                </a:lnTo>
                <a:close/>
              </a:path>
            </a:pathLst>
          </a:custGeom>
          <a:solidFill>
            <a:srgbClr val="8E8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24853" y="5835316"/>
            <a:ext cx="1834815" cy="607595"/>
          </a:xfrm>
          <a:custGeom>
            <a:avLst/>
            <a:gdLst>
              <a:gd name="connsiteX0" fmla="*/ 0 w 1834815"/>
              <a:gd name="connsiteY0" fmla="*/ 270710 h 607595"/>
              <a:gd name="connsiteX1" fmla="*/ 6015 w 1834815"/>
              <a:gd name="connsiteY1" fmla="*/ 601579 h 607595"/>
              <a:gd name="connsiteX2" fmla="*/ 276726 w 1834815"/>
              <a:gd name="connsiteY2" fmla="*/ 607595 h 607595"/>
              <a:gd name="connsiteX3" fmla="*/ 547436 w 1834815"/>
              <a:gd name="connsiteY3" fmla="*/ 523373 h 607595"/>
              <a:gd name="connsiteX4" fmla="*/ 860258 w 1834815"/>
              <a:gd name="connsiteY4" fmla="*/ 481263 h 607595"/>
              <a:gd name="connsiteX5" fmla="*/ 1305426 w 1834815"/>
              <a:gd name="connsiteY5" fmla="*/ 228600 h 607595"/>
              <a:gd name="connsiteX6" fmla="*/ 1461836 w 1834815"/>
              <a:gd name="connsiteY6" fmla="*/ 144379 h 607595"/>
              <a:gd name="connsiteX7" fmla="*/ 1834815 w 1834815"/>
              <a:gd name="connsiteY7" fmla="*/ 18047 h 607595"/>
              <a:gd name="connsiteX8" fmla="*/ 1305426 w 1834815"/>
              <a:gd name="connsiteY8" fmla="*/ 0 h 607595"/>
              <a:gd name="connsiteX9" fmla="*/ 1028700 w 1834815"/>
              <a:gd name="connsiteY9" fmla="*/ 66173 h 607595"/>
              <a:gd name="connsiteX10" fmla="*/ 800100 w 1834815"/>
              <a:gd name="connsiteY10" fmla="*/ 180473 h 607595"/>
              <a:gd name="connsiteX11" fmla="*/ 523373 w 1834815"/>
              <a:gd name="connsiteY11" fmla="*/ 318837 h 607595"/>
              <a:gd name="connsiteX12" fmla="*/ 403058 w 1834815"/>
              <a:gd name="connsiteY12" fmla="*/ 354931 h 607595"/>
              <a:gd name="connsiteX13" fmla="*/ 114300 w 1834815"/>
              <a:gd name="connsiteY13" fmla="*/ 300789 h 607595"/>
              <a:gd name="connsiteX14" fmla="*/ 12031 w 1834815"/>
              <a:gd name="connsiteY14" fmla="*/ 90237 h 607595"/>
              <a:gd name="connsiteX15" fmla="*/ 0 w 1834815"/>
              <a:gd name="connsiteY15" fmla="*/ 270710 h 60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34815" h="607595">
                <a:moveTo>
                  <a:pt x="0" y="270710"/>
                </a:moveTo>
                <a:lnTo>
                  <a:pt x="6015" y="601579"/>
                </a:lnTo>
                <a:lnTo>
                  <a:pt x="276726" y="607595"/>
                </a:lnTo>
                <a:lnTo>
                  <a:pt x="547436" y="523373"/>
                </a:lnTo>
                <a:lnTo>
                  <a:pt x="860258" y="481263"/>
                </a:lnTo>
                <a:lnTo>
                  <a:pt x="1305426" y="228600"/>
                </a:lnTo>
                <a:lnTo>
                  <a:pt x="1461836" y="144379"/>
                </a:lnTo>
                <a:lnTo>
                  <a:pt x="1834815" y="18047"/>
                </a:lnTo>
                <a:lnTo>
                  <a:pt x="1305426" y="0"/>
                </a:lnTo>
                <a:lnTo>
                  <a:pt x="1028700" y="66173"/>
                </a:lnTo>
                <a:lnTo>
                  <a:pt x="800100" y="180473"/>
                </a:lnTo>
                <a:lnTo>
                  <a:pt x="523373" y="318837"/>
                </a:lnTo>
                <a:lnTo>
                  <a:pt x="403058" y="354931"/>
                </a:lnTo>
                <a:lnTo>
                  <a:pt x="114300" y="300789"/>
                </a:lnTo>
                <a:lnTo>
                  <a:pt x="12031" y="90237"/>
                </a:lnTo>
                <a:lnTo>
                  <a:pt x="0" y="270710"/>
                </a:lnTo>
                <a:close/>
              </a:path>
            </a:pathLst>
          </a:custGeom>
          <a:solidFill>
            <a:srgbClr val="CCB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9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27371" y="190835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pánvích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2" y="1504161"/>
            <a:ext cx="8820086" cy="516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5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27371" y="190835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pánvích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1" y="1689925"/>
            <a:ext cx="4908268" cy="50608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078" y="2222406"/>
            <a:ext cx="3914640" cy="45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9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27371" y="190835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pánvích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04" y="2997854"/>
            <a:ext cx="2823491" cy="374434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62189" y="1009596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artézská voda</a:t>
            </a:r>
            <a:endParaRPr lang="cs-CZ" sz="2000" dirty="0">
              <a:solidFill>
                <a:schemeClr val="bg1"/>
              </a:solidFill>
            </a:endParaRPr>
          </a:p>
        </p:txBody>
      </p:sp>
      <p:grpSp>
        <p:nvGrpSpPr>
          <p:cNvPr id="43" name="Skupina 42"/>
          <p:cNvGrpSpPr/>
          <p:nvPr/>
        </p:nvGrpSpPr>
        <p:grpSpPr>
          <a:xfrm>
            <a:off x="3182353" y="2997854"/>
            <a:ext cx="5971124" cy="3684632"/>
            <a:chOff x="3182353" y="2997854"/>
            <a:chExt cx="5971124" cy="3684632"/>
          </a:xfrm>
        </p:grpSpPr>
        <p:grpSp>
          <p:nvGrpSpPr>
            <p:cNvPr id="13" name="Skupina 12"/>
            <p:cNvGrpSpPr/>
            <p:nvPr/>
          </p:nvGrpSpPr>
          <p:grpSpPr>
            <a:xfrm>
              <a:off x="3182353" y="2997854"/>
              <a:ext cx="5847347" cy="3684632"/>
              <a:chOff x="441671" y="1051707"/>
              <a:chExt cx="7143750" cy="5029200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1671" y="1051707"/>
                <a:ext cx="7143750" cy="5029200"/>
              </a:xfrm>
              <a:prstGeom prst="rect">
                <a:avLst/>
              </a:prstGeom>
            </p:spPr>
          </p:pic>
          <p:pic>
            <p:nvPicPr>
              <p:cNvPr id="6" name="Obrázek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4462" y="2488006"/>
                <a:ext cx="2476500" cy="838200"/>
              </a:xfrm>
              <a:prstGeom prst="rect">
                <a:avLst/>
              </a:prstGeom>
            </p:spPr>
          </p:pic>
          <p:pic>
            <p:nvPicPr>
              <p:cNvPr id="8" name="Obrázek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5118" y="4520343"/>
                <a:ext cx="537731" cy="182001"/>
              </a:xfrm>
              <a:prstGeom prst="rect">
                <a:avLst/>
              </a:prstGeom>
            </p:spPr>
          </p:pic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683013">
                <a:off x="5685172" y="5536578"/>
                <a:ext cx="860007" cy="202015"/>
              </a:xfrm>
              <a:prstGeom prst="rect">
                <a:avLst/>
              </a:prstGeom>
            </p:spPr>
          </p:pic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683013">
                <a:off x="6211138" y="5150309"/>
                <a:ext cx="860007" cy="202015"/>
              </a:xfrm>
              <a:prstGeom prst="rect">
                <a:avLst/>
              </a:prstGeom>
            </p:spPr>
          </p:pic>
          <p:pic>
            <p:nvPicPr>
              <p:cNvPr id="11" name="Obrázek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683013">
                <a:off x="4943637" y="4510335"/>
                <a:ext cx="860007" cy="202015"/>
              </a:xfrm>
              <a:prstGeom prst="rect">
                <a:avLst/>
              </a:prstGeom>
            </p:spPr>
          </p:pic>
          <p:pic>
            <p:nvPicPr>
              <p:cNvPr id="12" name="Obrázek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683013">
                <a:off x="5331271" y="4288084"/>
                <a:ext cx="860007" cy="202015"/>
              </a:xfrm>
              <a:prstGeom prst="rect">
                <a:avLst/>
              </a:prstGeom>
            </p:spPr>
          </p:pic>
          <p:pic>
            <p:nvPicPr>
              <p:cNvPr id="9" name="Obrázek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9974" y="5563216"/>
                <a:ext cx="1324206" cy="470346"/>
              </a:xfrm>
              <a:prstGeom prst="rect">
                <a:avLst/>
              </a:prstGeom>
            </p:spPr>
          </p:pic>
          <p:pic>
            <p:nvPicPr>
              <p:cNvPr id="14" name="Obrázek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51741" y="5502347"/>
                <a:ext cx="926964" cy="329249"/>
              </a:xfrm>
              <a:prstGeom prst="rect">
                <a:avLst/>
              </a:prstGeom>
            </p:spPr>
          </p:pic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9956" y="5678117"/>
                <a:ext cx="926964" cy="329249"/>
              </a:xfrm>
              <a:prstGeom prst="rect">
                <a:avLst/>
              </a:prstGeom>
            </p:spPr>
          </p:pic>
          <p:pic>
            <p:nvPicPr>
              <p:cNvPr id="16" name="Obrázek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8308" y="5375845"/>
                <a:ext cx="926964" cy="329249"/>
              </a:xfrm>
              <a:prstGeom prst="rect">
                <a:avLst/>
              </a:prstGeom>
            </p:spPr>
          </p:pic>
          <p:pic>
            <p:nvPicPr>
              <p:cNvPr id="17" name="Obrázek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05027" y="5799978"/>
                <a:ext cx="926964" cy="227732"/>
              </a:xfrm>
              <a:prstGeom prst="rect">
                <a:avLst/>
              </a:prstGeom>
            </p:spPr>
          </p:pic>
          <p:pic>
            <p:nvPicPr>
              <p:cNvPr id="18" name="Obrázek 1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9927710">
                <a:off x="4219752" y="5306896"/>
                <a:ext cx="926964" cy="485226"/>
              </a:xfrm>
              <a:prstGeom prst="rect">
                <a:avLst/>
              </a:prstGeom>
            </p:spPr>
          </p:pic>
          <p:pic>
            <p:nvPicPr>
              <p:cNvPr id="19" name="Obrázek 1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9927710">
                <a:off x="5036915" y="5003166"/>
                <a:ext cx="926964" cy="485226"/>
              </a:xfrm>
              <a:prstGeom prst="rect">
                <a:avLst/>
              </a:prstGeom>
            </p:spPr>
          </p:pic>
          <p:pic>
            <p:nvPicPr>
              <p:cNvPr id="20" name="Obrázek 1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9927710">
                <a:off x="5444432" y="4700046"/>
                <a:ext cx="926964" cy="485226"/>
              </a:xfrm>
              <a:prstGeom prst="rect">
                <a:avLst/>
              </a:prstGeom>
            </p:spPr>
          </p:pic>
          <p:pic>
            <p:nvPicPr>
              <p:cNvPr id="21" name="Obrázek 20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761606">
                <a:off x="6219939" y="4011899"/>
                <a:ext cx="926964" cy="348839"/>
              </a:xfrm>
              <a:prstGeom prst="rect">
                <a:avLst/>
              </a:prstGeom>
            </p:spPr>
          </p:pic>
          <p:pic>
            <p:nvPicPr>
              <p:cNvPr id="22" name="Obrázek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758787">
                <a:off x="6524921" y="3698736"/>
                <a:ext cx="926964" cy="348839"/>
              </a:xfrm>
              <a:prstGeom prst="rect">
                <a:avLst/>
              </a:prstGeom>
            </p:spPr>
          </p:pic>
          <p:pic>
            <p:nvPicPr>
              <p:cNvPr id="23" name="Obrázek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7758787">
                <a:off x="6596108" y="3639264"/>
                <a:ext cx="926964" cy="348839"/>
              </a:xfrm>
              <a:prstGeom prst="rect">
                <a:avLst/>
              </a:prstGeom>
            </p:spPr>
          </p:pic>
          <p:pic>
            <p:nvPicPr>
              <p:cNvPr id="24" name="Obrázek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0531862">
                <a:off x="4301338" y="3775473"/>
                <a:ext cx="1315150" cy="348839"/>
              </a:xfrm>
              <a:prstGeom prst="rect">
                <a:avLst/>
              </a:prstGeom>
            </p:spPr>
          </p:pic>
          <p:pic>
            <p:nvPicPr>
              <p:cNvPr id="25" name="Obrázek 2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36161" y="3196360"/>
                <a:ext cx="537731" cy="582294"/>
              </a:xfrm>
              <a:prstGeom prst="rect">
                <a:avLst/>
              </a:prstGeom>
            </p:spPr>
          </p:pic>
        </p:grpSp>
        <p:sp>
          <p:nvSpPr>
            <p:cNvPr id="26" name="TextovéPole 25"/>
            <p:cNvSpPr txBox="1"/>
            <p:nvPr/>
          </p:nvSpPr>
          <p:spPr>
            <a:xfrm rot="21402990">
              <a:off x="3243262" y="6001553"/>
              <a:ext cx="1854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izolant (nepropustné jíly)</a:t>
              </a:r>
              <a:endParaRPr lang="cs-CZ" sz="1200" dirty="0"/>
            </a:p>
          </p:txBody>
        </p:sp>
        <p:sp>
          <p:nvSpPr>
            <p:cNvPr id="28" name="TextovéPole 27"/>
            <p:cNvSpPr txBox="1"/>
            <p:nvPr/>
          </p:nvSpPr>
          <p:spPr>
            <a:xfrm rot="19311185">
              <a:off x="7298482" y="5855821"/>
              <a:ext cx="18549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izolant (nepropustné jíly)</a:t>
              </a:r>
              <a:endParaRPr lang="cs-CZ" sz="1200" dirty="0"/>
            </a:p>
          </p:txBody>
        </p:sp>
        <p:sp>
          <p:nvSpPr>
            <p:cNvPr id="29" name="TextovéPole 28"/>
            <p:cNvSpPr txBox="1"/>
            <p:nvPr/>
          </p:nvSpPr>
          <p:spPr>
            <a:xfrm rot="19311185">
              <a:off x="8420141" y="6230284"/>
              <a:ext cx="542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skála</a:t>
              </a:r>
              <a:endParaRPr lang="cs-CZ" sz="1200" dirty="0"/>
            </a:p>
          </p:txBody>
        </p:sp>
        <p:sp>
          <p:nvSpPr>
            <p:cNvPr id="31" name="TextovéPole 30"/>
            <p:cNvSpPr txBox="1"/>
            <p:nvPr/>
          </p:nvSpPr>
          <p:spPr>
            <a:xfrm rot="20523992">
              <a:off x="6498620" y="6049460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zvodnělé štěrky</a:t>
              </a:r>
              <a:endParaRPr lang="cs-CZ" sz="1200" dirty="0"/>
            </a:p>
          </p:txBody>
        </p:sp>
        <p:sp>
          <p:nvSpPr>
            <p:cNvPr id="32" name="TextovéPole 31"/>
            <p:cNvSpPr txBox="1"/>
            <p:nvPr/>
          </p:nvSpPr>
          <p:spPr>
            <a:xfrm rot="20398633">
              <a:off x="6021769" y="5288607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 smtClean="0"/>
                <a:t>zvodnělé štěrky</a:t>
              </a:r>
            </a:p>
          </p:txBody>
        </p:sp>
        <p:sp>
          <p:nvSpPr>
            <p:cNvPr id="33" name="TextovéPole 32"/>
            <p:cNvSpPr txBox="1"/>
            <p:nvPr/>
          </p:nvSpPr>
          <p:spPr>
            <a:xfrm rot="20751855">
              <a:off x="5292506" y="5261367"/>
              <a:ext cx="1085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i="1" dirty="0" smtClean="0">
                  <a:solidFill>
                    <a:srgbClr val="023E88"/>
                  </a:solidFill>
                </a:rPr>
                <a:t>volná hladina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 rot="20999853">
              <a:off x="5359218" y="6027062"/>
              <a:ext cx="1221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i="1" dirty="0" smtClean="0">
                  <a:solidFill>
                    <a:srgbClr val="023E88"/>
                  </a:solidFill>
                </a:rPr>
                <a:t>napjatá hladina</a:t>
              </a:r>
            </a:p>
          </p:txBody>
        </p:sp>
        <p:pic>
          <p:nvPicPr>
            <p:cNvPr id="37" name="Obrázek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500" y="4628886"/>
              <a:ext cx="468339" cy="468339"/>
            </a:xfrm>
            <a:prstGeom prst="rect">
              <a:avLst/>
            </a:prstGeom>
          </p:spPr>
        </p:pic>
        <p:pic>
          <p:nvPicPr>
            <p:cNvPr id="38" name="Obrázek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04837" y="3066874"/>
              <a:ext cx="3712944" cy="1045062"/>
            </a:xfrm>
            <a:prstGeom prst="rect">
              <a:avLst/>
            </a:prstGeom>
          </p:spPr>
        </p:pic>
        <p:pic>
          <p:nvPicPr>
            <p:cNvPr id="40" name="Obrázek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38296" y="3917850"/>
              <a:ext cx="576560" cy="158219"/>
            </a:xfrm>
            <a:prstGeom prst="rect">
              <a:avLst/>
            </a:prstGeom>
          </p:spPr>
        </p:pic>
        <p:pic>
          <p:nvPicPr>
            <p:cNvPr id="41" name="Obrázek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2608" y="4033763"/>
              <a:ext cx="576560" cy="158219"/>
            </a:xfrm>
            <a:prstGeom prst="rect">
              <a:avLst/>
            </a:prstGeom>
          </p:spPr>
        </p:pic>
        <p:pic>
          <p:nvPicPr>
            <p:cNvPr id="42" name="Obrázek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7635" y="3922747"/>
              <a:ext cx="358293" cy="253517"/>
            </a:xfrm>
            <a:prstGeom prst="rect">
              <a:avLst/>
            </a:prstGeom>
          </p:spPr>
        </p:pic>
      </p:grpSp>
      <p:sp>
        <p:nvSpPr>
          <p:cNvPr id="44" name="TextovéPole 43"/>
          <p:cNvSpPr txBox="1"/>
          <p:nvPr/>
        </p:nvSpPr>
        <p:spPr>
          <a:xfrm>
            <a:off x="1214143" y="257539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12"/>
              </a:rPr>
              <a:t>VIDEO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185666" y="2575399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13"/>
              </a:rPr>
              <a:t>VIDEO 0</a:t>
            </a:r>
            <a:endParaRPr lang="cs-CZ" dirty="0"/>
          </a:p>
        </p:txBody>
      </p:sp>
      <p:pic>
        <p:nvPicPr>
          <p:cNvPr id="46" name="ArtezskaStud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57890" y="134865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BA2C780-0EE6-4C32-A3EA-7B2C92DB9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55" y="1504161"/>
            <a:ext cx="8753037" cy="5242324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27371" y="190835"/>
            <a:ext cx="4899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pánvích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371" y="761265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záznam z měřícího zařízení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E6BEFE74-032C-4971-A041-E98BE65DF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0F9812-9C97-415E-8F0E-A2CFBF26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432" y="1"/>
            <a:ext cx="7886700" cy="865414"/>
          </a:xfrm>
        </p:spPr>
        <p:txBody>
          <a:bodyPr/>
          <a:lstStyle/>
          <a:p>
            <a:r>
              <a:rPr lang="cs-CZ" sz="2800" dirty="0"/>
              <a:t>Primární zpracování naměřených dat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F6419F-DAC1-40ED-9782-365B2326D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06235"/>
            <a:ext cx="8458200" cy="51435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593035-101C-400B-BF5A-77B64E08ECF9}"/>
              </a:ext>
            </a:extLst>
          </p:cNvPr>
          <p:cNvSpPr txBox="1"/>
          <p:nvPr/>
        </p:nvSpPr>
        <p:spPr>
          <a:xfrm>
            <a:off x="3991530" y="499498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Hluboký vrt – víceletý chod – mírný vzestup.</a:t>
            </a:r>
          </a:p>
        </p:txBody>
      </p:sp>
    </p:spTree>
    <p:extLst>
      <p:ext uri="{BB962C8B-B14F-4D97-AF65-F5344CB8AC3E}">
        <p14:creationId xmlns:p14="http://schemas.microsoft.com/office/powerpoint/2010/main" val="207732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D8A7B1B-1095-47D7-97D6-B9D1E013A3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550D574-57CD-480F-8849-29DFEA36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118" y="1829050"/>
            <a:ext cx="6547629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5" descr="image001">
            <a:extLst>
              <a:ext uri="{FF2B5EF4-FFF2-40B4-BE49-F238E27FC236}">
                <a16:creationId xmlns:a16="http://schemas.microsoft.com/office/drawing/2014/main" id="{97C50899-8C69-466B-AD6A-FD0A14B8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243"/>
            <a:ext cx="8485414" cy="578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9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36" y="218127"/>
            <a:ext cx="6474567" cy="1325563"/>
          </a:xfrm>
        </p:spPr>
        <p:txBody>
          <a:bodyPr>
            <a:normAutofit/>
          </a:bodyPr>
          <a:lstStyle/>
          <a:p>
            <a:r>
              <a:rPr lang="cs-CZ" dirty="0" smtClean="0"/>
              <a:t>Máme se bát, že bude nedostatek pitné vody?</a:t>
            </a:r>
            <a:endParaRPr lang="cs-CZ" dirty="0"/>
          </a:p>
        </p:txBody>
      </p:sp>
      <p:pic>
        <p:nvPicPr>
          <p:cNvPr id="3" name="Picture 2" descr="D:\JD\Downloads\gwrm_europe_tif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396" y="2390452"/>
            <a:ext cx="5480384" cy="438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79396" y="1701072"/>
            <a:ext cx="548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chemeClr val="bg1"/>
                </a:solidFill>
              </a:rPr>
              <a:t>Objem podzemní vody je obrovský, ale možnosti čerpání jsou velmi malé.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8" y="4499811"/>
            <a:ext cx="3328109" cy="228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86768" y="1701072"/>
            <a:ext cx="3328109" cy="2733964"/>
            <a:chOff x="86768" y="1701072"/>
            <a:chExt cx="3328109" cy="273396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68" y="1701072"/>
              <a:ext cx="3328109" cy="273396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122" y="2694003"/>
              <a:ext cx="655494" cy="655494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61" y="2724440"/>
              <a:ext cx="585416" cy="687228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907" y="4172507"/>
              <a:ext cx="1285107" cy="243297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5014" y="4150944"/>
              <a:ext cx="1198898" cy="2456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2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3336" y="218127"/>
            <a:ext cx="7789355" cy="1325563"/>
          </a:xfrm>
        </p:spPr>
        <p:txBody>
          <a:bodyPr>
            <a:normAutofit/>
          </a:bodyPr>
          <a:lstStyle/>
          <a:p>
            <a:r>
              <a:rPr lang="cs-CZ" dirty="0" smtClean="0"/>
              <a:t>Aktuální informace o stavu na podzemních vodách</a:t>
            </a:r>
            <a:endParaRPr lang="cs-CZ" dirty="0"/>
          </a:p>
        </p:txBody>
      </p:sp>
      <p:pic>
        <p:nvPicPr>
          <p:cNvPr id="6" name="Obrázek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8" y="2513841"/>
            <a:ext cx="3668160" cy="4249473"/>
          </a:xfrm>
          <a:prstGeom prst="rect">
            <a:avLst/>
          </a:prstGeom>
        </p:spPr>
      </p:pic>
      <p:pic>
        <p:nvPicPr>
          <p:cNvPr id="7" name="Obrázek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658" y="2536538"/>
            <a:ext cx="5047325" cy="42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4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8318" y="1933303"/>
            <a:ext cx="7886700" cy="1325563"/>
          </a:xfrm>
        </p:spPr>
        <p:txBody>
          <a:bodyPr/>
          <a:lstStyle/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65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459079" y="3194384"/>
            <a:ext cx="5582653" cy="3543300"/>
            <a:chOff x="915839" y="169606"/>
            <a:chExt cx="10598373" cy="6403066"/>
          </a:xfrm>
        </p:grpSpPr>
        <p:grpSp>
          <p:nvGrpSpPr>
            <p:cNvPr id="7" name="Skupina 6"/>
            <p:cNvGrpSpPr/>
            <p:nvPr/>
          </p:nvGrpSpPr>
          <p:grpSpPr>
            <a:xfrm>
              <a:off x="915839" y="169606"/>
              <a:ext cx="10598373" cy="6403066"/>
              <a:chOff x="915839" y="169606"/>
              <a:chExt cx="10598373" cy="6403066"/>
            </a:xfrm>
          </p:grpSpPr>
          <p:pic>
            <p:nvPicPr>
              <p:cNvPr id="22" name="Obrázek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839" y="169606"/>
                <a:ext cx="10598373" cy="6403066"/>
              </a:xfrm>
              <a:prstGeom prst="rect">
                <a:avLst/>
              </a:prstGeom>
            </p:spPr>
          </p:pic>
          <p:pic>
            <p:nvPicPr>
              <p:cNvPr id="23" name="Obrázek 2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8708" y="1423218"/>
                <a:ext cx="876300" cy="340135"/>
              </a:xfrm>
              <a:prstGeom prst="rect">
                <a:avLst/>
              </a:prstGeom>
            </p:spPr>
          </p:pic>
          <p:pic>
            <p:nvPicPr>
              <p:cNvPr id="24" name="Obrázek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5933" y="5960651"/>
                <a:ext cx="1507255" cy="466725"/>
              </a:xfrm>
              <a:prstGeom prst="rect">
                <a:avLst/>
              </a:prstGeom>
            </p:spPr>
          </p:pic>
          <p:pic>
            <p:nvPicPr>
              <p:cNvPr id="25" name="Obrázek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0737" y="5568820"/>
                <a:ext cx="754626" cy="466725"/>
              </a:xfrm>
              <a:prstGeom prst="rect">
                <a:avLst/>
              </a:prstGeom>
            </p:spPr>
          </p:pic>
          <p:pic>
            <p:nvPicPr>
              <p:cNvPr id="26" name="Obrázek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6445" y="5577347"/>
                <a:ext cx="754626" cy="449672"/>
              </a:xfrm>
              <a:prstGeom prst="rect">
                <a:avLst/>
              </a:prstGeom>
            </p:spPr>
          </p:pic>
          <p:pic>
            <p:nvPicPr>
              <p:cNvPr id="27" name="Obrázek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9367" y="5977704"/>
                <a:ext cx="1497445" cy="449672"/>
              </a:xfrm>
              <a:prstGeom prst="rect">
                <a:avLst/>
              </a:prstGeom>
            </p:spPr>
          </p:pic>
          <p:pic>
            <p:nvPicPr>
              <p:cNvPr id="28" name="Obrázek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23328">
                <a:off x="4294061" y="5379723"/>
                <a:ext cx="242533" cy="349907"/>
              </a:xfrm>
              <a:prstGeom prst="rect">
                <a:avLst/>
              </a:prstGeom>
            </p:spPr>
          </p:pic>
          <p:pic>
            <p:nvPicPr>
              <p:cNvPr id="29" name="Obrázek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544948">
                <a:off x="7905718" y="5852065"/>
                <a:ext cx="242533" cy="349907"/>
              </a:xfrm>
              <a:prstGeom prst="rect">
                <a:avLst/>
              </a:prstGeom>
            </p:spPr>
          </p:pic>
        </p:grpSp>
        <p:sp>
          <p:nvSpPr>
            <p:cNvPr id="8" name="TextovéPole 7"/>
            <p:cNvSpPr txBox="1"/>
            <p:nvPr/>
          </p:nvSpPr>
          <p:spPr>
            <a:xfrm>
              <a:off x="8098708" y="1216741"/>
              <a:ext cx="1077354" cy="595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dirty="0" smtClean="0"/>
                <a:t>VRT</a:t>
              </a:r>
              <a:endParaRPr lang="cs-CZ" sz="2000" b="1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3565286" y="5508253"/>
              <a:ext cx="5253793" cy="778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 smtClean="0"/>
                <a:t>ZLOMY a PUKLINY</a:t>
              </a:r>
              <a:endParaRPr lang="cs-CZ" sz="2800" b="1" dirty="0"/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0281" y="2883713"/>
              <a:ext cx="252693" cy="188176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2974" y="2883713"/>
              <a:ext cx="252693" cy="188176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5667" y="2772809"/>
              <a:ext cx="252693" cy="188176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0554" y="2721827"/>
              <a:ext cx="252693" cy="188176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33188" y="2638941"/>
              <a:ext cx="252693" cy="188176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685881" y="2510739"/>
              <a:ext cx="252693" cy="211088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918515" y="2510739"/>
              <a:ext cx="252693" cy="150270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8216475" y="2425432"/>
              <a:ext cx="252693" cy="166269"/>
            </a:xfrm>
            <a:prstGeom prst="rect">
              <a:avLst/>
            </a:prstGeom>
          </p:spPr>
        </p:pic>
        <p:pic>
          <p:nvPicPr>
            <p:cNvPr id="18" name="Obrázek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8026984" y="2419605"/>
              <a:ext cx="252693" cy="166269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7549505" y="2616283"/>
              <a:ext cx="252693" cy="166269"/>
            </a:xfrm>
            <a:prstGeom prst="rect">
              <a:avLst/>
            </a:prstGeom>
          </p:spPr>
        </p:pic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853323" y="2877851"/>
              <a:ext cx="252693" cy="166269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6486453" y="3006084"/>
              <a:ext cx="252693" cy="166269"/>
            </a:xfrm>
            <a:prstGeom prst="rect">
              <a:avLst/>
            </a:prstGeom>
          </p:spPr>
        </p:pic>
      </p:grpSp>
      <p:sp>
        <p:nvSpPr>
          <p:cNvPr id="30" name="Obdélník 29"/>
          <p:cNvSpPr/>
          <p:nvPr/>
        </p:nvSpPr>
        <p:spPr>
          <a:xfrm>
            <a:off x="327371" y="190835"/>
            <a:ext cx="831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na horách a v pahorkatinách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" y="3194384"/>
            <a:ext cx="3320614" cy="3543300"/>
          </a:xfrm>
          <a:prstGeom prst="rect">
            <a:avLst/>
          </a:prstGeom>
        </p:spPr>
      </p:pic>
      <p:grpSp>
        <p:nvGrpSpPr>
          <p:cNvPr id="40" name="Skupina 39"/>
          <p:cNvGrpSpPr/>
          <p:nvPr/>
        </p:nvGrpSpPr>
        <p:grpSpPr>
          <a:xfrm>
            <a:off x="71646" y="832740"/>
            <a:ext cx="8970085" cy="2292841"/>
            <a:chOff x="71646" y="832740"/>
            <a:chExt cx="8970085" cy="2292841"/>
          </a:xfrm>
        </p:grpSpPr>
        <p:pic>
          <p:nvPicPr>
            <p:cNvPr id="34" name="Obrázek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46" y="832740"/>
              <a:ext cx="8970085" cy="2292841"/>
            </a:xfrm>
            <a:prstGeom prst="rect">
              <a:avLst/>
            </a:prstGeom>
          </p:spPr>
        </p:pic>
        <p:sp>
          <p:nvSpPr>
            <p:cNvPr id="35" name="Obdélník 34"/>
            <p:cNvSpPr/>
            <p:nvPr/>
          </p:nvSpPr>
          <p:spPr>
            <a:xfrm>
              <a:off x="192505" y="2701089"/>
              <a:ext cx="1341521" cy="174458"/>
            </a:xfrm>
            <a:prstGeom prst="rect">
              <a:avLst/>
            </a:prstGeom>
            <a:solidFill>
              <a:srgbClr val="CCE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smtClean="0">
                  <a:solidFill>
                    <a:schemeClr val="tx1"/>
                  </a:solidFill>
                </a:rPr>
                <a:t>Nasycená</a:t>
              </a:r>
              <a:r>
                <a:rPr lang="cs-CZ" sz="1100" dirty="0" smtClean="0">
                  <a:solidFill>
                    <a:schemeClr val="tx1"/>
                  </a:solidFill>
                </a:rPr>
                <a:t> </a:t>
              </a:r>
              <a:r>
                <a:rPr lang="cs-CZ" sz="1100" b="1" dirty="0" smtClean="0">
                  <a:solidFill>
                    <a:schemeClr val="tx1"/>
                  </a:solidFill>
                </a:rPr>
                <a:t>zóna</a:t>
              </a:r>
              <a:endParaRPr lang="cs-CZ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6" name="Obdélník 35"/>
            <p:cNvSpPr/>
            <p:nvPr/>
          </p:nvSpPr>
          <p:spPr>
            <a:xfrm>
              <a:off x="132347" y="2292047"/>
              <a:ext cx="1618248" cy="159008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smtClean="0">
                  <a:solidFill>
                    <a:schemeClr val="tx1"/>
                  </a:solidFill>
                </a:rPr>
                <a:t>Provzdušněná zóna</a:t>
              </a:r>
              <a:endParaRPr lang="cs-CZ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bdélník 36"/>
            <p:cNvSpPr/>
            <p:nvPr/>
          </p:nvSpPr>
          <p:spPr>
            <a:xfrm>
              <a:off x="1836821" y="2543323"/>
              <a:ext cx="1760621" cy="181830"/>
            </a:xfrm>
            <a:prstGeom prst="rect">
              <a:avLst/>
            </a:prstGeom>
            <a:solidFill>
              <a:srgbClr val="CCEC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100" b="1" dirty="0" smtClean="0">
                  <a:solidFill>
                    <a:schemeClr val="accent1">
                      <a:lumMod val="75000"/>
                    </a:schemeClr>
                  </a:solidFill>
                </a:rPr>
                <a:t>Hladina podzemní vody</a:t>
              </a:r>
              <a:endParaRPr lang="cs-CZ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38" name="Obrázek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9844" y="2302543"/>
              <a:ext cx="1847850" cy="485775"/>
            </a:xfrm>
            <a:prstGeom prst="rect">
              <a:avLst/>
            </a:prstGeom>
          </p:spPr>
        </p:pic>
        <p:pic>
          <p:nvPicPr>
            <p:cNvPr id="39" name="Obrázek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5965" y="2087453"/>
              <a:ext cx="1847850" cy="485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45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9530D4AA-755B-408F-873F-2504AE605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7371" y="190835"/>
            <a:ext cx="831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na horách a v pahorkatinách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371" y="775610"/>
            <a:ext cx="2848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Jak ji měříme?</a:t>
            </a:r>
            <a:endParaRPr lang="cs-CZ" sz="3200" dirty="0">
              <a:solidFill>
                <a:schemeClr val="bg1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17119" y="4659600"/>
            <a:ext cx="4139085" cy="2087868"/>
            <a:chOff x="980506" y="781873"/>
            <a:chExt cx="7126842" cy="4115157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06" y="781873"/>
              <a:ext cx="7126842" cy="4115157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890" y="1286194"/>
              <a:ext cx="543357" cy="543357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137" y="1071631"/>
              <a:ext cx="543357" cy="543357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82" y="1722304"/>
              <a:ext cx="543357" cy="543357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860" y="1829550"/>
              <a:ext cx="543357" cy="543357"/>
            </a:xfrm>
            <a:prstGeom prst="rect">
              <a:avLst/>
            </a:prstGeom>
          </p:spPr>
        </p:pic>
        <p:pic>
          <p:nvPicPr>
            <p:cNvPr id="13" name="Obrázek 1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071" y="3082839"/>
              <a:ext cx="543357" cy="543357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4747" y="2372907"/>
              <a:ext cx="543357" cy="543357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845198" y="3689269"/>
              <a:ext cx="548592" cy="1679583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791042" y="3827721"/>
              <a:ext cx="276905" cy="1679583"/>
            </a:xfrm>
            <a:prstGeom prst="rect">
              <a:avLst/>
            </a:prstGeom>
          </p:spPr>
        </p:pic>
        <p:sp>
          <p:nvSpPr>
            <p:cNvPr id="17" name="Obdélník 16"/>
            <p:cNvSpPr/>
            <p:nvPr/>
          </p:nvSpPr>
          <p:spPr>
            <a:xfrm>
              <a:off x="3477419" y="906112"/>
              <a:ext cx="1816768" cy="25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6426818" y="2657253"/>
              <a:ext cx="1011253" cy="3345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0239" y="3841955"/>
              <a:ext cx="1419994" cy="412809"/>
            </a:xfrm>
            <a:prstGeom prst="rect">
              <a:avLst/>
            </a:prstGeom>
          </p:spPr>
        </p:pic>
      </p:grpSp>
      <p:grpSp>
        <p:nvGrpSpPr>
          <p:cNvPr id="21" name="Skupina 20"/>
          <p:cNvGrpSpPr/>
          <p:nvPr/>
        </p:nvGrpSpPr>
        <p:grpSpPr>
          <a:xfrm>
            <a:off x="4421563" y="4659600"/>
            <a:ext cx="4547343" cy="2105831"/>
            <a:chOff x="5677766" y="1806677"/>
            <a:chExt cx="5902699" cy="3282082"/>
          </a:xfrm>
        </p:grpSpPr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766" y="1806677"/>
              <a:ext cx="5902699" cy="3282082"/>
            </a:xfrm>
            <a:prstGeom prst="rect">
              <a:avLst/>
            </a:prstGeom>
          </p:spPr>
        </p:pic>
        <p:sp>
          <p:nvSpPr>
            <p:cNvPr id="23" name="Obdélník 22"/>
            <p:cNvSpPr/>
            <p:nvPr/>
          </p:nvSpPr>
          <p:spPr>
            <a:xfrm>
              <a:off x="6723519" y="3089135"/>
              <a:ext cx="1004635" cy="360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5972439" y="3389112"/>
              <a:ext cx="1004635" cy="360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Obdélník 24"/>
            <p:cNvSpPr/>
            <p:nvPr/>
          </p:nvSpPr>
          <p:spPr>
            <a:xfrm>
              <a:off x="9885678" y="2291044"/>
              <a:ext cx="1153490" cy="180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9573" y="4193851"/>
              <a:ext cx="1022674" cy="165645"/>
            </a:xfrm>
            <a:prstGeom prst="rect">
              <a:avLst/>
            </a:prstGeom>
          </p:spPr>
        </p:pic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3927" y="3977707"/>
              <a:ext cx="479184" cy="201396"/>
            </a:xfrm>
            <a:prstGeom prst="rect">
              <a:avLst/>
            </a:prstGeom>
          </p:spPr>
        </p:pic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0798" y="4032961"/>
              <a:ext cx="2305050" cy="428625"/>
            </a:xfrm>
            <a:prstGeom prst="rect">
              <a:avLst/>
            </a:prstGeom>
          </p:spPr>
        </p:pic>
        <p:pic>
          <p:nvPicPr>
            <p:cNvPr id="29" name="Obrázek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3162" y="4171729"/>
              <a:ext cx="534022" cy="239923"/>
            </a:xfrm>
            <a:prstGeom prst="rect">
              <a:avLst/>
            </a:prstGeom>
          </p:spPr>
        </p:pic>
        <p:pic>
          <p:nvPicPr>
            <p:cNvPr id="30" name="Obrázek 2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10815" y="3471962"/>
              <a:ext cx="429286" cy="429286"/>
            </a:xfrm>
            <a:prstGeom prst="rect">
              <a:avLst/>
            </a:prstGeom>
          </p:spPr>
        </p:pic>
        <p:pic>
          <p:nvPicPr>
            <p:cNvPr id="31" name="Obrázek 3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27057" y="2874492"/>
              <a:ext cx="429286" cy="429286"/>
            </a:xfrm>
            <a:prstGeom prst="rect">
              <a:avLst/>
            </a:prstGeom>
          </p:spPr>
        </p:pic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15095" y="2208903"/>
              <a:ext cx="429286" cy="429286"/>
            </a:xfrm>
            <a:prstGeom prst="rect">
              <a:avLst/>
            </a:prstGeom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29738" y="2166446"/>
              <a:ext cx="429286" cy="429286"/>
            </a:xfrm>
            <a:prstGeom prst="rect">
              <a:avLst/>
            </a:prstGeom>
          </p:spPr>
        </p:pic>
        <p:pic>
          <p:nvPicPr>
            <p:cNvPr id="34" name="Obrázek 3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20563" y="2166446"/>
              <a:ext cx="429286" cy="429286"/>
            </a:xfrm>
            <a:prstGeom prst="rect">
              <a:avLst/>
            </a:prstGeom>
          </p:spPr>
        </p:pic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046549" y="2023808"/>
              <a:ext cx="429286" cy="429286"/>
            </a:xfrm>
            <a:prstGeom prst="rect">
              <a:avLst/>
            </a:prstGeom>
          </p:spPr>
        </p:pic>
        <p:pic>
          <p:nvPicPr>
            <p:cNvPr id="36" name="Obrázek 3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63992" y="3320009"/>
              <a:ext cx="429286" cy="429286"/>
            </a:xfrm>
            <a:prstGeom prst="rect">
              <a:avLst/>
            </a:prstGeom>
          </p:spPr>
        </p:pic>
        <p:pic>
          <p:nvPicPr>
            <p:cNvPr id="37" name="Obrázek 36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454" y="3594242"/>
              <a:ext cx="354350" cy="354350"/>
            </a:xfrm>
            <a:prstGeom prst="rect">
              <a:avLst/>
            </a:prstGeom>
          </p:spPr>
        </p:pic>
        <p:pic>
          <p:nvPicPr>
            <p:cNvPr id="38" name="Obrázek 37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8771" y="2166919"/>
              <a:ext cx="354350" cy="354350"/>
            </a:xfrm>
            <a:prstGeom prst="rect">
              <a:avLst/>
            </a:prstGeom>
          </p:spPr>
        </p:pic>
      </p:grpSp>
      <p:pic>
        <p:nvPicPr>
          <p:cNvPr id="39" name="Obrázek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119" y="1503300"/>
            <a:ext cx="2232990" cy="2982754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78214" y="1514326"/>
            <a:ext cx="1926120" cy="2971728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2586" y="1488676"/>
            <a:ext cx="4416480" cy="3010405"/>
          </a:xfrm>
          <a:prstGeom prst="rect">
            <a:avLst/>
          </a:prstGeom>
        </p:spPr>
      </p:pic>
      <p:cxnSp>
        <p:nvCxnSpPr>
          <p:cNvPr id="45" name="Přímá spojnice 44"/>
          <p:cNvCxnSpPr>
            <a:endCxn id="43" idx="2"/>
          </p:cNvCxnSpPr>
          <p:nvPr/>
        </p:nvCxnSpPr>
        <p:spPr>
          <a:xfrm>
            <a:off x="4421563" y="2664783"/>
            <a:ext cx="437267" cy="146346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4858830" y="2748518"/>
            <a:ext cx="138742" cy="125222"/>
          </a:xfrm>
          <a:prstGeom prst="ellipse">
            <a:avLst/>
          </a:prstGeom>
          <a:solidFill>
            <a:schemeClr val="bg1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TextovéPole 48"/>
          <p:cNvSpPr txBox="1"/>
          <p:nvPr/>
        </p:nvSpPr>
        <p:spPr>
          <a:xfrm>
            <a:off x="5035551" y="5328989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PRAMEN</a:t>
            </a:r>
            <a:endParaRPr lang="cs-CZ" sz="1600" b="1" dirty="0"/>
          </a:p>
        </p:txBody>
      </p:sp>
      <p:sp>
        <p:nvSpPr>
          <p:cNvPr id="50" name="TextovéPole 49"/>
          <p:cNvSpPr txBox="1"/>
          <p:nvPr/>
        </p:nvSpPr>
        <p:spPr>
          <a:xfrm>
            <a:off x="3014593" y="5360869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PRAMEN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42633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9530D4AA-755B-408F-873F-2504AE605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327371" y="190835"/>
            <a:ext cx="8313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na horách a v pahorkatinách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371" y="775610"/>
            <a:ext cx="2848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Jak ji měříme?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6" name="Obrázek 45">
            <a:extLst>
              <a:ext uri="{FF2B5EF4-FFF2-40B4-BE49-F238E27FC236}">
                <a16:creationId xmlns:a16="http://schemas.microsoft.com/office/drawing/2014/main" id="{8FD9A151-5579-4791-9FFC-D8CB64683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402" y="3452225"/>
            <a:ext cx="4424448" cy="32423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66" y="1792705"/>
            <a:ext cx="4849094" cy="4901865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831C3F0F-D440-42DC-9C48-D7C06E26D6A2}"/>
              </a:ext>
            </a:extLst>
          </p:cNvPr>
          <p:cNvSpPr txBox="1"/>
          <p:nvPr/>
        </p:nvSpPr>
        <p:spPr>
          <a:xfrm>
            <a:off x="5106999" y="1638147"/>
            <a:ext cx="3778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</a:rPr>
              <a:t>Pozorovatel měří:</a:t>
            </a:r>
          </a:p>
          <a:p>
            <a:r>
              <a:rPr lang="cs-CZ" dirty="0">
                <a:solidFill>
                  <a:schemeClr val="bg1"/>
                </a:solidFill>
              </a:rPr>
              <a:t>1 x týdně vydatnost (l/s), vodní stav a teplotu vody</a:t>
            </a:r>
          </a:p>
          <a:p>
            <a:r>
              <a:rPr lang="cs-CZ" u="sng" dirty="0">
                <a:solidFill>
                  <a:schemeClr val="bg1"/>
                </a:solidFill>
              </a:rPr>
              <a:t>Automatická měřící stanice:</a:t>
            </a:r>
          </a:p>
          <a:p>
            <a:r>
              <a:rPr lang="cs-CZ" dirty="0">
                <a:solidFill>
                  <a:schemeClr val="bg1"/>
                </a:solidFill>
              </a:rPr>
              <a:t>1 x za hodinu vodní stav a teplotu vody </a:t>
            </a:r>
          </a:p>
        </p:txBody>
      </p:sp>
    </p:spTree>
    <p:extLst>
      <p:ext uri="{BB962C8B-B14F-4D97-AF65-F5344CB8AC3E}">
        <p14:creationId xmlns:p14="http://schemas.microsoft.com/office/powerpoint/2010/main" val="332145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06" y="1071879"/>
            <a:ext cx="4507029" cy="563378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7371" y="190835"/>
            <a:ext cx="71769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</a:t>
            </a:r>
            <a:r>
              <a:rPr lang="cs-CZ" sz="3200" dirty="0" smtClean="0">
                <a:solidFill>
                  <a:schemeClr val="bg1"/>
                </a:solidFill>
              </a:rPr>
              <a:t>v krasových oblastech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7" name="Karst spri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371" y="1071879"/>
            <a:ext cx="3190123" cy="56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                    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27371" y="190835"/>
            <a:ext cx="5012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okolí řek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21" y="4487045"/>
            <a:ext cx="8607059" cy="231708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48" y="916447"/>
            <a:ext cx="3460589" cy="34401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FAC880-5167-4BAA-80C2-6E2B42E31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4783" y="930676"/>
            <a:ext cx="4549332" cy="34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2504B0-E1CA-41C9-A0B3-B3A46502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26" y="1582278"/>
            <a:ext cx="8739636" cy="5143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27371" y="190835"/>
            <a:ext cx="5012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okolí řek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371" y="761265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záznam z měřícího zařízení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27371" y="190835"/>
            <a:ext cx="5012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voda v okolí řek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7371" y="761265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záznam z měřícího zařízení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AA0F40-DB12-46B0-B913-C5DA7601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1" y="1494056"/>
            <a:ext cx="8482987" cy="51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63" y="3308683"/>
            <a:ext cx="5369466" cy="336329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05" y="280239"/>
            <a:ext cx="5433780" cy="348481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7213" y="280239"/>
            <a:ext cx="26504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Podzemní </a:t>
            </a:r>
            <a:r>
              <a:rPr lang="cs-CZ" sz="3200" dirty="0" smtClean="0">
                <a:solidFill>
                  <a:schemeClr val="bg1"/>
                </a:solidFill>
              </a:rPr>
              <a:t>voda – vývoj v posledních 50 letech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4_3" id="{88A3EDFA-8F7B-4991-8CEE-AFEBB6A82F4C}" vid="{47C7045E-B14B-4F32-B370-76F26301D5A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CHMU-prezentace-format-4_3</Template>
  <TotalTime>2214</TotalTime>
  <Words>240</Words>
  <Application>Microsoft Office PowerPoint</Application>
  <PresentationFormat>Předvádění na obrazovce (4:3)</PresentationFormat>
  <Paragraphs>64</Paragraphs>
  <Slides>19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Primární zpracování naměřených dat</vt:lpstr>
      <vt:lpstr>Prezentace aplikace PowerPoint</vt:lpstr>
      <vt:lpstr>Máme se bát, že bude nedostatek pitné vody?</vt:lpstr>
      <vt:lpstr>Aktuální informace o stavu na podzemních vodách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VÁCLAV VELEK, Ing.</dc:creator>
  <cp:lastModifiedBy>TOMÁŠ VLASÁK, Mgr. Ph.D.</cp:lastModifiedBy>
  <cp:revision>80</cp:revision>
  <dcterms:created xsi:type="dcterms:W3CDTF">2022-05-09T08:05:06Z</dcterms:created>
  <dcterms:modified xsi:type="dcterms:W3CDTF">2022-05-20T11:04:25Z</dcterms:modified>
</cp:coreProperties>
</file>