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5" r:id="rId2"/>
    <p:sldId id="276" r:id="rId3"/>
    <p:sldId id="277" r:id="rId4"/>
    <p:sldId id="294" r:id="rId5"/>
    <p:sldId id="278" r:id="rId6"/>
    <p:sldId id="279" r:id="rId7"/>
    <p:sldId id="287" r:id="rId8"/>
    <p:sldId id="281" r:id="rId9"/>
    <p:sldId id="283" r:id="rId10"/>
    <p:sldId id="282" r:id="rId11"/>
    <p:sldId id="280" r:id="rId12"/>
    <p:sldId id="285" r:id="rId13"/>
    <p:sldId id="284" r:id="rId14"/>
    <p:sldId id="286" r:id="rId15"/>
    <p:sldId id="257" r:id="rId16"/>
    <p:sldId id="258" r:id="rId17"/>
    <p:sldId id="288" r:id="rId18"/>
    <p:sldId id="262" r:id="rId19"/>
    <p:sldId id="263" r:id="rId20"/>
    <p:sldId id="264" r:id="rId21"/>
    <p:sldId id="291" r:id="rId22"/>
    <p:sldId id="289" r:id="rId23"/>
    <p:sldId id="259" r:id="rId24"/>
    <p:sldId id="260" r:id="rId25"/>
    <p:sldId id="261" r:id="rId26"/>
    <p:sldId id="290" r:id="rId27"/>
    <p:sldId id="274" r:id="rId28"/>
    <p:sldId id="268" r:id="rId29"/>
    <p:sldId id="272" r:id="rId30"/>
    <p:sldId id="292" r:id="rId31"/>
    <p:sldId id="265" r:id="rId32"/>
    <p:sldId id="267" r:id="rId33"/>
    <p:sldId id="266" r:id="rId34"/>
    <p:sldId id="269" r:id="rId35"/>
    <p:sldId id="270" r:id="rId36"/>
    <p:sldId id="293" r:id="rId37"/>
    <p:sldId id="273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49C8-7C89-4353-AFE4-486D6E84DC76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97A9-F748-4A41-9776-B334B259D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62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97A9-F748-4A41-9776-B334B259D7D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9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6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23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1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67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6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89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94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49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57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C72B-4356-4D1B-9426-6D73D0E272C8}" type="datetimeFigureOut">
              <a:rPr lang="cs-CZ" smtClean="0"/>
              <a:t>25.10.2014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15F60-E18C-4A3F-9A17-8009561D2D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9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mi.cz/files/portal/docs/poboc/CB/uspesnot_upd_velky_graf_herman.gif" TargetMode="External"/><Relationship Id="rId2" Type="http://schemas.openxmlformats.org/officeDocument/2006/relationships/hyperlink" Target="http://www.chmi.cz/files/portal/docs/poboc/CB/uspesnot_upd_velky_graf_susice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Interaktivní provoz hydrologického modelu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jeho možnosti a úskalí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6093296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Porada </a:t>
            </a:r>
            <a:r>
              <a:rPr lang="cs-CZ" i="1" dirty="0" err="1" smtClean="0">
                <a:solidFill>
                  <a:schemeClr val="bg1">
                    <a:lumMod val="65000"/>
                  </a:schemeClr>
                </a:solidFill>
              </a:rPr>
              <a:t>hydroprognózy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ř</a:t>
            </a:r>
            <a:r>
              <a:rPr lang="cs-CZ" i="1" dirty="0" smtClean="0">
                <a:solidFill>
                  <a:schemeClr val="bg1">
                    <a:lumMod val="65000"/>
                  </a:schemeClr>
                </a:solidFill>
              </a:rPr>
              <a:t>íjen 2014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" y="1052736"/>
            <a:ext cx="8571761" cy="550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88024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134076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6388" y="134391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4614" y="80849"/>
            <a:ext cx="873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Srovnání odchylek mezi modelovaných a pozorovaným průtok na referenční a předpovědní řadě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4615" y="714182"/>
            <a:ext cx="873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Příklad: Heřmaň řada z let 2002 až 2013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3669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" y="1052736"/>
            <a:ext cx="8559626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88024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134076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6388" y="134391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3794" y="82128"/>
            <a:ext cx="873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Podmínka: průměrný pozorovaný průtok v předpovědním období (48h) byl 8 krát větší než na referenčním (120h) – tzn. pouze předpovědi do vzestupu hladin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4615" y="714182"/>
            <a:ext cx="873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Příklad: 7 stanic v povodí horní Vltavy řady z let 2002 až 2013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40565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1" y="1052736"/>
            <a:ext cx="8559626" cy="550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88024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3976703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60032" y="134076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 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6388" y="1343918"/>
            <a:ext cx="36724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referenční řada </a:t>
            </a:r>
          </a:p>
          <a:p>
            <a:pPr algn="ctr"/>
            <a:r>
              <a:rPr lang="cs-CZ" sz="2400" b="0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cap="none" spc="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podhodnocuje</a:t>
            </a:r>
          </a:p>
          <a:p>
            <a:pPr algn="ctr"/>
            <a:endParaRPr lang="cs-CZ" sz="2400" b="0" cap="none" spc="0" dirty="0" smtClean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předpovědní řada </a:t>
            </a:r>
          </a:p>
          <a:p>
            <a:pPr algn="ctr"/>
            <a:r>
              <a:rPr lang="cs-CZ" sz="2400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model </a:t>
            </a:r>
            <a:r>
              <a:rPr lang="cs-CZ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75000"/>
                    <a:alpha val="48000"/>
                  </a:schemeClr>
                </a:solidFill>
                <a:effectLst>
                  <a:outerShdw blurRad="63500" dir="3600000" sx="1000" sy="1000" algn="tl" rotWithShape="0">
                    <a:srgbClr val="000000">
                      <a:alpha val="70000"/>
                    </a:srgbClr>
                  </a:outerShdw>
                </a:effectLst>
              </a:rPr>
              <a:t>nadhodnocuje</a:t>
            </a:r>
            <a:endParaRPr lang="cs-CZ" sz="3600" b="1" cap="none" spc="0" dirty="0">
              <a:ln w="18415" cmpd="sng">
                <a:noFill/>
                <a:prstDash val="solid"/>
              </a:ln>
              <a:solidFill>
                <a:schemeClr val="bg2">
                  <a:lumMod val="75000"/>
                  <a:alpha val="48000"/>
                </a:schemeClr>
              </a:solidFill>
              <a:effectLst>
                <a:outerShdw blurRad="63500" dir="3600000" sx="1000" sy="1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Ovál 1"/>
          <p:cNvSpPr/>
          <p:nvPr/>
        </p:nvSpPr>
        <p:spPr>
          <a:xfrm rot="19636748">
            <a:off x="3457834" y="2329297"/>
            <a:ext cx="5040560" cy="2952328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83568" y="4509120"/>
            <a:ext cx="2980271" cy="1754326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Častěji se vyskytují případy, kdy model nadhodnocuje průtok v referenční řadě, aby vzápětí podhodnotil předpověď průtoku do vysokých vodních stavů !!!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3794" y="82128"/>
            <a:ext cx="8733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Podmínka: průměrný pozorovaný průtok v předpovědním období (48h) byl 8 krát větší než na referenčním (120h) </a:t>
            </a:r>
            <a:r>
              <a:rPr lang="cs-CZ" sz="2000" dirty="0"/>
              <a:t>– tzn. pouze předpovědi do vzestupu </a:t>
            </a:r>
            <a:r>
              <a:rPr lang="cs-CZ" sz="2000" dirty="0" smtClean="0"/>
              <a:t>hladin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4615" y="714182"/>
            <a:ext cx="8733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Příklad: 7 stanic v povodí horní Vltavy řady z let 2002 až 2013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5239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45819" y="548680"/>
            <a:ext cx="82129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</a:t>
            </a:r>
            <a:r>
              <a:rPr lang="cs-CZ" b="1" dirty="0" smtClean="0"/>
              <a:t>2</a:t>
            </a:r>
            <a:r>
              <a:rPr lang="cs-CZ" dirty="0" smtClean="0"/>
              <a:t>: Optimalizace počátečních podmínek není zárukou lepší předpovědi. Někdy se vyplatí jí přeskočit i za cenu ponechání rozdílu mezi modelovaným a pozorovaným průtokem a následnými problémy při </a:t>
            </a:r>
            <a:r>
              <a:rPr lang="cs-CZ" dirty="0" err="1" smtClean="0"/>
              <a:t>updatingu</a:t>
            </a:r>
            <a:r>
              <a:rPr lang="cs-CZ" dirty="0" smtClean="0"/>
              <a:t> předpovědi.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87243" y="2727302"/>
            <a:ext cx="687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Poznámka: Při situacích s  více či méně setrvalým stavem ovšem nikdo s optimalizací počátečních podmínek neztrácí čas, protože neshodu lze rychleji a stejně efektivně vyřešit </a:t>
            </a:r>
            <a:r>
              <a:rPr lang="cs-CZ" sz="1600" i="1" dirty="0" err="1" smtClean="0"/>
              <a:t>updatingem</a:t>
            </a:r>
            <a:r>
              <a:rPr lang="cs-CZ" sz="1600" i="1" dirty="0" smtClean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5820" y="3807422"/>
            <a:ext cx="82129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</a:t>
            </a:r>
            <a:r>
              <a:rPr lang="cs-CZ" b="1" dirty="0" smtClean="0"/>
              <a:t>4</a:t>
            </a:r>
            <a:r>
              <a:rPr lang="cs-CZ" dirty="0" smtClean="0"/>
              <a:t>: V případě, kdy se očekávají výrazně větší průtoky, než jsou v referenčním období, je vhodné optimalizaci počátečních podmínek akceptovat pouze v případě, že po ní předpověď míří do větších průtoků.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41245" y="4959550"/>
            <a:ext cx="6871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Poznámka: Může se lišit u jednotlivých povodí, ale vzhledem k hodnocení předpovědí do povodňových stupňů, kde převažují podhodnocené předpovědi, bych toto pravidlo aplikoval klidně plošně.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3329" y="1652933"/>
            <a:ext cx="82129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</a:t>
            </a:r>
            <a:r>
              <a:rPr lang="cs-CZ" b="1" dirty="0" smtClean="0"/>
              <a:t>3</a:t>
            </a:r>
            <a:r>
              <a:rPr lang="cs-CZ" dirty="0" smtClean="0"/>
              <a:t>: </a:t>
            </a:r>
            <a:r>
              <a:rPr lang="cs-CZ" dirty="0"/>
              <a:t>Optimalizovat počáteční podmínky je možné dělat s menším rizikem chybného zásahu za situace, kdy odtokové poměry na referenční a předpovědní časové řadě jsou si podobné a více riskantní v ostatních případech. </a:t>
            </a:r>
          </a:p>
        </p:txBody>
      </p:sp>
    </p:spTree>
    <p:extLst>
      <p:ext uri="{BB962C8B-B14F-4D97-AF65-F5344CB8AC3E}">
        <p14:creationId xmlns:p14="http://schemas.microsoft.com/office/powerpoint/2010/main" val="30437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Kritériem pro optimalizace je míra shody mezi pozorovaným a simulovaným průtokem.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021929" y="1780678"/>
            <a:ext cx="720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sz="2400" b="1" dirty="0" smtClean="0"/>
              <a:t>Toto tvrzení nemusí být vždy pravdivé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21929" y="2443732"/>
            <a:ext cx="712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Příčinou neshody mezi modelovým a pozorovaným průtokem mohou být: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chybná vstupní data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576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8" y="0"/>
            <a:ext cx="91503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220072" y="260648"/>
            <a:ext cx="374441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Pokud je významná chyba ve vstupních datech – např. v měrných křivkách, je optimalizace počátečních podmínek velmi problematická.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63882"/>
            <a:ext cx="428396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1. Simulace na BIO počátečních podmínkách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0072" y="260648"/>
            <a:ext cx="374441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Pokud je významná chyba ve vstupních datech – např. v měrných křivkách, je optimalizace počátečních podmínek velmi problematická.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63882"/>
            <a:ext cx="428396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2. Po automatické optimalizaci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 rot="1579551">
            <a:off x="7167446" y="2362874"/>
            <a:ext cx="864096" cy="647775"/>
          </a:xfrm>
          <a:prstGeom prst="ellipse">
            <a:avLst/>
          </a:prstGeom>
          <a:noFill/>
          <a:ln w="476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051720" y="1628800"/>
            <a:ext cx="266429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Nahodnocený modelovaný průtok v tomto případě (Písek) nesouvisel s srážko-odtokovým modelem, ale s nevhodnou křivkou (v horním profilu teče více vody než v dolním). Automatickou optimalizací došlo k úplnému vyprázdnění půdních zón. V následující povodňové situaci je přítok z </a:t>
            </a:r>
            <a:r>
              <a:rPr lang="cs-CZ" sz="1200" dirty="0" err="1" smtClean="0"/>
              <a:t>mezipovodí</a:t>
            </a:r>
            <a:r>
              <a:rPr lang="cs-CZ" sz="1200" dirty="0" smtClean="0"/>
              <a:t> v modelu téměř nulový.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Kritériem pro optimalizace je míra shody mezi pozorovaným a simulovaným průtokem.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021929" y="1780678"/>
            <a:ext cx="720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sz="2400" b="1" dirty="0" smtClean="0"/>
              <a:t>Toto tvrzení nemusí být vždy pravdivé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21929" y="2443732"/>
            <a:ext cx="705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Příčinou neshody mezi modelovým a pozorovaným průtokem mohou být: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chybná vstupní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neschopnost modelu simulovat některé procesy 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99792" y="3374999"/>
            <a:ext cx="644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Poznámka: může jít o procesy, které se ani netýkají srážko-odtokového modelu (viz příklad dále), nebo jde o nemodelované často lidmi řízené procesy jako například vypouštění / napouštění rybníků či odběry vody.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6044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0072" y="260648"/>
            <a:ext cx="374441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Nesoulad mezi pozorovaným průtokem a simulací nemusí být vždy způsobem počátečními podmínkami  srážko-odtokového modelu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0072" y="260648"/>
            <a:ext cx="374441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Nesoulad mezi pozorovaným průtokem a simulací nemusí být vždy způsobem počátečními podmínkami  srážko-odtokového modelu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1628800"/>
            <a:ext cx="26642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Nesoulad modelovaného průtoku s pozorovaným (Heřmaň) souvisel s procesem transformace povodňové vlny v údolní nivě. Je-li korekce dělána pomocí úpravy počátečních podmínek, dojde k nežádoucímu snížení očekávaní kulminace.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5" y="620688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porovnání s předpovědí počasí hrají u přípravy hydrologické předpovědi větší úlohu zkušenosti prognostika a jeho úlohy při vytváření předpovědi není zcela zastupitelná výpočetní technikou.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Toto tvrzení je částečně dáno historicky -předpovědi bez modelu – více determinované místními podmínkami, částečně charakterem hydrologického modelu (interaktivní režim).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Důsledek - Hydrologických předpovědních pracovišť je zpravidla více než meteorologických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Naším úkolem, je toto tvrzení podpořit tím, že budeme schopni vstupy do procesu tvorby předpovědi tuto předpověď vylepšit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829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31" cy="687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0072" y="260648"/>
            <a:ext cx="374441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Nesoulad mezi pozorovaným průtokem a simulací nemusí být vždy způsobem počátečními podmínkami  srážko-odtokového modelu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51720" y="1628800"/>
            <a:ext cx="266429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Nesoulad modelovaného průtoku s pozorovaným (Heřmaň) souvisel s procesem transformace povodňové vlny v údolní nivě. Je-li korekce dělána pomocí úpravy počátečních podmínek, dojde k nežádoucímu snížení očekávaní kulminace.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62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Kritériem pro optimalizace je míra shody mezi pozorovaným a simulovaným průtokem.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1021929" y="1780678"/>
            <a:ext cx="720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r>
              <a:rPr lang="cs-CZ" sz="2400" b="1" dirty="0" smtClean="0"/>
              <a:t>Toto tvrzení nemusí být vždy pravdivé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21929" y="2443732"/>
            <a:ext cx="717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Příčinou neshody mezi modelovým a pozorovaným průtokem mohou být: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chybná vstupní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neschopnost modelu simulovat některé procesy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7504" y="3536141"/>
            <a:ext cx="82129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</a:t>
            </a:r>
            <a:r>
              <a:rPr lang="cs-CZ" b="1" dirty="0" smtClean="0"/>
              <a:t>5</a:t>
            </a:r>
            <a:r>
              <a:rPr lang="cs-CZ" dirty="0" smtClean="0"/>
              <a:t>: Před optimalizací je vhodné se zamyslet nad tím, co je asi příčinou toho, že modelovaný průtok se liší od pozorovaného.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2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Z hlediska vlivu na předpověď je častěji vhodnější je kontrolovaná optimalizace pomocí MODS než stávající automatická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algn="l">
              <a:spcBef>
                <a:spcPts val="1200"/>
              </a:spcBef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015121" y="1700808"/>
            <a:ext cx="8128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Důvody: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automatická optimalizace někdy končí ve slepé uličce – je možné změnit úpravou optimalizační procedury (?) Jakub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39643" y="2695928"/>
            <a:ext cx="6871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Poznámka: Toto nemusí vadit, pokud je optimalizace prováděna pouze jednorázově. Za podmínek dodržení PRAVIDEL 1 až 3</a:t>
            </a:r>
          </a:p>
        </p:txBody>
      </p:sp>
    </p:spTree>
    <p:extLst>
      <p:ext uri="{BB962C8B-B14F-4D97-AF65-F5344CB8AC3E}">
        <p14:creationId xmlns:p14="http://schemas.microsoft.com/office/powerpoint/2010/main" val="22725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8144" y="260648"/>
            <a:ext cx="309634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Automatická optimalizace počátečních podmínek někdy vede do slepé uličky.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63882"/>
            <a:ext cx="428396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1. Simulace na BIO počátečních podmínkách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260648"/>
            <a:ext cx="309634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Automatická optimalizace počátečních podmínek někdy vede do slepé uličky.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63882"/>
            <a:ext cx="428396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2. Po automatické optimalizaci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2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68144" y="260648"/>
            <a:ext cx="3096344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Automatická optimalizace počátečních podmínek někdy vede do slepé uličky.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63882"/>
            <a:ext cx="428396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3. Po úpravě v MODS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Z hlediska vlivu na předpověď je častěji vhodnější je kontrolovaná optimalizace pomocí MODS než stávající automatická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algn="l">
              <a:spcBef>
                <a:spcPts val="1200"/>
              </a:spcBef>
            </a:pPr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015121" y="1700808"/>
            <a:ext cx="81288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Důvody: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automatická optimalizace někdy končí ve slepé uličce – je možné změnit úpravou optimalizační procedury (?) Jakub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automatická optimalizace </a:t>
            </a:r>
            <a:r>
              <a:rPr lang="cs-CZ" b="1" dirty="0" smtClean="0"/>
              <a:t>nerespektuje požadavek na částečné udržení kontinuity modelu a proto i pro minimální změnu modelovaného průtoku vyprázdní nebo naopak naplní půdní zóny o desítky i stovky mm vody. 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97504" y="3536141"/>
            <a:ext cx="82129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</a:t>
            </a:r>
            <a:r>
              <a:rPr lang="cs-CZ" b="1" dirty="0" smtClean="0"/>
              <a:t>6</a:t>
            </a:r>
            <a:r>
              <a:rPr lang="cs-CZ" dirty="0" smtClean="0"/>
              <a:t>: Pokud je na to čas, použijte raději MODS nebo akceptujte automatickou optimalizaci pouze, pokud její výsledek je uspokojivý.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9426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Operativní změna parametrů modelu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MODS: editace IUH  (?) používá jí někdo</a:t>
            </a:r>
          </a:p>
        </p:txBody>
      </p:sp>
    </p:spTree>
    <p:extLst>
      <p:ext uri="{BB962C8B-B14F-4D97-AF65-F5344CB8AC3E}">
        <p14:creationId xmlns:p14="http://schemas.microsoft.com/office/powerpoint/2010/main" val="3516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7710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</a:t>
            </a:r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předpovědi </a:t>
            </a:r>
            <a:r>
              <a:rPr lang="cs-CZ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(navázání předpovědi na pozorovaný průtok)</a:t>
            </a:r>
            <a:endParaRPr lang="cs-CZ" sz="24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8789" y="766664"/>
            <a:ext cx="62149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úprava poslední instance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snažíme se dohnat to, co jsme nedokázali při výpočtu modelu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58789" y="1568044"/>
            <a:ext cx="65835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Aqualog</a:t>
            </a:r>
            <a:r>
              <a:rPr lang="cs-CZ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vertikální </a:t>
            </a:r>
            <a:r>
              <a:rPr lang="cs-CZ" dirty="0" err="1" smtClean="0"/>
              <a:t>updating</a:t>
            </a:r>
            <a:r>
              <a:rPr lang="cs-CZ" dirty="0" smtClean="0"/>
              <a:t>  (jediný použitelný při automatickém výpočtu)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aut.posun</a:t>
            </a:r>
            <a:r>
              <a:rPr lang="cs-CZ" dirty="0" smtClean="0"/>
              <a:t> + </a:t>
            </a:r>
            <a:r>
              <a:rPr lang="cs-CZ" dirty="0" err="1" smtClean="0"/>
              <a:t>dif</a:t>
            </a:r>
            <a:r>
              <a:rPr lang="cs-CZ" dirty="0" smtClean="0"/>
              <a:t>, </a:t>
            </a:r>
            <a:r>
              <a:rPr lang="cs-CZ" dirty="0" err="1" smtClean="0"/>
              <a:t>aut.posun</a:t>
            </a:r>
            <a:r>
              <a:rPr lang="cs-CZ" dirty="0" smtClean="0"/>
              <a:t> * </a:t>
            </a:r>
            <a:r>
              <a:rPr lang="cs-CZ" dirty="0" err="1" smtClean="0"/>
              <a:t>dif</a:t>
            </a:r>
            <a:r>
              <a:rPr lang="cs-CZ" dirty="0" smtClean="0"/>
              <a:t> (modul UPDATE)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manuální </a:t>
            </a:r>
            <a:r>
              <a:rPr lang="cs-CZ" dirty="0" err="1" smtClean="0"/>
              <a:t>updating</a:t>
            </a:r>
            <a:r>
              <a:rPr lang="cs-CZ" dirty="0" smtClean="0"/>
              <a:t> (modul UPDATE neboli kreslící studio)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8789" y="2843926"/>
            <a:ext cx="851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Hydrog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Interpolace mezi posledním měřeným průtokem a předpovídaným průtokem s určitým časovým předstihem  (?) přenos na automatický výpočet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0735" y="3872300"/>
            <a:ext cx="8510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Jiné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Extrapolace odchylek mezi pozorovaným průtokem a simulací pomocí </a:t>
            </a:r>
            <a:r>
              <a:rPr lang="cs-CZ" b="1" dirty="0" smtClean="0"/>
              <a:t>AR </a:t>
            </a:r>
            <a:r>
              <a:rPr lang="cs-CZ" b="1" dirty="0" smtClean="0"/>
              <a:t>(ARMA) - autoregresního </a:t>
            </a:r>
            <a:r>
              <a:rPr lang="cs-CZ" b="1" dirty="0" smtClean="0"/>
              <a:t>modelu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62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288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</a:t>
            </a:r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předpovědi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7090" y="1916832"/>
            <a:ext cx="8009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cs-CZ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1. důvod větší šance na lepší předpověď </a:t>
            </a:r>
          </a:p>
          <a:p>
            <a:pPr lvl="1">
              <a:spcBef>
                <a:spcPts val="600"/>
              </a:spcBef>
            </a:pPr>
            <a:r>
              <a:rPr lang="cs-CZ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2. důvod úpravy počátečních podmínek jsou na rozdíl od ručního </a:t>
            </a:r>
            <a:r>
              <a:rPr lang="cs-CZ" sz="1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updatingu</a:t>
            </a:r>
            <a:r>
              <a:rPr lang="cs-CZ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přenositelné do automatického výpočet </a:t>
            </a:r>
          </a:p>
          <a:p>
            <a:pPr lvl="1">
              <a:spcBef>
                <a:spcPts val="600"/>
              </a:spcBef>
            </a:pPr>
            <a:r>
              <a:rPr lang="cs-CZ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Pozn. Je to v rozporu s pravidlem 2 - neoptimalizuje počáteční podmínky za každou cenu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1992" y="764704"/>
            <a:ext cx="807643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latin typeface="+mj-lt"/>
              </a:rPr>
              <a:t>PRAVIDLO </a:t>
            </a:r>
            <a:r>
              <a:rPr lang="cs-CZ" b="1" dirty="0" smtClean="0">
                <a:latin typeface="+mj-lt"/>
              </a:rPr>
              <a:t>7</a:t>
            </a:r>
            <a:r>
              <a:rPr lang="cs-CZ" sz="2000" dirty="0" smtClean="0"/>
              <a:t>: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Ideální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je minimalizovat vliv </a:t>
            </a:r>
            <a:r>
              <a:rPr lang="cs-CZ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updatingu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– tzn. při nesouladu posledního měřeného průtoku s prvním pozorovaným raději optimalizovat počáteční podmínky nebo asimilovat vstupní data. </a:t>
            </a:r>
          </a:p>
        </p:txBody>
      </p:sp>
    </p:spTree>
    <p:extLst>
      <p:ext uri="{BB962C8B-B14F-4D97-AF65-F5344CB8AC3E}">
        <p14:creationId xmlns:p14="http://schemas.microsoft.com/office/powerpoint/2010/main" val="182426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Možnosti interaktivních zásahů při výpočtu předpovědi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1131738"/>
            <a:ext cx="7992888" cy="3161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kontrola a oprava vstupních dat před výpočtem předpovědi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asimilace vstupních dat a stavových proměnných – (</a:t>
            </a:r>
            <a:r>
              <a:rPr lang="cs-CZ" sz="2000" i="1" dirty="0" smtClean="0"/>
              <a:t>např. optimalizace počátečních podmínek</a:t>
            </a:r>
            <a:r>
              <a:rPr lang="cs-CZ" sz="2000" dirty="0" smtClean="0"/>
              <a:t>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změna parametrů modelu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„</a:t>
            </a:r>
            <a:r>
              <a:rPr lang="cs-CZ" sz="2000" i="1" dirty="0" err="1" smtClean="0"/>
              <a:t>updating</a:t>
            </a:r>
            <a:r>
              <a:rPr lang="cs-CZ" sz="2000" dirty="0" smtClean="0"/>
              <a:t>“ předpovědi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i="1" dirty="0" smtClean="0"/>
              <a:t>post-</a:t>
            </a:r>
            <a:r>
              <a:rPr lang="cs-CZ" sz="2000" i="1" dirty="0" err="1" smtClean="0"/>
              <a:t>processing</a:t>
            </a:r>
            <a:r>
              <a:rPr lang="cs-CZ" sz="2000" dirty="0" smtClean="0"/>
              <a:t> předpovědi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Kontrola vstupů – nejčastější způsob ovlivnění procesu tvorby předpovědi – stále velmi důležitě vzhledem ke </a:t>
            </a:r>
            <a:r>
              <a:rPr lang="cs-CZ" sz="1100" dirty="0" err="1" smtClean="0"/>
              <a:t>neposlehlivosti</a:t>
            </a:r>
            <a:r>
              <a:rPr lang="cs-CZ" sz="1100" dirty="0" smtClean="0"/>
              <a:t> měření jak průtoku tak srážek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Post-</a:t>
            </a:r>
            <a:r>
              <a:rPr lang="cs-CZ" sz="1100" dirty="0" err="1" smtClean="0"/>
              <a:t>processing</a:t>
            </a:r>
            <a:r>
              <a:rPr lang="cs-CZ" sz="1100" dirty="0" smtClean="0"/>
              <a:t> – úprava předpovědi mimo hydrologický model -  v případě </a:t>
            </a:r>
            <a:r>
              <a:rPr lang="cs-CZ" sz="1100" dirty="0" err="1" smtClean="0"/>
              <a:t>Aqualogu</a:t>
            </a:r>
            <a:r>
              <a:rPr lang="cs-CZ" sz="1100" dirty="0" smtClean="0"/>
              <a:t> například překreslením předpovědi v modulu UPDATE na základě vlastní zkušenosti.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594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288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</a:t>
            </a:r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 předpovědi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hlinkClick r:id="rId2"/>
          </p:cNvPr>
          <p:cNvSpPr/>
          <p:nvPr/>
        </p:nvSpPr>
        <p:spPr>
          <a:xfrm>
            <a:off x="7380312" y="980728"/>
            <a:ext cx="1584176" cy="697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hlinkClick r:id="rId2"/>
              </a:rPr>
              <a:t>OBRÁZEK</a:t>
            </a:r>
            <a:endParaRPr lang="cs-CZ" sz="2400" b="1" dirty="0"/>
          </a:p>
        </p:txBody>
      </p:sp>
      <p:sp>
        <p:nvSpPr>
          <p:cNvPr id="9" name="Obdélník 8">
            <a:hlinkClick r:id="rId3"/>
          </p:cNvPr>
          <p:cNvSpPr/>
          <p:nvPr/>
        </p:nvSpPr>
        <p:spPr>
          <a:xfrm>
            <a:off x="7397026" y="2321877"/>
            <a:ext cx="15841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hlinkClick r:id="rId3"/>
              </a:rPr>
              <a:t>OBRÁZEK</a:t>
            </a:r>
            <a:endParaRPr lang="cs-CZ" sz="2400" b="1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" y="4077072"/>
            <a:ext cx="4563017" cy="23715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59" y="4077070"/>
            <a:ext cx="4563020" cy="2371535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67682" y="836712"/>
            <a:ext cx="698477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latin typeface="+mj-lt"/>
              </a:rPr>
              <a:t>PRAVIDLO </a:t>
            </a:r>
            <a:r>
              <a:rPr lang="cs-CZ" b="1" dirty="0" smtClean="0">
                <a:latin typeface="+mj-lt"/>
              </a:rPr>
              <a:t>8</a:t>
            </a:r>
            <a:r>
              <a:rPr lang="cs-CZ" sz="2000" dirty="0" smtClean="0"/>
              <a:t>: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Poslední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pozorovaný průtok nemusí být vhodná hodnota pro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vertikální </a:t>
            </a:r>
            <a:r>
              <a:rPr lang="cs-CZ" dirty="0" err="1" smtClean="0">
                <a:ea typeface="Tahoma" panose="020B0604030504040204" pitchFamily="34" charset="0"/>
                <a:cs typeface="Tahoma" panose="020B0604030504040204" pitchFamily="34" charset="0"/>
              </a:rPr>
              <a:t>updating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celé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předpovědi. (např. manipulace na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jezech nebo vodních elektrárnách)</a:t>
            </a: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19" y="2132856"/>
            <a:ext cx="698477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latin typeface="+mj-lt"/>
              </a:rPr>
              <a:t>PRAVIDLO </a:t>
            </a:r>
            <a:r>
              <a:rPr lang="cs-CZ" b="1" dirty="0" smtClean="0">
                <a:latin typeface="+mj-lt"/>
              </a:rPr>
              <a:t>9</a:t>
            </a:r>
            <a:r>
              <a:rPr lang="cs-CZ" sz="2000" dirty="0" smtClean="0"/>
              <a:t>: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Vertikální </a:t>
            </a:r>
            <a:r>
              <a:rPr lang="cs-CZ" dirty="0" err="1">
                <a:ea typeface="Tahoma" panose="020B0604030504040204" pitchFamily="34" charset="0"/>
                <a:cs typeface="Tahoma" panose="020B0604030504040204" pitchFamily="34" charset="0"/>
              </a:rPr>
              <a:t>updating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 funguje báječně zejména při setrvalém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stavu. Při </a:t>
            </a:r>
            <a:r>
              <a:rPr lang="cs-CZ" dirty="0">
                <a:ea typeface="Tahoma" panose="020B0604030504040204" pitchFamily="34" charset="0"/>
                <a:cs typeface="Tahoma" panose="020B0604030504040204" pitchFamily="34" charset="0"/>
              </a:rPr>
              <a:t>výraznějším vzestupu nebo poklesu může výslednou předpověď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naopak zhoršit.</a:t>
            </a: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1520" y="188640"/>
            <a:ext cx="21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Post-</a:t>
            </a:r>
            <a:r>
              <a:rPr lang="cs-CZ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58789" y="766664"/>
            <a:ext cx="384393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aneb co lze dohnat, když model nestačí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11560" y="1412776"/>
            <a:ext cx="7992888" cy="3816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chybí objektivní </a:t>
            </a:r>
            <a:r>
              <a:rPr lang="cs-CZ" sz="2000" dirty="0"/>
              <a:t>metoda (?) je vůbec třeba 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subjektivní zásahy podle zkušeností </a:t>
            </a:r>
            <a:r>
              <a:rPr lang="cs-CZ" sz="2000" dirty="0" err="1" smtClean="0"/>
              <a:t>hydroprognostika</a:t>
            </a:r>
            <a:endParaRPr lang="cs-CZ" sz="20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07604" y="2564904"/>
            <a:ext cx="7200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endParaRPr lang="cs-CZ" dirty="0" smtClean="0"/>
          </a:p>
          <a:p>
            <a:pPr marL="1062900" indent="-342900">
              <a:buAutoNum type="arabicPeriod"/>
            </a:pPr>
            <a:r>
              <a:rPr lang="cs-CZ" dirty="0" smtClean="0"/>
              <a:t>Je reálně možné na základě zkušenosti dlouhodobě vylepšovat modelovou předpověď</a:t>
            </a:r>
          </a:p>
          <a:p>
            <a:pPr marL="720000"/>
            <a:endParaRPr lang="cs-CZ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1007604" y="2441793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dirty="0" smtClean="0"/>
              <a:t>?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8962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146"/>
            <a:ext cx="9144000" cy="549785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07504" y="379269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POSTUP: Identifikování vrcholů průtokových na řadě modelových a pozorovaných průtoků a jejich srovnání z hlediska velikosti průtoku a času dosažení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2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4432662" cy="3831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77" y="2958155"/>
            <a:ext cx="4390647" cy="379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0" y="44624"/>
            <a:ext cx="41093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07340"/>
            <a:ext cx="203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Němětice - Volyňka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3417" y="435885"/>
            <a:ext cx="458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srovnání simulovaných a pozorovaných kulminací </a:t>
            </a:r>
          </a:p>
          <a:p>
            <a:r>
              <a:rPr lang="cs-CZ" dirty="0" smtClean="0"/>
              <a:t>– podklad pro modifikace předpovědi na základě zkušenosti (analogie)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5149480" y="196301"/>
            <a:ext cx="2664296" cy="1125497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Čárový popisek 2 3"/>
          <p:cNvSpPr/>
          <p:nvPr/>
        </p:nvSpPr>
        <p:spPr>
          <a:xfrm>
            <a:off x="6972083" y="1988840"/>
            <a:ext cx="1992405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6478"/>
              <a:gd name="adj6" fmla="val -29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Skutečná kulminace přichází o několik hodin později</a:t>
            </a:r>
            <a:endParaRPr lang="cs-CZ" sz="1200" b="1" dirty="0"/>
          </a:p>
        </p:txBody>
      </p:sp>
      <p:sp>
        <p:nvSpPr>
          <p:cNvPr id="9" name="Ovál 8"/>
          <p:cNvSpPr/>
          <p:nvPr/>
        </p:nvSpPr>
        <p:spPr>
          <a:xfrm rot="19551904">
            <a:off x="5453822" y="4856911"/>
            <a:ext cx="3036521" cy="1125497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Čárový popisek 2 9"/>
          <p:cNvSpPr/>
          <p:nvPr/>
        </p:nvSpPr>
        <p:spPr>
          <a:xfrm>
            <a:off x="5161744" y="3212976"/>
            <a:ext cx="1992405" cy="576064"/>
          </a:xfrm>
          <a:prstGeom prst="borderCallout2">
            <a:avLst>
              <a:gd name="adj1" fmla="val 115176"/>
              <a:gd name="adj2" fmla="val 50429"/>
              <a:gd name="adj3" fmla="val 187866"/>
              <a:gd name="adj4" fmla="val 60967"/>
              <a:gd name="adj5" fmla="val 333016"/>
              <a:gd name="adj6" fmla="val 60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Většina kulminací je nadhodnocená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8962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0" y="52879"/>
            <a:ext cx="4109366" cy="2800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77" y="2958155"/>
            <a:ext cx="4363989" cy="37985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0" y="2924944"/>
            <a:ext cx="4435866" cy="3841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07340"/>
            <a:ext cx="151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Sušice - Otava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3417" y="435885"/>
            <a:ext cx="458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srovnání simulovaných a pozorovaných kulminací </a:t>
            </a:r>
          </a:p>
          <a:p>
            <a:r>
              <a:rPr lang="cs-CZ" dirty="0" smtClean="0"/>
              <a:t>– podklad pro modifikace předpovědi na základě zkušenosti (analogie)</a:t>
            </a:r>
            <a:endParaRPr lang="cs-CZ" dirty="0"/>
          </a:p>
        </p:txBody>
      </p:sp>
      <p:sp>
        <p:nvSpPr>
          <p:cNvPr id="3" name="Ovál 2"/>
          <p:cNvSpPr/>
          <p:nvPr/>
        </p:nvSpPr>
        <p:spPr>
          <a:xfrm>
            <a:off x="5364088" y="196301"/>
            <a:ext cx="2952328" cy="1125497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Čárový popisek 2 3"/>
          <p:cNvSpPr/>
          <p:nvPr/>
        </p:nvSpPr>
        <p:spPr>
          <a:xfrm>
            <a:off x="6972083" y="1988840"/>
            <a:ext cx="1992405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6478"/>
              <a:gd name="adj6" fmla="val -295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Skutečná kulminace přichází o několik hodin později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96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00" y="51319"/>
            <a:ext cx="4109365" cy="2801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76" y="2919036"/>
            <a:ext cx="4363989" cy="383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0" y="2919035"/>
            <a:ext cx="4435866" cy="383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0734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Lásenice - Nežárka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3417" y="435885"/>
            <a:ext cx="458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srovnání simulovaných a pozorovaných kulminací </a:t>
            </a:r>
          </a:p>
          <a:p>
            <a:r>
              <a:rPr lang="cs-CZ" dirty="0" smtClean="0"/>
              <a:t>– podklad pro modifikace předpovědi na základě zkušenosti (analogie)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 rot="19192371">
            <a:off x="4216768" y="3914783"/>
            <a:ext cx="4416656" cy="1206901"/>
          </a:xfrm>
          <a:prstGeom prst="ellipse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Čárový popisek 2 13"/>
          <p:cNvSpPr/>
          <p:nvPr/>
        </p:nvSpPr>
        <p:spPr>
          <a:xfrm>
            <a:off x="6747465" y="5661248"/>
            <a:ext cx="1931608" cy="576064"/>
          </a:xfrm>
          <a:prstGeom prst="borderCallout2">
            <a:avLst>
              <a:gd name="adj1" fmla="val -10920"/>
              <a:gd name="adj2" fmla="val 41138"/>
              <a:gd name="adj3" fmla="val -126632"/>
              <a:gd name="adj4" fmla="val 29998"/>
              <a:gd name="adj5" fmla="val -126863"/>
              <a:gd name="adj6" fmla="val 7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Většina kulminací je podhodnocená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36602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4126" y="692696"/>
            <a:ext cx="7826265" cy="6771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latin typeface="+mj-lt"/>
              </a:rPr>
              <a:t>PRAVIDLO </a:t>
            </a:r>
            <a:r>
              <a:rPr lang="cs-CZ" b="1" dirty="0" smtClean="0">
                <a:latin typeface="+mj-lt"/>
              </a:rPr>
              <a:t>10</a:t>
            </a:r>
            <a:r>
              <a:rPr lang="cs-CZ" sz="2000" dirty="0" smtClean="0"/>
              <a:t>: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Nespoléhejte na paměť a udělejte si objektivní rozbor dlouhodobých simulací modelu pro jednotlivé předpovědní profily</a:t>
            </a: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88640"/>
            <a:ext cx="21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Post-</a:t>
            </a:r>
            <a:r>
              <a:rPr lang="cs-CZ" sz="2400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lang="cs-CZ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4692" y="83671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NWS vyhodnocuje vydané hydrologické předpovědi ve srovnání se bezzásahovou předpovědí („</a:t>
            </a:r>
            <a:r>
              <a:rPr lang="cs-CZ" dirty="0" err="1" smtClean="0"/>
              <a:t>raw</a:t>
            </a:r>
            <a:r>
              <a:rPr lang="cs-CZ" dirty="0" smtClean="0"/>
              <a:t> </a:t>
            </a:r>
            <a:r>
              <a:rPr lang="cs-CZ" dirty="0" err="1" smtClean="0"/>
              <a:t>forecast</a:t>
            </a:r>
            <a:r>
              <a:rPr lang="cs-CZ" dirty="0" smtClean="0"/>
              <a:t>“)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91607"/>
            <a:ext cx="476431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Raw Model Definition: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Objective: raw model = fully automated forecast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Frequency: daily or </a:t>
            </a:r>
            <a:r>
              <a:rPr lang="en-US" sz="1200" i="1" dirty="0" err="1"/>
              <a:t>moreoften</a:t>
            </a:r>
            <a:r>
              <a:rPr lang="en-US" sz="1200" i="1" dirty="0"/>
              <a:t> (depending on RFC)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Automatically generated, output sent to archive </a:t>
            </a:r>
            <a:r>
              <a:rPr lang="en-US" sz="1200" i="1" dirty="0" err="1"/>
              <a:t>db</a:t>
            </a:r>
            <a:endParaRPr lang="en-US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Model states updated once/twice a year; date of update chosen by RFC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Only automated QC procedures before OFS data ingest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Only automated rating updates, or</a:t>
            </a:r>
            <a:r>
              <a:rPr lang="cs-CZ" sz="1200" i="1" dirty="0"/>
              <a:t> </a:t>
            </a:r>
            <a:r>
              <a:rPr lang="en-US" sz="1200" i="1" dirty="0"/>
              <a:t>ratings based on measured flows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New calibration or re-calibration included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Uniform blend -&gt; 10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No run-time mods, except for seasonal update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Model QPF ingested from 1 model(constant for the season)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10-day QPF to produce 10-day raw model </a:t>
            </a:r>
            <a:r>
              <a:rPr lang="en-US" sz="1200" i="1" dirty="0" smtClean="0"/>
              <a:t>forecast</a:t>
            </a:r>
            <a:endParaRPr lang="en-US" sz="12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9426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Poznámka k hodnocení úspěšnosti hydrologických předpovědí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4126" y="3987060"/>
            <a:ext cx="833032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b="1" dirty="0">
                <a:latin typeface="+mj-lt"/>
              </a:rPr>
              <a:t>PRAVIDLO </a:t>
            </a:r>
            <a:r>
              <a:rPr lang="cs-CZ" b="1" dirty="0" smtClean="0">
                <a:latin typeface="+mj-lt"/>
              </a:rPr>
              <a:t>11</a:t>
            </a:r>
            <a:r>
              <a:rPr lang="cs-CZ" sz="2000" dirty="0" smtClean="0"/>
              <a:t>: </a:t>
            </a:r>
            <a:r>
              <a:rPr lang="cs-CZ" dirty="0" smtClean="0">
                <a:ea typeface="Tahoma" panose="020B0604030504040204" pitchFamily="34" charset="0"/>
                <a:cs typeface="Tahoma" panose="020B0604030504040204" pitchFamily="34" charset="0"/>
              </a:rPr>
              <a:t>Při vyhodnocení nejen povodní by bylo vhodné srovnávat naše předpovědi s modelovou verzí provozovanou v bez zásahovém modu, abychom mohli potvrdit, že věta uvedená níže je pravdivé.</a:t>
            </a:r>
            <a:endParaRPr lang="cs-CZ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9426" y="5373216"/>
            <a:ext cx="842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porovnání s předpovědí počasí hrají u přípravy hydrologické předpovědi větší úlohu zkušenosti prognostika a jeho úlohy při vytváření předpovědi není zcela zastupitelná výpočetní technikou.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47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Kontrola a oprava vstupních dat před výpočtem předpovědi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1131738"/>
            <a:ext cx="7992888" cy="497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</a:pPr>
            <a:r>
              <a:rPr lang="cs-CZ" sz="2000" dirty="0"/>
              <a:t>b</a:t>
            </a:r>
            <a:r>
              <a:rPr lang="cs-CZ" sz="2000" dirty="0" smtClean="0"/>
              <a:t>ez  komentáře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Kontrola vstupů – nejčastější způsob ovlivnění procesu tvorby předpovědi – stále velmi důležitě vzhledem ke </a:t>
            </a:r>
            <a:r>
              <a:rPr lang="cs-CZ" sz="1100" dirty="0" err="1" smtClean="0"/>
              <a:t>neposlehlivosti</a:t>
            </a:r>
            <a:r>
              <a:rPr lang="cs-CZ" sz="1100" dirty="0" smtClean="0"/>
              <a:t> měření jak průtoku tak srážek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Post-</a:t>
            </a:r>
            <a:r>
              <a:rPr lang="cs-CZ" sz="1100" dirty="0" err="1" smtClean="0"/>
              <a:t>processing</a:t>
            </a:r>
            <a:r>
              <a:rPr lang="cs-CZ" sz="1100" dirty="0" smtClean="0"/>
              <a:t> – úprava předpovědi mimo hydrologický model -  v případě </a:t>
            </a:r>
            <a:r>
              <a:rPr lang="cs-CZ" sz="1100" dirty="0" err="1" smtClean="0"/>
              <a:t>Aqualogu</a:t>
            </a:r>
            <a:r>
              <a:rPr lang="cs-CZ" sz="1100" dirty="0" smtClean="0"/>
              <a:t> například překreslením předpovědi v modulu UPDATE na základě vlastní zkušenosti.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8835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Asimilace vstupních dat a stavových proměnných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1131737"/>
            <a:ext cx="7992888" cy="4097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změna vstupních dat  </a:t>
            </a:r>
            <a:r>
              <a:rPr lang="cs-CZ" sz="2000" dirty="0" smtClean="0"/>
              <a:t>(metody asimilace – </a:t>
            </a:r>
            <a:r>
              <a:rPr lang="cs-CZ" sz="2000" dirty="0" err="1" smtClean="0"/>
              <a:t>Kalmanův</a:t>
            </a:r>
            <a:r>
              <a:rPr lang="cs-CZ" sz="2000" dirty="0" smtClean="0"/>
              <a:t> filtr – potenciální zdroj pro vytváření ansámblové předpovědi)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r>
              <a:rPr lang="cs-CZ" sz="2000" dirty="0" err="1" smtClean="0"/>
              <a:t>Solwin</a:t>
            </a:r>
            <a:r>
              <a:rPr lang="cs-CZ" sz="2000" dirty="0" smtClean="0"/>
              <a:t>: automatické optimalizační techniky (Optimalizace Q+ P) </a:t>
            </a:r>
          </a:p>
          <a:p>
            <a:pPr algn="l">
              <a:spcBef>
                <a:spcPts val="0"/>
              </a:spcBef>
            </a:pPr>
            <a:r>
              <a:rPr lang="cs-CZ" sz="2000" dirty="0"/>
              <a:t>	</a:t>
            </a:r>
            <a:r>
              <a:rPr lang="cs-CZ" sz="2000" dirty="0" smtClean="0"/>
              <a:t>MODS: PXADJ, TXADJ  (?) používá se to, zkušenosti (?)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/>
              <a:t>optimalizace počátečních podmínek </a:t>
            </a:r>
            <a:r>
              <a:rPr lang="cs-CZ" sz="2000" dirty="0" smtClean="0"/>
              <a:t>(potenciální zdroj pro vytváření ansámblové předpovědi)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r>
              <a:rPr lang="cs-CZ" sz="2000" dirty="0" err="1" smtClean="0"/>
              <a:t>Solwin</a:t>
            </a:r>
            <a:r>
              <a:rPr lang="cs-CZ" sz="2000" dirty="0" smtClean="0"/>
              <a:t>:</a:t>
            </a:r>
            <a:r>
              <a:rPr lang="cs-CZ" sz="2000" b="1" dirty="0" smtClean="0"/>
              <a:t> </a:t>
            </a:r>
            <a:r>
              <a:rPr lang="cs-CZ" sz="2000" dirty="0"/>
              <a:t>automatické optimalizační techniky (Optimalizace </a:t>
            </a:r>
            <a:r>
              <a:rPr lang="cs-CZ" sz="2000" dirty="0" smtClean="0"/>
              <a:t>Q)  - 	nastavení kritéria, počet iterací, přeskoč 24, 48, 72 hodin</a:t>
            </a:r>
          </a:p>
          <a:p>
            <a:pPr algn="l">
              <a:spcBef>
                <a:spcPts val="1200"/>
              </a:spcBef>
            </a:pPr>
            <a:r>
              <a:rPr lang="cs-CZ" sz="2000" dirty="0" smtClean="0"/>
              <a:t>	MODS: manuální nastavení počátečních podmínek SAC-SMA</a:t>
            </a:r>
          </a:p>
          <a:p>
            <a:pPr algn="l">
              <a:spcBef>
                <a:spcPts val="1200"/>
              </a:spcBef>
            </a:pPr>
            <a:endParaRPr lang="cs-CZ" sz="20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POZNÁMKY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Vstupní data nereprezentují dokonale realitu  - např. rozpor mezi srážkami měřenými a skutečnými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010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5885" y="1700808"/>
            <a:ext cx="7992888" cy="1001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POZNÁMKY: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PRAVIDLO1: Chyby ve vstupech srážek je možné do určité míry eliminovat změnou počátečních podmínek – například chybějící srážky se kompenzují vyšší nasyceností v zónách vázané vody</a:t>
            </a:r>
            <a:endParaRPr lang="cs-CZ" sz="11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SAC-SMA má relativně složitou strukturu modelu – optimalizace je náročnější než u </a:t>
            </a:r>
            <a:r>
              <a:rPr lang="cs-CZ" sz="2000" dirty="0" err="1" smtClean="0"/>
              <a:t>Hydrogu</a:t>
            </a:r>
            <a:r>
              <a:rPr lang="cs-CZ" sz="2000" dirty="0" smtClean="0"/>
              <a:t>  </a:t>
            </a:r>
            <a:r>
              <a:rPr lang="cs-CZ" sz="2000" b="1" dirty="0" smtClean="0"/>
              <a:t>x</a:t>
            </a:r>
            <a:r>
              <a:rPr lang="cs-CZ" sz="2000" dirty="0" smtClean="0"/>
              <a:t>  je to kontinuální model a proto optimalizace není bezpodmínečně nutná, měla by spíše doladit stavové proměnné, než je z nuly vytvořit (studený start).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algn="l">
              <a:spcBef>
                <a:spcPts val="1200"/>
              </a:spcBef>
            </a:pPr>
            <a:r>
              <a:rPr lang="cs-CZ" sz="2000" dirty="0" smtClean="0"/>
              <a:t>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445818" y="2564904"/>
            <a:ext cx="8212941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PRAVIDLO 1</a:t>
            </a:r>
            <a:r>
              <a:rPr lang="cs-CZ" dirty="0"/>
              <a:t>: </a:t>
            </a:r>
            <a:r>
              <a:rPr lang="cs-CZ" dirty="0" smtClean="0"/>
              <a:t>Optimalizace počátečních podmínek by měla vždy začínat z BIO souboru CND tj. počátečních podmínek z bezzásahového běhu. Opakovaná optimalizace vede k provozu modelu SAC-SMA jako událostní model a to jeho autoři </a:t>
            </a:r>
            <a:r>
              <a:rPr lang="cs-CZ" dirty="0"/>
              <a:t>nedoporučují. To znamená, že následující den nebo minimálně pod proběhlé odtokové epizodě je potřeba se opět vrátit k BIO CND </a:t>
            </a:r>
            <a:r>
              <a:rPr lang="cs-CZ" dirty="0" smtClean="0"/>
              <a:t>souboru.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1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Optimalizace počátečních podmínek</a:t>
            </a: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25885" y="1700808"/>
            <a:ext cx="7992888" cy="10011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b="1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9281748" y="242051"/>
            <a:ext cx="155494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POZNÁMKY: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100" dirty="0" smtClean="0"/>
              <a:t>PRAVIDLO1: Chyby ve vstupech srážek je možné do určité míry eliminovat změnou počátečních podmínek – například chybějící srážky se kompenzují vyšší nasyceností v zónách vázané vody</a:t>
            </a:r>
            <a:endParaRPr lang="cs-CZ" sz="1100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7531" y="943853"/>
            <a:ext cx="7992888" cy="51845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/>
              <a:t>Kritériem pro optimalizace je míra shody mezi pozorovaným a simulovaným průtokem. </a:t>
            </a:r>
          </a:p>
          <a:p>
            <a:pPr algn="l">
              <a:spcBef>
                <a:spcPts val="1200"/>
              </a:spcBef>
            </a:pPr>
            <a:r>
              <a:rPr lang="cs-CZ" sz="2000" dirty="0"/>
              <a:t>	</a:t>
            </a:r>
            <a:endParaRPr lang="cs-CZ" sz="2000" dirty="0" smtClean="0"/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1021929" y="1780678"/>
            <a:ext cx="7200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endParaRPr lang="cs-CZ" dirty="0" smtClean="0"/>
          </a:p>
          <a:p>
            <a:pPr marL="1062900" indent="-342900">
              <a:buAutoNum type="arabicPeriod"/>
            </a:pPr>
            <a:r>
              <a:rPr lang="cs-CZ" dirty="0" smtClean="0"/>
              <a:t>Je shoda/neshoda simulovaného a pozorovaného průtoku spolehlivým indikátorem pro změnu počátečních podmínek?</a:t>
            </a:r>
          </a:p>
          <a:p>
            <a:pPr marL="720000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21929" y="1657567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dirty="0" smtClean="0"/>
              <a:t>?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17658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6" y="626627"/>
            <a:ext cx="9144000" cy="623137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0" y="56104"/>
            <a:ext cx="9129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POSTUP: Dlouhodobá simulace odtoku umožňuje identifikovat některé charakteristické vlastnosti výpočtu kontinuálního hydrologického modelu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4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0" y="1833651"/>
            <a:ext cx="8857575" cy="49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1844824"/>
            <a:ext cx="5651128" cy="3816424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406704" y="1834516"/>
            <a:ext cx="2269752" cy="3826731"/>
          </a:xfrm>
          <a:prstGeom prst="rect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415882" y="4448481"/>
            <a:ext cx="2441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předpovědní </a:t>
            </a:r>
          </a:p>
          <a:p>
            <a:pPr algn="ctr"/>
            <a:r>
              <a:rPr lang="cs-CZ" sz="3200" b="1" dirty="0" smtClean="0"/>
              <a:t>řada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38964" y="4451483"/>
            <a:ext cx="1918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/>
              <a:t>referenční</a:t>
            </a:r>
          </a:p>
          <a:p>
            <a:pPr algn="ctr"/>
            <a:r>
              <a:rPr lang="cs-CZ" sz="3200" b="1" dirty="0" smtClean="0"/>
              <a:t>řada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6788" y="116632"/>
            <a:ext cx="72008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720000"/>
            <a:endParaRPr lang="cs-CZ" dirty="0" smtClean="0"/>
          </a:p>
          <a:p>
            <a:pPr marL="720000"/>
            <a:r>
              <a:rPr lang="cs-CZ" dirty="0" smtClean="0"/>
              <a:t>existuje souvislost mezi shodou/neshodou pozorovaného průtoku na „referenční“ a předpovědní časové řadě</a:t>
            </a:r>
          </a:p>
          <a:p>
            <a:pPr marL="720000"/>
            <a:endParaRPr lang="cs-CZ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726788" y="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dirty="0" smtClean="0"/>
              <a:t>?</a:t>
            </a:r>
            <a:endParaRPr lang="cs-CZ" sz="8800" b="1" dirty="0"/>
          </a:p>
        </p:txBody>
      </p:sp>
    </p:spTree>
    <p:extLst>
      <p:ext uri="{BB962C8B-B14F-4D97-AF65-F5344CB8AC3E}">
        <p14:creationId xmlns:p14="http://schemas.microsoft.com/office/powerpoint/2010/main" val="42771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2028</Words>
  <Application>Microsoft Office PowerPoint</Application>
  <PresentationFormat>Předvádění na obrazovce (4:3)</PresentationFormat>
  <Paragraphs>241</Paragraphs>
  <Slides>37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systému Office</vt:lpstr>
      <vt:lpstr>Interaktivní provoz hydrologického modelu</vt:lpstr>
      <vt:lpstr>Prezentace aplikace PowerPoint</vt:lpstr>
      <vt:lpstr>Možnosti interaktivních zásahů při výpočtu předpovědi</vt:lpstr>
      <vt:lpstr>Kontrola a oprava vstupních dat před výpočtem předpovědi</vt:lpstr>
      <vt:lpstr>Asimilace vstupních dat a stavových proměnných</vt:lpstr>
      <vt:lpstr>Optimalizace počátečních podmínek</vt:lpstr>
      <vt:lpstr>Optimalizace počátečních podmínek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tvlasak</dc:creator>
  <cp:lastModifiedBy>tvlasak</cp:lastModifiedBy>
  <cp:revision>77</cp:revision>
  <dcterms:created xsi:type="dcterms:W3CDTF">2014-07-16T10:29:53Z</dcterms:created>
  <dcterms:modified xsi:type="dcterms:W3CDTF">2014-10-25T07:35:08Z</dcterms:modified>
</cp:coreProperties>
</file>